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2"/>
  </p:notesMasterIdLst>
  <p:sldIdLst>
    <p:sldId id="320" r:id="rId5"/>
    <p:sldId id="734" r:id="rId6"/>
    <p:sldId id="735" r:id="rId7"/>
    <p:sldId id="736" r:id="rId8"/>
    <p:sldId id="738" r:id="rId9"/>
    <p:sldId id="739" r:id="rId10"/>
    <p:sldId id="740" r:id="rId11"/>
    <p:sldId id="741" r:id="rId12"/>
    <p:sldId id="742" r:id="rId13"/>
    <p:sldId id="727" r:id="rId14"/>
    <p:sldId id="743" r:id="rId15"/>
    <p:sldId id="761" r:id="rId16"/>
    <p:sldId id="744" r:id="rId17"/>
    <p:sldId id="745" r:id="rId18"/>
    <p:sldId id="746" r:id="rId19"/>
    <p:sldId id="747" r:id="rId20"/>
    <p:sldId id="748" r:id="rId21"/>
    <p:sldId id="749" r:id="rId22"/>
    <p:sldId id="750" r:id="rId23"/>
    <p:sldId id="780" r:id="rId24"/>
    <p:sldId id="781" r:id="rId25"/>
    <p:sldId id="785" r:id="rId26"/>
    <p:sldId id="786" r:id="rId27"/>
    <p:sldId id="787" r:id="rId28"/>
    <p:sldId id="788" r:id="rId29"/>
    <p:sldId id="751" r:id="rId30"/>
    <p:sldId id="752" r:id="rId31"/>
    <p:sldId id="753" r:id="rId32"/>
    <p:sldId id="754" r:id="rId33"/>
    <p:sldId id="755" r:id="rId34"/>
    <p:sldId id="756" r:id="rId35"/>
    <p:sldId id="757" r:id="rId36"/>
    <p:sldId id="758" r:id="rId37"/>
    <p:sldId id="759" r:id="rId38"/>
    <p:sldId id="760" r:id="rId39"/>
    <p:sldId id="762" r:id="rId40"/>
    <p:sldId id="763" r:id="rId41"/>
    <p:sldId id="364" r:id="rId42"/>
    <p:sldId id="764" r:id="rId43"/>
    <p:sldId id="765" r:id="rId44"/>
    <p:sldId id="775" r:id="rId45"/>
    <p:sldId id="767" r:id="rId46"/>
    <p:sldId id="779" r:id="rId47"/>
    <p:sldId id="789" r:id="rId48"/>
    <p:sldId id="790" r:id="rId49"/>
    <p:sldId id="770" r:id="rId50"/>
    <p:sldId id="766" r:id="rId51"/>
    <p:sldId id="769" r:id="rId52"/>
    <p:sldId id="768" r:id="rId53"/>
    <p:sldId id="774" r:id="rId54"/>
    <p:sldId id="771" r:id="rId55"/>
    <p:sldId id="772" r:id="rId56"/>
    <p:sldId id="776" r:id="rId57"/>
    <p:sldId id="777" r:id="rId58"/>
    <p:sldId id="778" r:id="rId59"/>
    <p:sldId id="773" r:id="rId60"/>
    <p:sldId id="792" r:id="rId61"/>
    <p:sldId id="692" r:id="rId62"/>
    <p:sldId id="695" r:id="rId63"/>
    <p:sldId id="711" r:id="rId64"/>
    <p:sldId id="712" r:id="rId65"/>
    <p:sldId id="713" r:id="rId66"/>
    <p:sldId id="714" r:id="rId67"/>
    <p:sldId id="715" r:id="rId68"/>
    <p:sldId id="717" r:id="rId69"/>
    <p:sldId id="718" r:id="rId70"/>
    <p:sldId id="719" r:id="rId71"/>
  </p:sldIdLst>
  <p:sldSz cx="12192000" cy="6858000"/>
  <p:notesSz cx="6858000" cy="9144000"/>
  <p:defaultTextStyle>
    <a:defPPr>
      <a:defRPr lang="es-E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808000"/>
    <a:srgbClr val="FF3399"/>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61BFF9-8A53-8B12-1067-A7F0A813F662}" v="13" dt="2020-10-07T08:37:42.665"/>
    <p1510:client id="{4012F4E2-81CA-DABF-1376-8164E4D67533}" v="2" dt="2020-11-06T14:28:56.561"/>
    <p1510:client id="{451E0711-63DE-AB86-B0D7-47C29662298D}" v="2" dt="2020-10-08T12:44:45.678"/>
    <p1510:client id="{59D28940-CC7F-0E1E-B228-DC40947A5E89}" v="29" dt="2020-10-09T10:04:02.279"/>
    <p1510:client id="{6196A806-F926-1463-7F99-F46ED10586D7}" v="48" dt="2020-10-07T08:49:37.574"/>
    <p1510:client id="{8E40A958-4140-0F3E-154C-54102E40DB42}" v="10" dt="2020-10-08T08:18:20.070"/>
    <p1510:client id="{DE03348B-0914-439C-EF98-0441DD187E9E}" v="1" dt="2020-10-07T07:53:48.095"/>
    <p1510:client id="{E3C91239-1E76-6E6B-7AEE-EC0241F548A3}" v="126" dt="2020-10-08T08:40:50.247"/>
    <p1510:client id="{FF1EAB0F-0325-9FE4-B353-D345144C6EF8}" v="361" dt="2020-10-08T10:33:14.302"/>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153" autoAdjust="0"/>
    <p:restoredTop sz="86380" autoAdjust="0"/>
  </p:normalViewPr>
  <p:slideViewPr>
    <p:cSldViewPr snapToGrid="0">
      <p:cViewPr varScale="1">
        <p:scale>
          <a:sx n="77" d="100"/>
          <a:sy n="77" d="100"/>
        </p:scale>
        <p:origin x="174" y="366"/>
      </p:cViewPr>
      <p:guideLst>
        <p:guide orient="horz" pos="2160"/>
        <p:guide pos="3840"/>
      </p:guideLst>
    </p:cSldViewPr>
  </p:slideViewPr>
  <p:outlineViewPr>
    <p:cViewPr>
      <p:scale>
        <a:sx n="33" d="100"/>
        <a:sy n="33" d="100"/>
      </p:scale>
      <p:origin x="270" y="44457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diagrams/_rels/data5.xml.rels><?xml version="1.0" encoding="UTF-8" standalone="yes"?>
<Relationships xmlns="http://schemas.openxmlformats.org/package/2006/relationships"><Relationship Id="rId1" Type="http://schemas.openxmlformats.org/officeDocument/2006/relationships/hyperlink" Target="http://tecnologiaenfamilia.com/" TargetMode="External"/></Relationships>
</file>

<file path=ppt/diagrams/_rels/drawing5.xml.rels><?xml version="1.0" encoding="UTF-8" standalone="yes"?>
<Relationships xmlns="http://schemas.openxmlformats.org/package/2006/relationships"><Relationship Id="rId1" Type="http://schemas.openxmlformats.org/officeDocument/2006/relationships/hyperlink" Target="http://tecnologiaenfamilia.com/"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DFC080-3702-4BBA-9287-3DAEAE577907}" type="doc">
      <dgm:prSet loTypeId="urn:microsoft.com/office/officeart/2005/8/layout/cycle7" loCatId="cycle" qsTypeId="urn:microsoft.com/office/officeart/2005/8/quickstyle/3d1" qsCatId="3D" csTypeId="urn:microsoft.com/office/officeart/2005/8/colors/colorful2" csCatId="colorful" phldr="1"/>
      <dgm:spPr/>
      <dgm:t>
        <a:bodyPr/>
        <a:lstStyle/>
        <a:p>
          <a:endParaRPr lang="es-ES"/>
        </a:p>
      </dgm:t>
    </dgm:pt>
    <dgm:pt modelId="{85C5366B-C14D-43ED-B98E-C79BA92BC047}">
      <dgm:prSet phldrT="[Texto]"/>
      <dgm:spPr/>
      <dgm:t>
        <a:bodyPr/>
        <a:lstStyle/>
        <a:p>
          <a:r>
            <a:rPr lang="es-ES" dirty="0"/>
            <a:t>Adicción a Internet</a:t>
          </a:r>
        </a:p>
      </dgm:t>
    </dgm:pt>
    <dgm:pt modelId="{A4EB2D09-5B06-48B6-BB49-27522CABCDCD}" type="parTrans" cxnId="{F41ACC58-17D3-4E47-A345-CD70F2951D9D}">
      <dgm:prSet/>
      <dgm:spPr/>
      <dgm:t>
        <a:bodyPr/>
        <a:lstStyle/>
        <a:p>
          <a:endParaRPr lang="es-ES"/>
        </a:p>
      </dgm:t>
    </dgm:pt>
    <dgm:pt modelId="{ED54343A-F685-40E1-8EE4-ACE3B3F8D294}" type="sibTrans" cxnId="{F41ACC58-17D3-4E47-A345-CD70F2951D9D}">
      <dgm:prSet/>
      <dgm:spPr/>
      <dgm:t>
        <a:bodyPr/>
        <a:lstStyle/>
        <a:p>
          <a:endParaRPr lang="es-ES"/>
        </a:p>
      </dgm:t>
    </dgm:pt>
    <dgm:pt modelId="{2262C92A-FE86-4AAF-89D7-ED50655E67E2}">
      <dgm:prSet phldrT="[Texto]"/>
      <dgm:spPr>
        <a:solidFill>
          <a:srgbClr val="FF0000"/>
        </a:solidFill>
      </dgm:spPr>
      <dgm:t>
        <a:bodyPr/>
        <a:lstStyle/>
        <a:p>
          <a:r>
            <a:rPr lang="es-ES" dirty="0"/>
            <a:t>Síndrome FOMO</a:t>
          </a:r>
        </a:p>
      </dgm:t>
    </dgm:pt>
    <dgm:pt modelId="{4FEA9A7B-B0B0-4861-B2E4-81672048D804}" type="parTrans" cxnId="{AEB741BA-48E2-42AC-A227-FB0CA07F8673}">
      <dgm:prSet/>
      <dgm:spPr/>
      <dgm:t>
        <a:bodyPr/>
        <a:lstStyle/>
        <a:p>
          <a:endParaRPr lang="es-ES"/>
        </a:p>
      </dgm:t>
    </dgm:pt>
    <dgm:pt modelId="{3C86C71E-F682-4FFB-A3C1-8E277A652673}" type="sibTrans" cxnId="{AEB741BA-48E2-42AC-A227-FB0CA07F8673}">
      <dgm:prSet/>
      <dgm:spPr/>
      <dgm:t>
        <a:bodyPr/>
        <a:lstStyle/>
        <a:p>
          <a:endParaRPr lang="es-ES"/>
        </a:p>
      </dgm:t>
    </dgm:pt>
    <dgm:pt modelId="{39C44FC5-1E66-47EE-94F9-61494A02884A}">
      <dgm:prSet phldrT="[Texto]"/>
      <dgm:spPr>
        <a:solidFill>
          <a:srgbClr val="FF3399"/>
        </a:solidFill>
      </dgm:spPr>
      <dgm:t>
        <a:bodyPr/>
        <a:lstStyle/>
        <a:p>
          <a:r>
            <a:rPr lang="es-ES" dirty="0"/>
            <a:t>Nomofobia</a:t>
          </a:r>
        </a:p>
      </dgm:t>
    </dgm:pt>
    <dgm:pt modelId="{FACCF90C-A859-458D-B365-9E845A608490}" type="parTrans" cxnId="{FFE54DE6-B5C8-4861-8136-2333A35A1366}">
      <dgm:prSet/>
      <dgm:spPr/>
      <dgm:t>
        <a:bodyPr/>
        <a:lstStyle/>
        <a:p>
          <a:endParaRPr lang="es-ES"/>
        </a:p>
      </dgm:t>
    </dgm:pt>
    <dgm:pt modelId="{A3219422-9A1B-4C73-B287-B847EFB64A59}" type="sibTrans" cxnId="{FFE54DE6-B5C8-4861-8136-2333A35A1366}">
      <dgm:prSet/>
      <dgm:spPr/>
      <dgm:t>
        <a:bodyPr/>
        <a:lstStyle/>
        <a:p>
          <a:endParaRPr lang="es-ES"/>
        </a:p>
      </dgm:t>
    </dgm:pt>
    <dgm:pt modelId="{66E4BFB7-320A-47F8-B137-4569733E9A48}" type="pres">
      <dgm:prSet presAssocID="{93DFC080-3702-4BBA-9287-3DAEAE577907}" presName="Name0" presStyleCnt="0">
        <dgm:presLayoutVars>
          <dgm:dir/>
          <dgm:resizeHandles val="exact"/>
        </dgm:presLayoutVars>
      </dgm:prSet>
      <dgm:spPr/>
    </dgm:pt>
    <dgm:pt modelId="{337B4609-8DFD-4320-97A7-DB3FDD6C7708}" type="pres">
      <dgm:prSet presAssocID="{85C5366B-C14D-43ED-B98E-C79BA92BC047}" presName="node" presStyleLbl="node1" presStyleIdx="0" presStyleCnt="3">
        <dgm:presLayoutVars>
          <dgm:bulletEnabled val="1"/>
        </dgm:presLayoutVars>
      </dgm:prSet>
      <dgm:spPr/>
    </dgm:pt>
    <dgm:pt modelId="{9F5A3696-D8EE-4028-90E5-1A1A48A0876A}" type="pres">
      <dgm:prSet presAssocID="{ED54343A-F685-40E1-8EE4-ACE3B3F8D294}" presName="sibTrans" presStyleLbl="sibTrans2D1" presStyleIdx="0" presStyleCnt="3"/>
      <dgm:spPr/>
    </dgm:pt>
    <dgm:pt modelId="{2FF55495-6EE8-46E4-86D5-70ECEB470743}" type="pres">
      <dgm:prSet presAssocID="{ED54343A-F685-40E1-8EE4-ACE3B3F8D294}" presName="connectorText" presStyleLbl="sibTrans2D1" presStyleIdx="0" presStyleCnt="3"/>
      <dgm:spPr/>
    </dgm:pt>
    <dgm:pt modelId="{1BFCC259-7AE8-4AD0-973C-885D9C1E4844}" type="pres">
      <dgm:prSet presAssocID="{2262C92A-FE86-4AAF-89D7-ED50655E67E2}" presName="node" presStyleLbl="node1" presStyleIdx="1" presStyleCnt="3">
        <dgm:presLayoutVars>
          <dgm:bulletEnabled val="1"/>
        </dgm:presLayoutVars>
      </dgm:prSet>
      <dgm:spPr/>
    </dgm:pt>
    <dgm:pt modelId="{53FA15AB-D7E2-4B1D-84F6-7C1C7705B6CE}" type="pres">
      <dgm:prSet presAssocID="{3C86C71E-F682-4FFB-A3C1-8E277A652673}" presName="sibTrans" presStyleLbl="sibTrans2D1" presStyleIdx="1" presStyleCnt="3"/>
      <dgm:spPr/>
    </dgm:pt>
    <dgm:pt modelId="{4501D741-73CA-4D08-ABAF-FED7BF28FBB4}" type="pres">
      <dgm:prSet presAssocID="{3C86C71E-F682-4FFB-A3C1-8E277A652673}" presName="connectorText" presStyleLbl="sibTrans2D1" presStyleIdx="1" presStyleCnt="3"/>
      <dgm:spPr/>
    </dgm:pt>
    <dgm:pt modelId="{48DD007C-19A8-44F6-BB6E-E752974795FB}" type="pres">
      <dgm:prSet presAssocID="{39C44FC5-1E66-47EE-94F9-61494A02884A}" presName="node" presStyleLbl="node1" presStyleIdx="2" presStyleCnt="3">
        <dgm:presLayoutVars>
          <dgm:bulletEnabled val="1"/>
        </dgm:presLayoutVars>
      </dgm:prSet>
      <dgm:spPr/>
    </dgm:pt>
    <dgm:pt modelId="{0CEABFBC-DEF9-4C74-A197-40E8F87991F3}" type="pres">
      <dgm:prSet presAssocID="{A3219422-9A1B-4C73-B287-B847EFB64A59}" presName="sibTrans" presStyleLbl="sibTrans2D1" presStyleIdx="2" presStyleCnt="3"/>
      <dgm:spPr/>
    </dgm:pt>
    <dgm:pt modelId="{9A072959-6284-4577-9F3C-BA2B2EA47B1F}" type="pres">
      <dgm:prSet presAssocID="{A3219422-9A1B-4C73-B287-B847EFB64A59}" presName="connectorText" presStyleLbl="sibTrans2D1" presStyleIdx="2" presStyleCnt="3"/>
      <dgm:spPr/>
    </dgm:pt>
  </dgm:ptLst>
  <dgm:cxnLst>
    <dgm:cxn modelId="{2B94630A-E167-455C-B348-1E9E85BEEEEC}" type="presOf" srcId="{93DFC080-3702-4BBA-9287-3DAEAE577907}" destId="{66E4BFB7-320A-47F8-B137-4569733E9A48}" srcOrd="0" destOrd="0" presId="urn:microsoft.com/office/officeart/2005/8/layout/cycle7"/>
    <dgm:cxn modelId="{772B1B1C-B59E-4B7A-A795-6879639D818A}" type="presOf" srcId="{39C44FC5-1E66-47EE-94F9-61494A02884A}" destId="{48DD007C-19A8-44F6-BB6E-E752974795FB}" srcOrd="0" destOrd="0" presId="urn:microsoft.com/office/officeart/2005/8/layout/cycle7"/>
    <dgm:cxn modelId="{DD914421-7944-4DBD-B945-053697EE910B}" type="presOf" srcId="{A3219422-9A1B-4C73-B287-B847EFB64A59}" destId="{0CEABFBC-DEF9-4C74-A197-40E8F87991F3}" srcOrd="0" destOrd="0" presId="urn:microsoft.com/office/officeart/2005/8/layout/cycle7"/>
    <dgm:cxn modelId="{325A9061-58F9-4292-AB19-3DE8B87E59BE}" type="presOf" srcId="{85C5366B-C14D-43ED-B98E-C79BA92BC047}" destId="{337B4609-8DFD-4320-97A7-DB3FDD6C7708}" srcOrd="0" destOrd="0" presId="urn:microsoft.com/office/officeart/2005/8/layout/cycle7"/>
    <dgm:cxn modelId="{34CB7744-FBED-443C-A8B9-A6DAE1D9E7B3}" type="presOf" srcId="{3C86C71E-F682-4FFB-A3C1-8E277A652673}" destId="{4501D741-73CA-4D08-ABAF-FED7BF28FBB4}" srcOrd="1" destOrd="0" presId="urn:microsoft.com/office/officeart/2005/8/layout/cycle7"/>
    <dgm:cxn modelId="{15687A71-0061-4A1F-8797-8301FAFE7E4F}" type="presOf" srcId="{A3219422-9A1B-4C73-B287-B847EFB64A59}" destId="{9A072959-6284-4577-9F3C-BA2B2EA47B1F}" srcOrd="1" destOrd="0" presId="urn:microsoft.com/office/officeart/2005/8/layout/cycle7"/>
    <dgm:cxn modelId="{F41ACC58-17D3-4E47-A345-CD70F2951D9D}" srcId="{93DFC080-3702-4BBA-9287-3DAEAE577907}" destId="{85C5366B-C14D-43ED-B98E-C79BA92BC047}" srcOrd="0" destOrd="0" parTransId="{A4EB2D09-5B06-48B6-BB49-27522CABCDCD}" sibTransId="{ED54343A-F685-40E1-8EE4-ACE3B3F8D294}"/>
    <dgm:cxn modelId="{9186E297-F2BA-4DF6-B5BA-B8410D78C589}" type="presOf" srcId="{3C86C71E-F682-4FFB-A3C1-8E277A652673}" destId="{53FA15AB-D7E2-4B1D-84F6-7C1C7705B6CE}" srcOrd="0" destOrd="0" presId="urn:microsoft.com/office/officeart/2005/8/layout/cycle7"/>
    <dgm:cxn modelId="{9C6996AC-803C-4D38-8C70-B8EB0DC62400}" type="presOf" srcId="{ED54343A-F685-40E1-8EE4-ACE3B3F8D294}" destId="{9F5A3696-D8EE-4028-90E5-1A1A48A0876A}" srcOrd="0" destOrd="0" presId="urn:microsoft.com/office/officeart/2005/8/layout/cycle7"/>
    <dgm:cxn modelId="{AEB741BA-48E2-42AC-A227-FB0CA07F8673}" srcId="{93DFC080-3702-4BBA-9287-3DAEAE577907}" destId="{2262C92A-FE86-4AAF-89D7-ED50655E67E2}" srcOrd="1" destOrd="0" parTransId="{4FEA9A7B-B0B0-4861-B2E4-81672048D804}" sibTransId="{3C86C71E-F682-4FFB-A3C1-8E277A652673}"/>
    <dgm:cxn modelId="{B9CF59E3-454E-4486-94CC-A7E5B80CFF7C}" type="presOf" srcId="{2262C92A-FE86-4AAF-89D7-ED50655E67E2}" destId="{1BFCC259-7AE8-4AD0-973C-885D9C1E4844}" srcOrd="0" destOrd="0" presId="urn:microsoft.com/office/officeart/2005/8/layout/cycle7"/>
    <dgm:cxn modelId="{E281A6E5-D424-4131-8724-C27B41E6002A}" type="presOf" srcId="{ED54343A-F685-40E1-8EE4-ACE3B3F8D294}" destId="{2FF55495-6EE8-46E4-86D5-70ECEB470743}" srcOrd="1" destOrd="0" presId="urn:microsoft.com/office/officeart/2005/8/layout/cycle7"/>
    <dgm:cxn modelId="{FFE54DE6-B5C8-4861-8136-2333A35A1366}" srcId="{93DFC080-3702-4BBA-9287-3DAEAE577907}" destId="{39C44FC5-1E66-47EE-94F9-61494A02884A}" srcOrd="2" destOrd="0" parTransId="{FACCF90C-A859-458D-B365-9E845A608490}" sibTransId="{A3219422-9A1B-4C73-B287-B847EFB64A59}"/>
    <dgm:cxn modelId="{4CF254DC-4865-4045-86F8-3E5FCE67506F}" type="presParOf" srcId="{66E4BFB7-320A-47F8-B137-4569733E9A48}" destId="{337B4609-8DFD-4320-97A7-DB3FDD6C7708}" srcOrd="0" destOrd="0" presId="urn:microsoft.com/office/officeart/2005/8/layout/cycle7"/>
    <dgm:cxn modelId="{58D1004F-B805-4D31-948B-95D350BB791E}" type="presParOf" srcId="{66E4BFB7-320A-47F8-B137-4569733E9A48}" destId="{9F5A3696-D8EE-4028-90E5-1A1A48A0876A}" srcOrd="1" destOrd="0" presId="urn:microsoft.com/office/officeart/2005/8/layout/cycle7"/>
    <dgm:cxn modelId="{E658BC09-AAFD-46E0-A990-9B9E803125A6}" type="presParOf" srcId="{9F5A3696-D8EE-4028-90E5-1A1A48A0876A}" destId="{2FF55495-6EE8-46E4-86D5-70ECEB470743}" srcOrd="0" destOrd="0" presId="urn:microsoft.com/office/officeart/2005/8/layout/cycle7"/>
    <dgm:cxn modelId="{D9BFDDE3-58DA-4600-B077-034B3E12D554}" type="presParOf" srcId="{66E4BFB7-320A-47F8-B137-4569733E9A48}" destId="{1BFCC259-7AE8-4AD0-973C-885D9C1E4844}" srcOrd="2" destOrd="0" presId="urn:microsoft.com/office/officeart/2005/8/layout/cycle7"/>
    <dgm:cxn modelId="{868214AB-11EA-446F-880B-294C2C2B5139}" type="presParOf" srcId="{66E4BFB7-320A-47F8-B137-4569733E9A48}" destId="{53FA15AB-D7E2-4B1D-84F6-7C1C7705B6CE}" srcOrd="3" destOrd="0" presId="urn:microsoft.com/office/officeart/2005/8/layout/cycle7"/>
    <dgm:cxn modelId="{18944BEF-5D0E-424C-A90D-C813E64C0E7A}" type="presParOf" srcId="{53FA15AB-D7E2-4B1D-84F6-7C1C7705B6CE}" destId="{4501D741-73CA-4D08-ABAF-FED7BF28FBB4}" srcOrd="0" destOrd="0" presId="urn:microsoft.com/office/officeart/2005/8/layout/cycle7"/>
    <dgm:cxn modelId="{B0873062-C5C4-4517-B4C6-A038F8A5DD6C}" type="presParOf" srcId="{66E4BFB7-320A-47F8-B137-4569733E9A48}" destId="{48DD007C-19A8-44F6-BB6E-E752974795FB}" srcOrd="4" destOrd="0" presId="urn:microsoft.com/office/officeart/2005/8/layout/cycle7"/>
    <dgm:cxn modelId="{9D7161DD-CF08-4829-8558-66BDD97E5498}" type="presParOf" srcId="{66E4BFB7-320A-47F8-B137-4569733E9A48}" destId="{0CEABFBC-DEF9-4C74-A197-40E8F87991F3}" srcOrd="5" destOrd="0" presId="urn:microsoft.com/office/officeart/2005/8/layout/cycle7"/>
    <dgm:cxn modelId="{DAFDA339-395B-4090-B32A-3DBC1C54939D}" type="presParOf" srcId="{0CEABFBC-DEF9-4C74-A197-40E8F87991F3}" destId="{9A072959-6284-4577-9F3C-BA2B2EA47B1F}" srcOrd="0" destOrd="0" presId="urn:microsoft.com/office/officeart/2005/8/layout/cycle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989108-369F-45D0-8495-2AA1D264DD28}" type="doc">
      <dgm:prSet loTypeId="urn:microsoft.com/office/officeart/2005/8/layout/cycle2" loCatId="cycle" qsTypeId="urn:microsoft.com/office/officeart/2005/8/quickstyle/3d2#1" qsCatId="3D" csTypeId="urn:microsoft.com/office/officeart/2005/8/colors/colorful4" csCatId="colorful" phldr="1"/>
      <dgm:spPr/>
      <dgm:t>
        <a:bodyPr/>
        <a:lstStyle/>
        <a:p>
          <a:endParaRPr lang="es-ES"/>
        </a:p>
      </dgm:t>
    </dgm:pt>
    <dgm:pt modelId="{E39FFDC0-4063-4DCB-8B0C-A9AB6C09CA85}">
      <dgm:prSet phldrT="[Texto]" custT="1">
        <dgm:style>
          <a:lnRef idx="1">
            <a:schemeClr val="accent5"/>
          </a:lnRef>
          <a:fillRef idx="2">
            <a:schemeClr val="accent5"/>
          </a:fillRef>
          <a:effectRef idx="1">
            <a:schemeClr val="accent5"/>
          </a:effectRef>
          <a:fontRef idx="minor">
            <a:schemeClr val="dk1"/>
          </a:fontRef>
        </dgm:style>
      </dgm:prSet>
      <dgm:spPr/>
      <dgm:t>
        <a:bodyPr/>
        <a:lstStyle/>
        <a:p>
          <a:r>
            <a:rPr lang="es-ES" sz="2800" b="1" dirty="0"/>
            <a:t>Juego Patológico: </a:t>
          </a:r>
          <a:r>
            <a:rPr lang="es-ES" sz="2400" b="1" dirty="0"/>
            <a:t>Ludopatías Clásicas </a:t>
          </a:r>
          <a:r>
            <a:rPr lang="es-ES" sz="2400" dirty="0"/>
            <a:t>(bingo, casinos, máquinas recreativas) + Apuestas Online y Deportivas, y otras apuestas o juegos de azar – Rasca-</a:t>
          </a:r>
        </a:p>
      </dgm:t>
    </dgm:pt>
    <dgm:pt modelId="{52D8E2F6-0A3B-4814-A111-F7EECEC045F2}" type="parTrans" cxnId="{48C52F39-7491-42FB-9194-84D2715FA242}">
      <dgm:prSet/>
      <dgm:spPr/>
      <dgm:t>
        <a:bodyPr/>
        <a:lstStyle/>
        <a:p>
          <a:endParaRPr lang="es-ES"/>
        </a:p>
      </dgm:t>
    </dgm:pt>
    <dgm:pt modelId="{6487220E-8EDD-493C-BEB8-AB0E4D51A73D}" type="sibTrans" cxnId="{48C52F39-7491-42FB-9194-84D2715FA242}">
      <dgm:prSet/>
      <dgm:spPr/>
      <dgm:t>
        <a:bodyPr/>
        <a:lstStyle/>
        <a:p>
          <a:endParaRPr lang="es-ES"/>
        </a:p>
      </dgm:t>
    </dgm:pt>
    <dgm:pt modelId="{D8F55537-EB84-49BF-95A6-9445DD8DC06D}">
      <dgm:prSet phldrT="[Texto]" custT="1">
        <dgm:style>
          <a:lnRef idx="1">
            <a:schemeClr val="accent4"/>
          </a:lnRef>
          <a:fillRef idx="2">
            <a:schemeClr val="accent4"/>
          </a:fillRef>
          <a:effectRef idx="1">
            <a:schemeClr val="accent4"/>
          </a:effectRef>
          <a:fontRef idx="minor">
            <a:schemeClr val="dk1"/>
          </a:fontRef>
        </dgm:style>
      </dgm:prSet>
      <dgm:spPr/>
      <dgm:t>
        <a:bodyPr/>
        <a:lstStyle/>
        <a:p>
          <a:r>
            <a:rPr lang="es-ES" sz="2800" b="1" dirty="0"/>
            <a:t>Adicciones a las compras </a:t>
          </a:r>
          <a:r>
            <a:rPr lang="es-ES" sz="2400" dirty="0"/>
            <a:t>(compras compulsivas)</a:t>
          </a:r>
          <a:endParaRPr lang="es-ES" sz="2800" dirty="0"/>
        </a:p>
      </dgm:t>
    </dgm:pt>
    <dgm:pt modelId="{CE305805-B2D0-4F58-9C83-70FAD193350E}" type="parTrans" cxnId="{0B95A446-1F4C-443E-B3A7-E428CFC3E2DE}">
      <dgm:prSet/>
      <dgm:spPr/>
      <dgm:t>
        <a:bodyPr/>
        <a:lstStyle/>
        <a:p>
          <a:endParaRPr lang="es-ES"/>
        </a:p>
      </dgm:t>
    </dgm:pt>
    <dgm:pt modelId="{788BA034-7C6E-4135-BCE5-E436DBE0A153}" type="sibTrans" cxnId="{0B95A446-1F4C-443E-B3A7-E428CFC3E2DE}">
      <dgm:prSet/>
      <dgm:spPr/>
      <dgm:t>
        <a:bodyPr/>
        <a:lstStyle/>
        <a:p>
          <a:endParaRPr lang="es-ES"/>
        </a:p>
      </dgm:t>
    </dgm:pt>
    <dgm:pt modelId="{5CE99603-664A-45F0-8EFA-A92DF4B1F81F}">
      <dgm:prSet phldrT="[Texto]" custT="1">
        <dgm:style>
          <a:lnRef idx="1">
            <a:schemeClr val="accent2"/>
          </a:lnRef>
          <a:fillRef idx="2">
            <a:schemeClr val="accent2"/>
          </a:fillRef>
          <a:effectRef idx="1">
            <a:schemeClr val="accent2"/>
          </a:effectRef>
          <a:fontRef idx="minor">
            <a:schemeClr val="dk1"/>
          </a:fontRef>
        </dgm:style>
      </dgm:prSet>
      <dgm:spPr/>
      <dgm:t>
        <a:bodyPr/>
        <a:lstStyle/>
        <a:p>
          <a:r>
            <a:rPr lang="es-ES" sz="2800" b="1" dirty="0"/>
            <a:t>Trastorno por Videojuegos y Tecnoadicciones            </a:t>
          </a:r>
          <a:r>
            <a:rPr lang="es-ES" sz="2400" b="1" dirty="0"/>
            <a:t>vs</a:t>
          </a:r>
          <a:r>
            <a:rPr lang="es-ES" sz="2800" b="1" dirty="0"/>
            <a:t> </a:t>
          </a:r>
          <a:r>
            <a:rPr lang="es-ES" sz="2400" dirty="0"/>
            <a:t>ciberbulling, sexting, grooming, etc.</a:t>
          </a:r>
        </a:p>
      </dgm:t>
    </dgm:pt>
    <dgm:pt modelId="{C9FAB216-F9C3-41F6-86C0-B78B1A4AE5AC}" type="parTrans" cxnId="{078D63C8-B659-49D5-A77D-19454E2A21E6}">
      <dgm:prSet/>
      <dgm:spPr/>
      <dgm:t>
        <a:bodyPr/>
        <a:lstStyle/>
        <a:p>
          <a:endParaRPr lang="es-ES"/>
        </a:p>
      </dgm:t>
    </dgm:pt>
    <dgm:pt modelId="{7FAB2F02-6668-4A93-A225-5650FA07DAA1}" type="sibTrans" cxnId="{078D63C8-B659-49D5-A77D-19454E2A21E6}">
      <dgm:prSet/>
      <dgm:spPr/>
      <dgm:t>
        <a:bodyPr/>
        <a:lstStyle/>
        <a:p>
          <a:endParaRPr lang="es-ES"/>
        </a:p>
      </dgm:t>
    </dgm:pt>
    <dgm:pt modelId="{98DDA907-D610-412F-A963-F37ECC9EB23A}">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S" sz="2800" b="1" dirty="0"/>
            <a:t>Adicción al sexo </a:t>
          </a:r>
          <a:r>
            <a:rPr lang="es-ES" sz="2800" dirty="0"/>
            <a:t>y otras conductas adictivas</a:t>
          </a:r>
          <a:r>
            <a:rPr lang="es-ES" sz="2400" dirty="0"/>
            <a:t> (trabajo, deporte etc.)</a:t>
          </a:r>
          <a:endParaRPr lang="es-ES" sz="2800" dirty="0"/>
        </a:p>
      </dgm:t>
    </dgm:pt>
    <dgm:pt modelId="{E70F1C7A-D17F-4AEB-BCDF-9B5ECF985FE8}" type="parTrans" cxnId="{29DE5E7F-0E8A-48CD-86F1-2EC5E6908D59}">
      <dgm:prSet/>
      <dgm:spPr/>
      <dgm:t>
        <a:bodyPr/>
        <a:lstStyle/>
        <a:p>
          <a:endParaRPr lang="es-ES"/>
        </a:p>
      </dgm:t>
    </dgm:pt>
    <dgm:pt modelId="{B4538462-DCA4-4A79-B1C2-38AD2FA2B382}" type="sibTrans" cxnId="{29DE5E7F-0E8A-48CD-86F1-2EC5E6908D59}">
      <dgm:prSet/>
      <dgm:spPr/>
      <dgm:t>
        <a:bodyPr/>
        <a:lstStyle/>
        <a:p>
          <a:endParaRPr lang="es-ES"/>
        </a:p>
      </dgm:t>
    </dgm:pt>
    <dgm:pt modelId="{B606655B-8998-4A22-B19E-BF74B12F6DB4}" type="pres">
      <dgm:prSet presAssocID="{43989108-369F-45D0-8495-2AA1D264DD28}" presName="cycle" presStyleCnt="0">
        <dgm:presLayoutVars>
          <dgm:dir/>
          <dgm:resizeHandles val="exact"/>
        </dgm:presLayoutVars>
      </dgm:prSet>
      <dgm:spPr/>
    </dgm:pt>
    <dgm:pt modelId="{99C6A66C-DA21-483C-94D5-6C1AB4A88D68}" type="pres">
      <dgm:prSet presAssocID="{E39FFDC0-4063-4DCB-8B0C-A9AB6C09CA85}" presName="node" presStyleLbl="node1" presStyleIdx="0" presStyleCnt="4" custScaleX="356033" custScaleY="124133" custRadScaleRad="96520" custRadScaleInc="-9925">
        <dgm:presLayoutVars>
          <dgm:bulletEnabled val="1"/>
        </dgm:presLayoutVars>
      </dgm:prSet>
      <dgm:spPr/>
    </dgm:pt>
    <dgm:pt modelId="{F0A751E2-C45C-41F9-87D8-24A7D7F2FB74}" type="pres">
      <dgm:prSet presAssocID="{6487220E-8EDD-493C-BEB8-AB0E4D51A73D}" presName="sibTrans" presStyleLbl="sibTrans2D1" presStyleIdx="0" presStyleCnt="4"/>
      <dgm:spPr/>
    </dgm:pt>
    <dgm:pt modelId="{FAF4ACAA-0157-496D-B88B-F8B761228822}" type="pres">
      <dgm:prSet presAssocID="{6487220E-8EDD-493C-BEB8-AB0E4D51A73D}" presName="connectorText" presStyleLbl="sibTrans2D1" presStyleIdx="0" presStyleCnt="4"/>
      <dgm:spPr/>
    </dgm:pt>
    <dgm:pt modelId="{6AFDCB20-28B0-4653-844B-AE46F646CEA2}" type="pres">
      <dgm:prSet presAssocID="{D8F55537-EB84-49BF-95A6-9445DD8DC06D}" presName="node" presStyleLbl="node1" presStyleIdx="1" presStyleCnt="4" custScaleX="152207" custScaleY="136808" custRadScaleRad="209429" custRadScaleInc="6421">
        <dgm:presLayoutVars>
          <dgm:bulletEnabled val="1"/>
        </dgm:presLayoutVars>
      </dgm:prSet>
      <dgm:spPr/>
    </dgm:pt>
    <dgm:pt modelId="{F1209CB9-A8E9-4693-A475-C906EE1674E2}" type="pres">
      <dgm:prSet presAssocID="{788BA034-7C6E-4135-BCE5-E436DBE0A153}" presName="sibTrans" presStyleLbl="sibTrans2D1" presStyleIdx="1" presStyleCnt="4"/>
      <dgm:spPr/>
    </dgm:pt>
    <dgm:pt modelId="{EE8263ED-FBDC-4380-B4BA-2002D9DFB04A}" type="pres">
      <dgm:prSet presAssocID="{788BA034-7C6E-4135-BCE5-E436DBE0A153}" presName="connectorText" presStyleLbl="sibTrans2D1" presStyleIdx="1" presStyleCnt="4"/>
      <dgm:spPr/>
    </dgm:pt>
    <dgm:pt modelId="{204E51A2-DC57-4134-950C-7D0CBCE83886}" type="pres">
      <dgm:prSet presAssocID="{5CE99603-664A-45F0-8EFA-A92DF4B1F81F}" presName="node" presStyleLbl="node1" presStyleIdx="2" presStyleCnt="4" custScaleX="329789" custScaleY="108239" custRadScaleRad="107543" custRadScaleInc="-1">
        <dgm:presLayoutVars>
          <dgm:bulletEnabled val="1"/>
        </dgm:presLayoutVars>
      </dgm:prSet>
      <dgm:spPr/>
    </dgm:pt>
    <dgm:pt modelId="{CAF6AE73-D66D-48BE-BE45-8CB60FA10CDB}" type="pres">
      <dgm:prSet presAssocID="{7FAB2F02-6668-4A93-A225-5650FA07DAA1}" presName="sibTrans" presStyleLbl="sibTrans2D1" presStyleIdx="2" presStyleCnt="4"/>
      <dgm:spPr/>
    </dgm:pt>
    <dgm:pt modelId="{BE03A8EF-6069-4973-BC26-83DD1DB0FA2E}" type="pres">
      <dgm:prSet presAssocID="{7FAB2F02-6668-4A93-A225-5650FA07DAA1}" presName="connectorText" presStyleLbl="sibTrans2D1" presStyleIdx="2" presStyleCnt="4"/>
      <dgm:spPr/>
    </dgm:pt>
    <dgm:pt modelId="{8A5F5BA6-DD09-4F2F-BF8E-80B653E73895}" type="pres">
      <dgm:prSet presAssocID="{98DDA907-D610-412F-A963-F37ECC9EB23A}" presName="node" presStyleLbl="node1" presStyleIdx="3" presStyleCnt="4" custScaleX="144196" custScaleY="179817" custRadScaleRad="217986" custRadScaleInc="-8790">
        <dgm:presLayoutVars>
          <dgm:bulletEnabled val="1"/>
        </dgm:presLayoutVars>
      </dgm:prSet>
      <dgm:spPr/>
    </dgm:pt>
    <dgm:pt modelId="{D2EBEC2C-FE15-48FA-AF6B-A807359906F7}" type="pres">
      <dgm:prSet presAssocID="{B4538462-DCA4-4A79-B1C2-38AD2FA2B382}" presName="sibTrans" presStyleLbl="sibTrans2D1" presStyleIdx="3" presStyleCnt="4"/>
      <dgm:spPr/>
    </dgm:pt>
    <dgm:pt modelId="{D0799BE0-DC20-41E7-B008-AA016E39368E}" type="pres">
      <dgm:prSet presAssocID="{B4538462-DCA4-4A79-B1C2-38AD2FA2B382}" presName="connectorText" presStyleLbl="sibTrans2D1" presStyleIdx="3" presStyleCnt="4"/>
      <dgm:spPr/>
    </dgm:pt>
  </dgm:ptLst>
  <dgm:cxnLst>
    <dgm:cxn modelId="{452AFB2A-B1F3-49F7-A6E3-548D77A9BD05}" type="presOf" srcId="{7FAB2F02-6668-4A93-A225-5650FA07DAA1}" destId="{CAF6AE73-D66D-48BE-BE45-8CB60FA10CDB}" srcOrd="0" destOrd="0" presId="urn:microsoft.com/office/officeart/2005/8/layout/cycle2"/>
    <dgm:cxn modelId="{FF96AC2F-C8AA-49D1-B057-D4ABEEB4B657}" type="presOf" srcId="{B4538462-DCA4-4A79-B1C2-38AD2FA2B382}" destId="{D0799BE0-DC20-41E7-B008-AA016E39368E}" srcOrd="1" destOrd="0" presId="urn:microsoft.com/office/officeart/2005/8/layout/cycle2"/>
    <dgm:cxn modelId="{48C52F39-7491-42FB-9194-84D2715FA242}" srcId="{43989108-369F-45D0-8495-2AA1D264DD28}" destId="{E39FFDC0-4063-4DCB-8B0C-A9AB6C09CA85}" srcOrd="0" destOrd="0" parTransId="{52D8E2F6-0A3B-4814-A111-F7EECEC045F2}" sibTransId="{6487220E-8EDD-493C-BEB8-AB0E4D51A73D}"/>
    <dgm:cxn modelId="{DC594C3D-D5A9-4331-ADF6-6C72C1344524}" type="presOf" srcId="{B4538462-DCA4-4A79-B1C2-38AD2FA2B382}" destId="{D2EBEC2C-FE15-48FA-AF6B-A807359906F7}" srcOrd="0" destOrd="0" presId="urn:microsoft.com/office/officeart/2005/8/layout/cycle2"/>
    <dgm:cxn modelId="{65265262-E1CE-4CBC-9A14-85169C7AD301}" type="presOf" srcId="{43989108-369F-45D0-8495-2AA1D264DD28}" destId="{B606655B-8998-4A22-B19E-BF74B12F6DB4}" srcOrd="0" destOrd="0" presId="urn:microsoft.com/office/officeart/2005/8/layout/cycle2"/>
    <dgm:cxn modelId="{0B95A446-1F4C-443E-B3A7-E428CFC3E2DE}" srcId="{43989108-369F-45D0-8495-2AA1D264DD28}" destId="{D8F55537-EB84-49BF-95A6-9445DD8DC06D}" srcOrd="1" destOrd="0" parTransId="{CE305805-B2D0-4F58-9C83-70FAD193350E}" sibTransId="{788BA034-7C6E-4135-BCE5-E436DBE0A153}"/>
    <dgm:cxn modelId="{C3A7226E-1E12-4D58-A7DA-D36719D1D89A}" type="presOf" srcId="{788BA034-7C6E-4135-BCE5-E436DBE0A153}" destId="{F1209CB9-A8E9-4693-A475-C906EE1674E2}" srcOrd="0" destOrd="0" presId="urn:microsoft.com/office/officeart/2005/8/layout/cycle2"/>
    <dgm:cxn modelId="{29DE5E7F-0E8A-48CD-86F1-2EC5E6908D59}" srcId="{43989108-369F-45D0-8495-2AA1D264DD28}" destId="{98DDA907-D610-412F-A963-F37ECC9EB23A}" srcOrd="3" destOrd="0" parTransId="{E70F1C7A-D17F-4AEB-BCDF-9B5ECF985FE8}" sibTransId="{B4538462-DCA4-4A79-B1C2-38AD2FA2B382}"/>
    <dgm:cxn modelId="{3B914691-1A29-4296-B783-6C1DF4052B29}" type="presOf" srcId="{6487220E-8EDD-493C-BEB8-AB0E4D51A73D}" destId="{FAF4ACAA-0157-496D-B88B-F8B761228822}" srcOrd="1" destOrd="0" presId="urn:microsoft.com/office/officeart/2005/8/layout/cycle2"/>
    <dgm:cxn modelId="{CB4ECD91-1A40-4AD8-98DE-E1801FFD1DCF}" type="presOf" srcId="{98DDA907-D610-412F-A963-F37ECC9EB23A}" destId="{8A5F5BA6-DD09-4F2F-BF8E-80B653E73895}" srcOrd="0" destOrd="0" presId="urn:microsoft.com/office/officeart/2005/8/layout/cycle2"/>
    <dgm:cxn modelId="{5BB62BA0-6F33-4CE5-B451-ABF8C565F302}" type="presOf" srcId="{D8F55537-EB84-49BF-95A6-9445DD8DC06D}" destId="{6AFDCB20-28B0-4653-844B-AE46F646CEA2}" srcOrd="0" destOrd="0" presId="urn:microsoft.com/office/officeart/2005/8/layout/cycle2"/>
    <dgm:cxn modelId="{2E0E9CA1-4640-4F18-A686-E16E0B6EA82C}" type="presOf" srcId="{7FAB2F02-6668-4A93-A225-5650FA07DAA1}" destId="{BE03A8EF-6069-4973-BC26-83DD1DB0FA2E}" srcOrd="1" destOrd="0" presId="urn:microsoft.com/office/officeart/2005/8/layout/cycle2"/>
    <dgm:cxn modelId="{F0E5DAA6-01DE-4552-861B-13946E68606F}" type="presOf" srcId="{5CE99603-664A-45F0-8EFA-A92DF4B1F81F}" destId="{204E51A2-DC57-4134-950C-7D0CBCE83886}" srcOrd="0" destOrd="0" presId="urn:microsoft.com/office/officeart/2005/8/layout/cycle2"/>
    <dgm:cxn modelId="{B7B63CB5-5E84-4102-9828-F2AE6E651C10}" type="presOf" srcId="{6487220E-8EDD-493C-BEB8-AB0E4D51A73D}" destId="{F0A751E2-C45C-41F9-87D8-24A7D7F2FB74}" srcOrd="0" destOrd="0" presId="urn:microsoft.com/office/officeart/2005/8/layout/cycle2"/>
    <dgm:cxn modelId="{96AC03B7-EBA6-413A-A230-9D93C11E0B55}" type="presOf" srcId="{788BA034-7C6E-4135-BCE5-E436DBE0A153}" destId="{EE8263ED-FBDC-4380-B4BA-2002D9DFB04A}" srcOrd="1" destOrd="0" presId="urn:microsoft.com/office/officeart/2005/8/layout/cycle2"/>
    <dgm:cxn modelId="{078D63C8-B659-49D5-A77D-19454E2A21E6}" srcId="{43989108-369F-45D0-8495-2AA1D264DD28}" destId="{5CE99603-664A-45F0-8EFA-A92DF4B1F81F}" srcOrd="2" destOrd="0" parTransId="{C9FAB216-F9C3-41F6-86C0-B78B1A4AE5AC}" sibTransId="{7FAB2F02-6668-4A93-A225-5650FA07DAA1}"/>
    <dgm:cxn modelId="{5219BEE8-E01A-4784-8CD8-FE371E379A4D}" type="presOf" srcId="{E39FFDC0-4063-4DCB-8B0C-A9AB6C09CA85}" destId="{99C6A66C-DA21-483C-94D5-6C1AB4A88D68}" srcOrd="0" destOrd="0" presId="urn:microsoft.com/office/officeart/2005/8/layout/cycle2"/>
    <dgm:cxn modelId="{DDAA9219-8D72-484B-8201-DE63CB9619C0}" type="presParOf" srcId="{B606655B-8998-4A22-B19E-BF74B12F6DB4}" destId="{99C6A66C-DA21-483C-94D5-6C1AB4A88D68}" srcOrd="0" destOrd="0" presId="urn:microsoft.com/office/officeart/2005/8/layout/cycle2"/>
    <dgm:cxn modelId="{E08DF334-A567-445E-B6AD-868F40E7305F}" type="presParOf" srcId="{B606655B-8998-4A22-B19E-BF74B12F6DB4}" destId="{F0A751E2-C45C-41F9-87D8-24A7D7F2FB74}" srcOrd="1" destOrd="0" presId="urn:microsoft.com/office/officeart/2005/8/layout/cycle2"/>
    <dgm:cxn modelId="{4AEA0E1F-A113-42CE-B422-F530301A7E2D}" type="presParOf" srcId="{F0A751E2-C45C-41F9-87D8-24A7D7F2FB74}" destId="{FAF4ACAA-0157-496D-B88B-F8B761228822}" srcOrd="0" destOrd="0" presId="urn:microsoft.com/office/officeart/2005/8/layout/cycle2"/>
    <dgm:cxn modelId="{58105778-FF5D-4D50-8FAE-16038E8660DE}" type="presParOf" srcId="{B606655B-8998-4A22-B19E-BF74B12F6DB4}" destId="{6AFDCB20-28B0-4653-844B-AE46F646CEA2}" srcOrd="2" destOrd="0" presId="urn:microsoft.com/office/officeart/2005/8/layout/cycle2"/>
    <dgm:cxn modelId="{D8F4B540-E529-4BB5-B92C-2713E597F7BB}" type="presParOf" srcId="{B606655B-8998-4A22-B19E-BF74B12F6DB4}" destId="{F1209CB9-A8E9-4693-A475-C906EE1674E2}" srcOrd="3" destOrd="0" presId="urn:microsoft.com/office/officeart/2005/8/layout/cycle2"/>
    <dgm:cxn modelId="{E7C608C5-A67B-4904-9ED1-1B773312FA78}" type="presParOf" srcId="{F1209CB9-A8E9-4693-A475-C906EE1674E2}" destId="{EE8263ED-FBDC-4380-B4BA-2002D9DFB04A}" srcOrd="0" destOrd="0" presId="urn:microsoft.com/office/officeart/2005/8/layout/cycle2"/>
    <dgm:cxn modelId="{86AC0685-2AFD-425C-919F-4F44A8BD74A8}" type="presParOf" srcId="{B606655B-8998-4A22-B19E-BF74B12F6DB4}" destId="{204E51A2-DC57-4134-950C-7D0CBCE83886}" srcOrd="4" destOrd="0" presId="urn:microsoft.com/office/officeart/2005/8/layout/cycle2"/>
    <dgm:cxn modelId="{A1D6CC61-4FCD-4266-A5DC-229D2A6FA1E2}" type="presParOf" srcId="{B606655B-8998-4A22-B19E-BF74B12F6DB4}" destId="{CAF6AE73-D66D-48BE-BE45-8CB60FA10CDB}" srcOrd="5" destOrd="0" presId="urn:microsoft.com/office/officeart/2005/8/layout/cycle2"/>
    <dgm:cxn modelId="{03FEEB54-EA8C-4D6E-916F-F8DFDA2124E4}" type="presParOf" srcId="{CAF6AE73-D66D-48BE-BE45-8CB60FA10CDB}" destId="{BE03A8EF-6069-4973-BC26-83DD1DB0FA2E}" srcOrd="0" destOrd="0" presId="urn:microsoft.com/office/officeart/2005/8/layout/cycle2"/>
    <dgm:cxn modelId="{26367FFE-4D19-4826-815E-20A64272A24A}" type="presParOf" srcId="{B606655B-8998-4A22-B19E-BF74B12F6DB4}" destId="{8A5F5BA6-DD09-4F2F-BF8E-80B653E73895}" srcOrd="6" destOrd="0" presId="urn:microsoft.com/office/officeart/2005/8/layout/cycle2"/>
    <dgm:cxn modelId="{1324D7A0-9752-4640-AD64-C2458E023474}" type="presParOf" srcId="{B606655B-8998-4A22-B19E-BF74B12F6DB4}" destId="{D2EBEC2C-FE15-48FA-AF6B-A807359906F7}" srcOrd="7" destOrd="0" presId="urn:microsoft.com/office/officeart/2005/8/layout/cycle2"/>
    <dgm:cxn modelId="{FF6111C0-934D-453A-92E6-6B534C83D6A1}" type="presParOf" srcId="{D2EBEC2C-FE15-48FA-AF6B-A807359906F7}" destId="{D0799BE0-DC20-41E7-B008-AA016E39368E}" srcOrd="0" destOrd="0" presId="urn:microsoft.com/office/officeart/2005/8/layout/cycle2"/>
  </dgm:cxnLst>
  <dgm:bg/>
  <dgm:whole>
    <a:ln w="3175"/>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42040A5-090E-4BCA-A9C0-9D008770165A}" type="doc">
      <dgm:prSet loTypeId="urn:microsoft.com/office/officeart/2005/8/layout/process3" loCatId="process" qsTypeId="urn:microsoft.com/office/officeart/2005/8/quickstyle/simple1" qsCatId="simple" csTypeId="urn:microsoft.com/office/officeart/2005/8/colors/colorful2" csCatId="colorful" phldr="1"/>
      <dgm:spPr/>
      <dgm:t>
        <a:bodyPr/>
        <a:lstStyle/>
        <a:p>
          <a:endParaRPr lang="es-ES"/>
        </a:p>
      </dgm:t>
    </dgm:pt>
    <dgm:pt modelId="{BD43B97C-0818-4F09-99CB-18FB5B609BB9}">
      <dgm:prSet phldrT="[Texto]" custT="1"/>
      <dgm:spPr/>
      <dgm:t>
        <a:bodyPr/>
        <a:lstStyle/>
        <a:p>
          <a:pPr algn="ctr"/>
          <a:r>
            <a:rPr lang="es-ES" sz="2800" dirty="0"/>
            <a:t>Adicción Juego</a:t>
          </a:r>
        </a:p>
      </dgm:t>
    </dgm:pt>
    <dgm:pt modelId="{186DFB94-1DD4-44B6-AD0A-AD0353C2E656}" type="parTrans" cxnId="{89B44DC0-1DA0-4C57-A839-6EC32063ED60}">
      <dgm:prSet/>
      <dgm:spPr/>
      <dgm:t>
        <a:bodyPr/>
        <a:lstStyle/>
        <a:p>
          <a:endParaRPr lang="es-ES"/>
        </a:p>
      </dgm:t>
    </dgm:pt>
    <dgm:pt modelId="{73FBB0CD-1547-496F-9901-3440D318B082}" type="sibTrans" cxnId="{89B44DC0-1DA0-4C57-A839-6EC32063ED60}">
      <dgm:prSet/>
      <dgm:spPr/>
      <dgm:t>
        <a:bodyPr/>
        <a:lstStyle/>
        <a:p>
          <a:endParaRPr lang="es-ES"/>
        </a:p>
      </dgm:t>
    </dgm:pt>
    <dgm:pt modelId="{3AC8105D-91DD-4872-A601-93E7E4C828FE}">
      <dgm:prSet phldrT="[Texto]" custT="1"/>
      <dgm:spPr/>
      <dgm:t>
        <a:bodyPr/>
        <a:lstStyle/>
        <a:p>
          <a:pPr rtl="0"/>
          <a:r>
            <a:rPr lang="es-ES" sz="1800" b="1" dirty="0">
              <a:solidFill>
                <a:schemeClr val="bg1"/>
              </a:solidFill>
              <a:effectLst/>
              <a:latin typeface="+mn-lt"/>
            </a:rPr>
            <a:t>Entrevista Estructurada Aluesa. </a:t>
          </a:r>
        </a:p>
      </dgm:t>
    </dgm:pt>
    <dgm:pt modelId="{02CDB4CB-B8D9-4DCF-A92F-479B0F4CD582}" type="parTrans" cxnId="{806AD6AD-F293-4407-A09E-B3FFC41126FC}">
      <dgm:prSet/>
      <dgm:spPr/>
      <dgm:t>
        <a:bodyPr/>
        <a:lstStyle/>
        <a:p>
          <a:endParaRPr lang="es-ES"/>
        </a:p>
      </dgm:t>
    </dgm:pt>
    <dgm:pt modelId="{82AC45FC-E7B3-4AD0-8E4F-25217541EB3E}" type="sibTrans" cxnId="{806AD6AD-F293-4407-A09E-B3FFC41126FC}">
      <dgm:prSet/>
      <dgm:spPr/>
      <dgm:t>
        <a:bodyPr/>
        <a:lstStyle/>
        <a:p>
          <a:endParaRPr lang="es-ES"/>
        </a:p>
      </dgm:t>
    </dgm:pt>
    <dgm:pt modelId="{41ADF472-F9A8-44EA-B94F-C6573F6A4EED}">
      <dgm:prSet phldrT="[Texto]" custT="1"/>
      <dgm:spPr/>
      <dgm:t>
        <a:bodyPr/>
        <a:lstStyle/>
        <a:p>
          <a:pPr algn="ctr"/>
          <a:endParaRPr lang="es-ES" sz="1400" dirty="0"/>
        </a:p>
        <a:p>
          <a:pPr algn="ctr"/>
          <a:r>
            <a:rPr lang="es-ES" sz="2400" dirty="0" err="1"/>
            <a:t>Tecnoadicciones</a:t>
          </a:r>
          <a:r>
            <a:rPr lang="es-ES" sz="2400" dirty="0"/>
            <a:t> ADITEC</a:t>
          </a:r>
        </a:p>
      </dgm:t>
    </dgm:pt>
    <dgm:pt modelId="{D550D478-633A-4438-85DD-FB2063AA5F29}" type="parTrans" cxnId="{591C9BE7-4501-468C-A078-403D0CE9500A}">
      <dgm:prSet/>
      <dgm:spPr/>
      <dgm:t>
        <a:bodyPr/>
        <a:lstStyle/>
        <a:p>
          <a:endParaRPr lang="es-ES"/>
        </a:p>
      </dgm:t>
    </dgm:pt>
    <dgm:pt modelId="{6C5BA0A4-B4C9-42EA-8D06-1575E8FD7950}" type="sibTrans" cxnId="{591C9BE7-4501-468C-A078-403D0CE9500A}">
      <dgm:prSet/>
      <dgm:spPr/>
      <dgm:t>
        <a:bodyPr/>
        <a:lstStyle/>
        <a:p>
          <a:endParaRPr lang="es-ES"/>
        </a:p>
      </dgm:t>
    </dgm:pt>
    <dgm:pt modelId="{5E5B1E6A-01B9-4E4F-AC7F-0CA924328B80}">
      <dgm:prSet phldrT="[Texto]" custT="1"/>
      <dgm:spPr/>
      <dgm:t>
        <a:bodyPr/>
        <a:lstStyle/>
        <a:p>
          <a:r>
            <a:rPr lang="es-ES" sz="2400" b="1" dirty="0">
              <a:solidFill>
                <a:schemeClr val="bg1"/>
              </a:solidFill>
            </a:rPr>
            <a:t>ADITEC I: Internet.</a:t>
          </a:r>
        </a:p>
      </dgm:t>
    </dgm:pt>
    <dgm:pt modelId="{EFCD06B5-7CCC-46D5-BF51-DC58003A8FA9}" type="parTrans" cxnId="{41998027-1CC8-471A-BFC2-A7EA989D198E}">
      <dgm:prSet/>
      <dgm:spPr/>
      <dgm:t>
        <a:bodyPr/>
        <a:lstStyle/>
        <a:p>
          <a:endParaRPr lang="es-ES"/>
        </a:p>
      </dgm:t>
    </dgm:pt>
    <dgm:pt modelId="{842878A0-9630-40B5-81CE-0BD3C57ADEED}" type="sibTrans" cxnId="{41998027-1CC8-471A-BFC2-A7EA989D198E}">
      <dgm:prSet/>
      <dgm:spPr/>
      <dgm:t>
        <a:bodyPr/>
        <a:lstStyle/>
        <a:p>
          <a:endParaRPr lang="es-ES"/>
        </a:p>
      </dgm:t>
    </dgm:pt>
    <dgm:pt modelId="{1BB4E5F2-10F3-45D8-B6E5-FF75D9513192}">
      <dgm:prSet phldrT="[Texto]" custT="1"/>
      <dgm:spPr/>
      <dgm:t>
        <a:bodyPr/>
        <a:lstStyle/>
        <a:p>
          <a:pPr algn="ctr"/>
          <a:endParaRPr lang="es-ES" sz="1400" dirty="0"/>
        </a:p>
        <a:p>
          <a:pPr algn="ctr"/>
          <a:r>
            <a:rPr lang="es-ES" sz="2400" dirty="0"/>
            <a:t>Otras Pruebas de Personalidad</a:t>
          </a:r>
          <a:endParaRPr lang="es-ES" sz="1600" dirty="0"/>
        </a:p>
      </dgm:t>
    </dgm:pt>
    <dgm:pt modelId="{1B58F861-6C34-4870-89D9-4EDACFA68462}" type="parTrans" cxnId="{41B04F43-0738-4C02-AD60-D3CE15CB99DB}">
      <dgm:prSet/>
      <dgm:spPr/>
      <dgm:t>
        <a:bodyPr/>
        <a:lstStyle/>
        <a:p>
          <a:endParaRPr lang="es-ES"/>
        </a:p>
      </dgm:t>
    </dgm:pt>
    <dgm:pt modelId="{DC004143-1457-4B7B-A617-5AAA0DDDC38D}" type="sibTrans" cxnId="{41B04F43-0738-4C02-AD60-D3CE15CB99DB}">
      <dgm:prSet/>
      <dgm:spPr/>
      <dgm:t>
        <a:bodyPr/>
        <a:lstStyle/>
        <a:p>
          <a:endParaRPr lang="es-ES"/>
        </a:p>
      </dgm:t>
    </dgm:pt>
    <dgm:pt modelId="{49C4E201-7814-4975-A4B9-1EDD8F3194F6}">
      <dgm:prSet phldrT="[Texto]" custT="1"/>
      <dgm:spPr/>
      <dgm:t>
        <a:bodyPr/>
        <a:lstStyle/>
        <a:p>
          <a:pPr rtl="0"/>
          <a:r>
            <a:rPr lang="es-ES" sz="2000" b="1" i="1" dirty="0">
              <a:solidFill>
                <a:schemeClr val="bg1"/>
              </a:solidFill>
            </a:rPr>
            <a:t>16 PF-5 (Cattell),</a:t>
          </a:r>
          <a:r>
            <a:rPr lang="es-ES" sz="2000" b="1" i="1" dirty="0">
              <a:solidFill>
                <a:schemeClr val="bg1"/>
              </a:solidFill>
              <a:latin typeface="Calibri Light"/>
            </a:rPr>
            <a:t> </a:t>
          </a:r>
          <a:endParaRPr lang="es-ES" sz="2000" b="1" dirty="0">
            <a:solidFill>
              <a:schemeClr val="bg1"/>
            </a:solidFill>
            <a:latin typeface="Calibri Light"/>
          </a:endParaRPr>
        </a:p>
      </dgm:t>
    </dgm:pt>
    <dgm:pt modelId="{02C03904-6D51-436A-8092-DFEBF084FDAA}" type="parTrans" cxnId="{3BA0B5FB-207C-4D10-A120-CD8ED5DBFE11}">
      <dgm:prSet/>
      <dgm:spPr/>
      <dgm:t>
        <a:bodyPr/>
        <a:lstStyle/>
        <a:p>
          <a:endParaRPr lang="es-ES"/>
        </a:p>
      </dgm:t>
    </dgm:pt>
    <dgm:pt modelId="{C7056238-C224-4FB3-8E7B-890DC52B7FF3}" type="sibTrans" cxnId="{3BA0B5FB-207C-4D10-A120-CD8ED5DBFE11}">
      <dgm:prSet/>
      <dgm:spPr/>
      <dgm:t>
        <a:bodyPr/>
        <a:lstStyle/>
        <a:p>
          <a:endParaRPr lang="es-ES"/>
        </a:p>
      </dgm:t>
    </dgm:pt>
    <dgm:pt modelId="{D6E7EA52-6813-4151-B19F-ACB3189A3302}">
      <dgm:prSet phldrT="[Texto]" custT="1"/>
      <dgm:spPr/>
      <dgm:t>
        <a:bodyPr/>
        <a:lstStyle/>
        <a:p>
          <a:r>
            <a:rPr lang="es-ES" sz="2400" b="1" dirty="0">
              <a:solidFill>
                <a:schemeClr val="bg1"/>
              </a:solidFill>
            </a:rPr>
            <a:t>ADITEC M: Móviles.</a:t>
          </a:r>
        </a:p>
      </dgm:t>
    </dgm:pt>
    <dgm:pt modelId="{39DCBB47-D634-417F-BD6C-C5FD29041F48}" type="parTrans" cxnId="{5FFB6A7F-B7F3-426D-8B1B-42BE0F0BC178}">
      <dgm:prSet/>
      <dgm:spPr/>
      <dgm:t>
        <a:bodyPr/>
        <a:lstStyle/>
        <a:p>
          <a:endParaRPr lang="es-ES"/>
        </a:p>
      </dgm:t>
    </dgm:pt>
    <dgm:pt modelId="{770F1F08-F807-4AA6-ACE9-E1DDCC1C76B8}" type="sibTrans" cxnId="{5FFB6A7F-B7F3-426D-8B1B-42BE0F0BC178}">
      <dgm:prSet/>
      <dgm:spPr/>
      <dgm:t>
        <a:bodyPr/>
        <a:lstStyle/>
        <a:p>
          <a:endParaRPr lang="es-ES"/>
        </a:p>
      </dgm:t>
    </dgm:pt>
    <dgm:pt modelId="{531021A4-1FA5-4A9A-B3A8-18AABE87F5C5}">
      <dgm:prSet phldrT="[Texto]" custT="1"/>
      <dgm:spPr/>
      <dgm:t>
        <a:bodyPr/>
        <a:lstStyle/>
        <a:p>
          <a:r>
            <a:rPr lang="es-ES" sz="2400" b="1" dirty="0">
              <a:solidFill>
                <a:schemeClr val="bg1"/>
              </a:solidFill>
            </a:rPr>
            <a:t>ADITEC V: Videojuegos.</a:t>
          </a:r>
        </a:p>
      </dgm:t>
    </dgm:pt>
    <dgm:pt modelId="{689E833E-2B01-42E8-84B8-C5AE906B77DE}" type="parTrans" cxnId="{18DFBA1F-E238-40EB-B963-BF1DBC9827A9}">
      <dgm:prSet/>
      <dgm:spPr/>
      <dgm:t>
        <a:bodyPr/>
        <a:lstStyle/>
        <a:p>
          <a:endParaRPr lang="es-ES"/>
        </a:p>
      </dgm:t>
    </dgm:pt>
    <dgm:pt modelId="{24E81A73-D72A-4DE1-A1E9-3246B40B2A32}" type="sibTrans" cxnId="{18DFBA1F-E238-40EB-B963-BF1DBC9827A9}">
      <dgm:prSet/>
      <dgm:spPr/>
      <dgm:t>
        <a:bodyPr/>
        <a:lstStyle/>
        <a:p>
          <a:endParaRPr lang="es-ES"/>
        </a:p>
      </dgm:t>
    </dgm:pt>
    <dgm:pt modelId="{5FFCC080-7C5E-40DE-A5E8-7A5334BA1FF6}">
      <dgm:prSet phldrT="[Texto]" custT="1"/>
      <dgm:spPr/>
      <dgm:t>
        <a:bodyPr/>
        <a:lstStyle/>
        <a:p>
          <a:endParaRPr lang="es-ES" sz="100" b="1" dirty="0">
            <a:solidFill>
              <a:schemeClr val="bg1"/>
            </a:solidFill>
          </a:endParaRPr>
        </a:p>
      </dgm:t>
    </dgm:pt>
    <dgm:pt modelId="{F23A2D14-7A48-4D91-B9F4-F42F0D6A53F4}" type="parTrans" cxnId="{57A81110-6303-4E12-9771-A9DA2C124831}">
      <dgm:prSet/>
      <dgm:spPr/>
      <dgm:t>
        <a:bodyPr/>
        <a:lstStyle/>
        <a:p>
          <a:endParaRPr lang="es-ES"/>
        </a:p>
      </dgm:t>
    </dgm:pt>
    <dgm:pt modelId="{5D34D52A-9BF4-4E43-9572-980147983286}" type="sibTrans" cxnId="{57A81110-6303-4E12-9771-A9DA2C124831}">
      <dgm:prSet/>
      <dgm:spPr/>
      <dgm:t>
        <a:bodyPr/>
        <a:lstStyle/>
        <a:p>
          <a:endParaRPr lang="es-ES"/>
        </a:p>
      </dgm:t>
    </dgm:pt>
    <dgm:pt modelId="{B56A08F0-919A-47D8-A4BE-044217415A67}">
      <dgm:prSet phldrT="[Texto]" custT="1"/>
      <dgm:spPr/>
      <dgm:t>
        <a:bodyPr/>
        <a:lstStyle/>
        <a:p>
          <a:r>
            <a:rPr lang="es-ES" sz="2000" b="1" i="1" dirty="0">
              <a:solidFill>
                <a:schemeClr val="bg1"/>
              </a:solidFill>
            </a:rPr>
            <a:t>MCMI (</a:t>
          </a:r>
          <a:r>
            <a:rPr lang="es-ES" sz="2000" b="1" i="1" dirty="0" err="1">
              <a:solidFill>
                <a:schemeClr val="bg1"/>
              </a:solidFill>
            </a:rPr>
            <a:t>Millon</a:t>
          </a:r>
          <a:r>
            <a:rPr lang="es-ES" sz="2000" b="1" i="1" dirty="0">
              <a:solidFill>
                <a:schemeClr val="bg1"/>
              </a:solidFill>
            </a:rPr>
            <a:t>),</a:t>
          </a:r>
          <a:endParaRPr lang="es-ES" sz="2000" b="1" dirty="0">
            <a:solidFill>
              <a:schemeClr val="bg1"/>
            </a:solidFill>
          </a:endParaRPr>
        </a:p>
      </dgm:t>
    </dgm:pt>
    <dgm:pt modelId="{A76F0FD7-495F-4E7A-B985-F816D41BEBCB}" type="parTrans" cxnId="{92993A15-6724-47B8-BE0C-CCB78C4A752F}">
      <dgm:prSet/>
      <dgm:spPr/>
      <dgm:t>
        <a:bodyPr/>
        <a:lstStyle/>
        <a:p>
          <a:endParaRPr lang="es-ES"/>
        </a:p>
      </dgm:t>
    </dgm:pt>
    <dgm:pt modelId="{F3AD873B-A378-4392-9842-50096B035D7E}" type="sibTrans" cxnId="{92993A15-6724-47B8-BE0C-CCB78C4A752F}">
      <dgm:prSet/>
      <dgm:spPr/>
      <dgm:t>
        <a:bodyPr/>
        <a:lstStyle/>
        <a:p>
          <a:endParaRPr lang="es-ES"/>
        </a:p>
      </dgm:t>
    </dgm:pt>
    <dgm:pt modelId="{D2CAA11F-4FBE-4666-A759-A259C7849F76}">
      <dgm:prSet phldrT="[Texto]" custT="1"/>
      <dgm:spPr/>
      <dgm:t>
        <a:bodyPr/>
        <a:lstStyle/>
        <a:p>
          <a:pPr rtl="0"/>
          <a:r>
            <a:rPr lang="es-ES" sz="2000" b="1" i="1" dirty="0">
              <a:solidFill>
                <a:schemeClr val="bg1"/>
              </a:solidFill>
              <a:latin typeface="Calibri Light"/>
            </a:rPr>
            <a:t> </a:t>
          </a:r>
          <a:r>
            <a:rPr lang="es-ES" sz="2000" b="1" i="1" dirty="0">
              <a:solidFill>
                <a:schemeClr val="bg1"/>
              </a:solidFill>
            </a:rPr>
            <a:t>MMPI (Minnesota),</a:t>
          </a:r>
          <a:endParaRPr lang="es-ES" sz="2000" b="1" dirty="0">
            <a:solidFill>
              <a:schemeClr val="bg1"/>
            </a:solidFill>
          </a:endParaRPr>
        </a:p>
      </dgm:t>
    </dgm:pt>
    <dgm:pt modelId="{234DA254-7669-457C-9DBB-C7F52B416BBD}" type="parTrans" cxnId="{A9894B6F-E80D-4020-BFB6-D41959BC754C}">
      <dgm:prSet/>
      <dgm:spPr/>
      <dgm:t>
        <a:bodyPr/>
        <a:lstStyle/>
        <a:p>
          <a:endParaRPr lang="es-ES"/>
        </a:p>
      </dgm:t>
    </dgm:pt>
    <dgm:pt modelId="{5B302602-890E-4A9B-BBBC-9CE298DAC707}" type="sibTrans" cxnId="{A9894B6F-E80D-4020-BFB6-D41959BC754C}">
      <dgm:prSet/>
      <dgm:spPr/>
      <dgm:t>
        <a:bodyPr/>
        <a:lstStyle/>
        <a:p>
          <a:endParaRPr lang="es-ES"/>
        </a:p>
      </dgm:t>
    </dgm:pt>
    <dgm:pt modelId="{836ED370-4EB0-4A01-886F-62A5E5D686AE}">
      <dgm:prSet phldrT="[Texto]" custT="1"/>
      <dgm:spPr/>
      <dgm:t>
        <a:bodyPr/>
        <a:lstStyle/>
        <a:p>
          <a:pPr rtl="0"/>
          <a:r>
            <a:rPr lang="es-ES" sz="2000" b="1" i="1" dirty="0">
              <a:solidFill>
                <a:schemeClr val="bg1"/>
              </a:solidFill>
            </a:rPr>
            <a:t>STAI,</a:t>
          </a:r>
          <a:r>
            <a:rPr lang="es-ES" sz="2000" b="1" i="1" dirty="0">
              <a:solidFill>
                <a:schemeClr val="bg1"/>
              </a:solidFill>
              <a:latin typeface="Calibri Light"/>
            </a:rPr>
            <a:t> </a:t>
          </a:r>
          <a:endParaRPr lang="es-ES" sz="2000" b="1" dirty="0">
            <a:solidFill>
              <a:schemeClr val="bg1"/>
            </a:solidFill>
          </a:endParaRPr>
        </a:p>
      </dgm:t>
    </dgm:pt>
    <dgm:pt modelId="{E12BE530-8D63-487D-B3E7-AD7084AC30E9}" type="parTrans" cxnId="{D6F5CD98-973B-4DF4-8710-42ECF8C5BCBC}">
      <dgm:prSet/>
      <dgm:spPr/>
      <dgm:t>
        <a:bodyPr/>
        <a:lstStyle/>
        <a:p>
          <a:endParaRPr lang="es-ES"/>
        </a:p>
      </dgm:t>
    </dgm:pt>
    <dgm:pt modelId="{340BD523-C353-4E49-B9AA-4A4B92BB5A6F}" type="sibTrans" cxnId="{D6F5CD98-973B-4DF4-8710-42ECF8C5BCBC}">
      <dgm:prSet/>
      <dgm:spPr/>
      <dgm:t>
        <a:bodyPr/>
        <a:lstStyle/>
        <a:p>
          <a:endParaRPr lang="es-ES"/>
        </a:p>
      </dgm:t>
    </dgm:pt>
    <dgm:pt modelId="{E8C38108-EDE7-47CB-95CB-5905C9F41DDA}">
      <dgm:prSet phldrT="[Texto]" custT="1"/>
      <dgm:spPr/>
      <dgm:t>
        <a:bodyPr/>
        <a:lstStyle/>
        <a:p>
          <a:pPr rtl="0"/>
          <a:r>
            <a:rPr lang="es-ES" sz="2000" b="1" i="1" dirty="0">
              <a:solidFill>
                <a:schemeClr val="bg1"/>
              </a:solidFill>
            </a:rPr>
            <a:t>CET –DE.</a:t>
          </a:r>
          <a:r>
            <a:rPr lang="es-ES" b="1" dirty="0">
              <a:latin typeface="Calibri Light"/>
            </a:rPr>
            <a:t> </a:t>
          </a:r>
          <a:endParaRPr lang="es-ES" sz="2000" b="1" dirty="0">
            <a:solidFill>
              <a:schemeClr val="bg1"/>
            </a:solidFill>
            <a:latin typeface="Calibri Light"/>
          </a:endParaRPr>
        </a:p>
      </dgm:t>
    </dgm:pt>
    <dgm:pt modelId="{876A764A-E968-41CB-83BE-92AC7A64772B}" type="parTrans" cxnId="{3CCB4065-9133-419F-B790-145C9B17EA56}">
      <dgm:prSet/>
      <dgm:spPr/>
      <dgm:t>
        <a:bodyPr/>
        <a:lstStyle/>
        <a:p>
          <a:endParaRPr lang="es-ES"/>
        </a:p>
      </dgm:t>
    </dgm:pt>
    <dgm:pt modelId="{D88A573C-0449-4F92-8A8E-E3E148079543}" type="sibTrans" cxnId="{3CCB4065-9133-419F-B790-145C9B17EA56}">
      <dgm:prSet/>
      <dgm:spPr/>
      <dgm:t>
        <a:bodyPr/>
        <a:lstStyle/>
        <a:p>
          <a:endParaRPr lang="es-ES"/>
        </a:p>
      </dgm:t>
    </dgm:pt>
    <dgm:pt modelId="{78C3B6CA-5FD6-4AA4-B613-151606BF2F01}">
      <dgm:prSet phldrT="[Texto]" custT="1"/>
      <dgm:spPr/>
      <dgm:t>
        <a:bodyPr/>
        <a:lstStyle/>
        <a:p>
          <a:r>
            <a:rPr lang="es-ES" sz="1800" b="1" dirty="0">
              <a:solidFill>
                <a:schemeClr val="bg1"/>
              </a:solidFill>
            </a:rPr>
            <a:t>Cuestionario de Juego Patológico de South </a:t>
          </a:r>
          <a:r>
            <a:rPr lang="es-ES" sz="1800" b="1" dirty="0" err="1">
              <a:solidFill>
                <a:schemeClr val="bg1"/>
              </a:solidFill>
            </a:rPr>
            <a:t>Oaks</a:t>
          </a:r>
          <a:r>
            <a:rPr lang="es-ES" sz="1800" b="1" dirty="0">
              <a:solidFill>
                <a:schemeClr val="bg1"/>
              </a:solidFill>
            </a:rPr>
            <a:t> (SOGS).</a:t>
          </a:r>
          <a:endParaRPr lang="es-ES" sz="1800" b="1" dirty="0">
            <a:solidFill>
              <a:schemeClr val="bg1"/>
            </a:solidFill>
            <a:effectLst/>
          </a:endParaRPr>
        </a:p>
      </dgm:t>
    </dgm:pt>
    <dgm:pt modelId="{8B971587-8F19-4A9D-86D7-A474EC1AB527}" type="parTrans" cxnId="{028A9E00-FA35-45AC-A95F-50CB2AE86AA8}">
      <dgm:prSet/>
      <dgm:spPr/>
      <dgm:t>
        <a:bodyPr/>
        <a:lstStyle/>
        <a:p>
          <a:endParaRPr lang="es-ES"/>
        </a:p>
      </dgm:t>
    </dgm:pt>
    <dgm:pt modelId="{CE929AFA-FC08-4CAD-A70A-7C31ED220AC3}" type="sibTrans" cxnId="{028A9E00-FA35-45AC-A95F-50CB2AE86AA8}">
      <dgm:prSet/>
      <dgm:spPr/>
      <dgm:t>
        <a:bodyPr/>
        <a:lstStyle/>
        <a:p>
          <a:endParaRPr lang="es-ES"/>
        </a:p>
      </dgm:t>
    </dgm:pt>
    <dgm:pt modelId="{41211F60-081E-4F1A-8214-2B8ED0AA12DB}">
      <dgm:prSet phldrT="[Texto]" custT="1"/>
      <dgm:spPr/>
      <dgm:t>
        <a:bodyPr/>
        <a:lstStyle/>
        <a:p>
          <a:r>
            <a:rPr lang="es-ES" sz="1800" b="1" dirty="0">
              <a:solidFill>
                <a:schemeClr val="bg1"/>
              </a:solidFill>
              <a:effectLst/>
            </a:rPr>
            <a:t>Cuestionario NODS (www.jugarbien.es/node/392/take)</a:t>
          </a:r>
        </a:p>
      </dgm:t>
    </dgm:pt>
    <dgm:pt modelId="{FE2A27F2-9678-4DF4-AA77-E361B5EA9FB2}" type="parTrans" cxnId="{522DB400-FE52-4512-AB91-6F13CEC437A5}">
      <dgm:prSet/>
      <dgm:spPr/>
      <dgm:t>
        <a:bodyPr/>
        <a:lstStyle/>
        <a:p>
          <a:endParaRPr lang="es-ES"/>
        </a:p>
      </dgm:t>
    </dgm:pt>
    <dgm:pt modelId="{5ABBE012-189D-4CEA-9D52-ABA49CBA6632}" type="sibTrans" cxnId="{522DB400-FE52-4512-AB91-6F13CEC437A5}">
      <dgm:prSet/>
      <dgm:spPr/>
      <dgm:t>
        <a:bodyPr/>
        <a:lstStyle/>
        <a:p>
          <a:endParaRPr lang="es-ES"/>
        </a:p>
      </dgm:t>
    </dgm:pt>
    <dgm:pt modelId="{32F8AE8B-8A41-495B-AA55-2471623030B0}">
      <dgm:prSet phldrT="[Texto]" custT="1"/>
      <dgm:spPr/>
      <dgm:t>
        <a:bodyPr/>
        <a:lstStyle/>
        <a:p>
          <a:r>
            <a:rPr lang="es-ES" sz="1800" b="1" dirty="0">
              <a:solidFill>
                <a:schemeClr val="bg1"/>
              </a:solidFill>
              <a:effectLst/>
            </a:rPr>
            <a:t>Protocolo Evaluación Ludens. Apuestas Deportiva /Juego Online</a:t>
          </a:r>
        </a:p>
      </dgm:t>
    </dgm:pt>
    <dgm:pt modelId="{0C7D77A8-EBD2-46C8-BFB5-72C2D764CCBF}" type="parTrans" cxnId="{88C9D2D1-F563-4DBC-B26C-F4C06F0164A3}">
      <dgm:prSet/>
      <dgm:spPr/>
      <dgm:t>
        <a:bodyPr/>
        <a:lstStyle/>
        <a:p>
          <a:endParaRPr lang="es-ES"/>
        </a:p>
      </dgm:t>
    </dgm:pt>
    <dgm:pt modelId="{3C765757-101E-46B2-A1F1-36A23A3DA4D4}" type="sibTrans" cxnId="{88C9D2D1-F563-4DBC-B26C-F4C06F0164A3}">
      <dgm:prSet/>
      <dgm:spPr/>
      <dgm:t>
        <a:bodyPr/>
        <a:lstStyle/>
        <a:p>
          <a:endParaRPr lang="es-ES"/>
        </a:p>
      </dgm:t>
    </dgm:pt>
    <dgm:pt modelId="{1C2AA99B-7E52-446C-8331-85569B61CE4B}">
      <dgm:prSet phldrT="[Texto]" custT="1"/>
      <dgm:spPr/>
      <dgm:t>
        <a:bodyPr/>
        <a:lstStyle/>
        <a:p>
          <a:pPr rtl="0"/>
          <a:endParaRPr lang="es-ES" sz="1800" b="1" dirty="0">
            <a:solidFill>
              <a:schemeClr val="bg1"/>
            </a:solidFill>
            <a:effectLst/>
          </a:endParaRPr>
        </a:p>
      </dgm:t>
    </dgm:pt>
    <dgm:pt modelId="{14FD8B13-A812-493A-956F-E8964F7955A1}" type="parTrans" cxnId="{22F18486-7979-472F-BAC9-A3436D38F6FF}">
      <dgm:prSet/>
      <dgm:spPr/>
      <dgm:t>
        <a:bodyPr/>
        <a:lstStyle/>
        <a:p>
          <a:endParaRPr lang="es-ES"/>
        </a:p>
      </dgm:t>
    </dgm:pt>
    <dgm:pt modelId="{EA4989CD-29E6-44C3-9D78-26B32D9EFC82}" type="sibTrans" cxnId="{22F18486-7979-472F-BAC9-A3436D38F6FF}">
      <dgm:prSet/>
      <dgm:spPr/>
      <dgm:t>
        <a:bodyPr/>
        <a:lstStyle/>
        <a:p>
          <a:endParaRPr lang="es-ES"/>
        </a:p>
      </dgm:t>
    </dgm:pt>
    <dgm:pt modelId="{17BD5B76-5EA7-483A-B152-AB75BAB5D17E}">
      <dgm:prSet phldrT="[Texto]" custT="1"/>
      <dgm:spPr/>
      <dgm:t>
        <a:bodyPr/>
        <a:lstStyle/>
        <a:p>
          <a:r>
            <a:rPr lang="es-ES" sz="1800" b="1" dirty="0">
              <a:solidFill>
                <a:schemeClr val="bg1"/>
              </a:solidFill>
            </a:rPr>
            <a:t>Cuestionario Breve de Juego Patológico (CBJP)</a:t>
          </a:r>
          <a:endParaRPr lang="es-ES" sz="1800" b="1" dirty="0">
            <a:solidFill>
              <a:schemeClr val="bg1"/>
            </a:solidFill>
            <a:effectLst/>
          </a:endParaRPr>
        </a:p>
      </dgm:t>
    </dgm:pt>
    <dgm:pt modelId="{435874C3-48C9-480F-8324-2BB553BDF3E9}" type="parTrans" cxnId="{030EC259-0651-4419-B592-7011F5FCD82C}">
      <dgm:prSet/>
      <dgm:spPr/>
      <dgm:t>
        <a:bodyPr/>
        <a:lstStyle/>
        <a:p>
          <a:endParaRPr lang="es-ES"/>
        </a:p>
      </dgm:t>
    </dgm:pt>
    <dgm:pt modelId="{3C6E6997-31F9-49A5-B517-D6B2A4D53275}" type="sibTrans" cxnId="{030EC259-0651-4419-B592-7011F5FCD82C}">
      <dgm:prSet/>
      <dgm:spPr/>
      <dgm:t>
        <a:bodyPr/>
        <a:lstStyle/>
        <a:p>
          <a:endParaRPr lang="es-ES"/>
        </a:p>
      </dgm:t>
    </dgm:pt>
    <dgm:pt modelId="{ACA62A8F-8347-437C-8804-9113D1AABABB}">
      <dgm:prSet phldr="0" custT="1"/>
      <dgm:spPr/>
      <dgm:t>
        <a:bodyPr/>
        <a:lstStyle/>
        <a:p>
          <a:pPr rtl="0"/>
          <a:endParaRPr lang="es-ES" sz="1800" dirty="0">
            <a:solidFill>
              <a:schemeClr val="bg1"/>
            </a:solidFill>
            <a:latin typeface="Calibri Light"/>
          </a:endParaRPr>
        </a:p>
      </dgm:t>
    </dgm:pt>
    <dgm:pt modelId="{A2302DD1-15D6-4759-AF54-694175C72A98}" type="parTrans" cxnId="{6AB3C40C-3B62-4524-88B5-625CADE2C700}">
      <dgm:prSet/>
      <dgm:spPr/>
      <dgm:t>
        <a:bodyPr/>
        <a:lstStyle/>
        <a:p>
          <a:endParaRPr lang="es-ES"/>
        </a:p>
      </dgm:t>
    </dgm:pt>
    <dgm:pt modelId="{9C2BADD9-B5B4-40AA-B6DB-C5CC6BE5ECA2}" type="sibTrans" cxnId="{6AB3C40C-3B62-4524-88B5-625CADE2C700}">
      <dgm:prSet/>
      <dgm:spPr/>
      <dgm:t>
        <a:bodyPr/>
        <a:lstStyle/>
        <a:p>
          <a:endParaRPr lang="es-ES"/>
        </a:p>
      </dgm:t>
    </dgm:pt>
    <dgm:pt modelId="{E05D6F9A-D662-4A2E-ADB0-61802C4ECAF9}">
      <dgm:prSet phldr="0" custT="1"/>
      <dgm:spPr/>
      <dgm:t>
        <a:bodyPr/>
        <a:lstStyle/>
        <a:p>
          <a:pPr rtl="0"/>
          <a:r>
            <a:rPr lang="es-ES" sz="1800" b="1" dirty="0">
              <a:solidFill>
                <a:schemeClr val="bg1"/>
              </a:solidFill>
            </a:rPr>
            <a:t>Inventario de Evaluación de la Personalidad (PAI)</a:t>
          </a:r>
          <a:endParaRPr lang="es-ES" sz="1800" b="1" dirty="0">
            <a:solidFill>
              <a:schemeClr val="bg1"/>
            </a:solidFill>
            <a:latin typeface="Calibri Light"/>
            <a:cs typeface="Calibri Light"/>
          </a:endParaRPr>
        </a:p>
      </dgm:t>
    </dgm:pt>
    <dgm:pt modelId="{C0631057-D060-4476-AE0A-93E08E9B9152}" type="parTrans" cxnId="{2CE3E26B-8E30-4763-8452-2460744D6754}">
      <dgm:prSet/>
      <dgm:spPr/>
      <dgm:t>
        <a:bodyPr/>
        <a:lstStyle/>
        <a:p>
          <a:endParaRPr lang="es-ES"/>
        </a:p>
      </dgm:t>
    </dgm:pt>
    <dgm:pt modelId="{640CAFC0-B5F4-4BAE-90A2-56542B0EFA36}" type="sibTrans" cxnId="{2CE3E26B-8E30-4763-8452-2460744D6754}">
      <dgm:prSet/>
      <dgm:spPr/>
      <dgm:t>
        <a:bodyPr/>
        <a:lstStyle/>
        <a:p>
          <a:endParaRPr lang="es-ES"/>
        </a:p>
      </dgm:t>
    </dgm:pt>
    <dgm:pt modelId="{CBCD91FE-7FA1-4FCA-A27A-6B727C2DE7C6}">
      <dgm:prSet phldr="0" custT="1"/>
      <dgm:spPr/>
      <dgm:t>
        <a:bodyPr/>
        <a:lstStyle/>
        <a:p>
          <a:r>
            <a:rPr lang="es-ES" sz="1800" b="1" dirty="0">
              <a:solidFill>
                <a:schemeClr val="bg1"/>
              </a:solidFill>
              <a:latin typeface="Calibri"/>
              <a:cs typeface="Calibri"/>
            </a:rPr>
            <a:t>Screening de Problemas Clínicos (PAS)</a:t>
          </a:r>
          <a:endParaRPr lang="es-ES" sz="1800" b="1" dirty="0">
            <a:solidFill>
              <a:schemeClr val="bg1"/>
            </a:solidFill>
          </a:endParaRPr>
        </a:p>
      </dgm:t>
    </dgm:pt>
    <dgm:pt modelId="{AB163300-2899-4DFD-BD8F-4AA0BCABD140}" type="parTrans" cxnId="{A80E8DF4-73B1-47DB-83DC-9B31F4F6055B}">
      <dgm:prSet/>
      <dgm:spPr/>
      <dgm:t>
        <a:bodyPr/>
        <a:lstStyle/>
        <a:p>
          <a:endParaRPr lang="es-ES"/>
        </a:p>
      </dgm:t>
    </dgm:pt>
    <dgm:pt modelId="{C439866B-0B72-4578-879B-8277F7F044C8}" type="sibTrans" cxnId="{A80E8DF4-73B1-47DB-83DC-9B31F4F6055B}">
      <dgm:prSet/>
      <dgm:spPr/>
      <dgm:t>
        <a:bodyPr/>
        <a:lstStyle/>
        <a:p>
          <a:endParaRPr lang="es-ES"/>
        </a:p>
      </dgm:t>
    </dgm:pt>
    <dgm:pt modelId="{E111D569-A313-4D6F-90B2-6796AB18203C}" type="pres">
      <dgm:prSet presAssocID="{642040A5-090E-4BCA-A9C0-9D008770165A}" presName="linearFlow" presStyleCnt="0">
        <dgm:presLayoutVars>
          <dgm:dir/>
          <dgm:animLvl val="lvl"/>
          <dgm:resizeHandles val="exact"/>
        </dgm:presLayoutVars>
      </dgm:prSet>
      <dgm:spPr/>
    </dgm:pt>
    <dgm:pt modelId="{9669C2E1-8A08-4784-A852-3B6C808AE6D0}" type="pres">
      <dgm:prSet presAssocID="{BD43B97C-0818-4F09-99CB-18FB5B609BB9}" presName="composite" presStyleCnt="0"/>
      <dgm:spPr/>
    </dgm:pt>
    <dgm:pt modelId="{2D015E02-8FB4-4E5F-A2B0-B1D47895C2AF}" type="pres">
      <dgm:prSet presAssocID="{BD43B97C-0818-4F09-99CB-18FB5B609BB9}" presName="parTx" presStyleLbl="node1" presStyleIdx="0" presStyleCnt="3">
        <dgm:presLayoutVars>
          <dgm:chMax val="0"/>
          <dgm:chPref val="0"/>
          <dgm:bulletEnabled val="1"/>
        </dgm:presLayoutVars>
      </dgm:prSet>
      <dgm:spPr/>
    </dgm:pt>
    <dgm:pt modelId="{EAB610E0-F067-4F34-9C4B-C4F153DBD3D6}" type="pres">
      <dgm:prSet presAssocID="{BD43B97C-0818-4F09-99CB-18FB5B609BB9}" presName="parSh" presStyleLbl="node1" presStyleIdx="0" presStyleCnt="3" custScaleX="201527" custScaleY="242697" custLinFactNeighborX="11980" custLinFactNeighborY="-41386"/>
      <dgm:spPr/>
    </dgm:pt>
    <dgm:pt modelId="{D6013D00-4462-4D4E-8AA3-C60C30DACDBC}" type="pres">
      <dgm:prSet presAssocID="{BD43B97C-0818-4F09-99CB-18FB5B609BB9}" presName="desTx" presStyleLbl="fgAcc1" presStyleIdx="0" presStyleCnt="3" custScaleX="153827" custScaleY="64913" custLinFactY="-700000" custLinFactNeighborX="-7316" custLinFactNeighborY="-713605">
        <dgm:presLayoutVars>
          <dgm:bulletEnabled val="1"/>
        </dgm:presLayoutVars>
      </dgm:prSet>
      <dgm:spPr/>
    </dgm:pt>
    <dgm:pt modelId="{AC0608E8-5DFF-4CA1-BEC7-51486CA4EC64}" type="pres">
      <dgm:prSet presAssocID="{73FBB0CD-1547-496F-9901-3440D318B082}" presName="sibTrans" presStyleLbl="sibTrans2D1" presStyleIdx="0" presStyleCnt="2"/>
      <dgm:spPr/>
    </dgm:pt>
    <dgm:pt modelId="{E9342789-CB43-41CE-836F-9743EB0F7B6E}" type="pres">
      <dgm:prSet presAssocID="{73FBB0CD-1547-496F-9901-3440D318B082}" presName="connTx" presStyleLbl="sibTrans2D1" presStyleIdx="0" presStyleCnt="2"/>
      <dgm:spPr/>
    </dgm:pt>
    <dgm:pt modelId="{9D2A9695-7D68-45F8-AC3C-B97B1858C1FA}" type="pres">
      <dgm:prSet presAssocID="{41ADF472-F9A8-44EA-B94F-C6573F6A4EED}" presName="composite" presStyleCnt="0"/>
      <dgm:spPr/>
    </dgm:pt>
    <dgm:pt modelId="{EFBE6626-A774-486B-A342-2ECD8E06FBDD}" type="pres">
      <dgm:prSet presAssocID="{41ADF472-F9A8-44EA-B94F-C6573F6A4EED}" presName="parTx" presStyleLbl="node1" presStyleIdx="0" presStyleCnt="3">
        <dgm:presLayoutVars>
          <dgm:chMax val="0"/>
          <dgm:chPref val="0"/>
          <dgm:bulletEnabled val="1"/>
        </dgm:presLayoutVars>
      </dgm:prSet>
      <dgm:spPr/>
    </dgm:pt>
    <dgm:pt modelId="{3EA9C636-F640-4934-9AAE-57330FCB6D94}" type="pres">
      <dgm:prSet presAssocID="{41ADF472-F9A8-44EA-B94F-C6573F6A4EED}" presName="parSh" presStyleLbl="node1" presStyleIdx="1" presStyleCnt="3" custScaleX="162044" custScaleY="185413" custLinFactNeighborX="11598" custLinFactNeighborY="-59113"/>
      <dgm:spPr/>
    </dgm:pt>
    <dgm:pt modelId="{3BB8556D-3D43-4CBC-8A3C-36F1485ADF3E}" type="pres">
      <dgm:prSet presAssocID="{41ADF472-F9A8-44EA-B94F-C6573F6A4EED}" presName="desTx" presStyleLbl="fgAcc1" presStyleIdx="1" presStyleCnt="3" custScaleX="177729" custScaleY="55826" custLinFactY="-700000" custLinFactNeighborX="-11090" custLinFactNeighborY="-788542">
        <dgm:presLayoutVars>
          <dgm:bulletEnabled val="1"/>
        </dgm:presLayoutVars>
      </dgm:prSet>
      <dgm:spPr/>
    </dgm:pt>
    <dgm:pt modelId="{920AC7AE-2AC7-4AF9-A8F6-E3EDE8284EE3}" type="pres">
      <dgm:prSet presAssocID="{6C5BA0A4-B4C9-42EA-8D06-1575E8FD7950}" presName="sibTrans" presStyleLbl="sibTrans2D1" presStyleIdx="1" presStyleCnt="2"/>
      <dgm:spPr/>
    </dgm:pt>
    <dgm:pt modelId="{16ECB0CF-9DC7-4489-9891-816E18D4E14E}" type="pres">
      <dgm:prSet presAssocID="{6C5BA0A4-B4C9-42EA-8D06-1575E8FD7950}" presName="connTx" presStyleLbl="sibTrans2D1" presStyleIdx="1" presStyleCnt="2"/>
      <dgm:spPr/>
    </dgm:pt>
    <dgm:pt modelId="{AD4CC1E1-1601-44F1-9AC3-BCEDB630D23B}" type="pres">
      <dgm:prSet presAssocID="{1BB4E5F2-10F3-45D8-B6E5-FF75D9513192}" presName="composite" presStyleCnt="0"/>
      <dgm:spPr/>
    </dgm:pt>
    <dgm:pt modelId="{3B472476-C5AE-4745-A2D3-46EA2B56D34E}" type="pres">
      <dgm:prSet presAssocID="{1BB4E5F2-10F3-45D8-B6E5-FF75D9513192}" presName="parTx" presStyleLbl="node1" presStyleIdx="1" presStyleCnt="3">
        <dgm:presLayoutVars>
          <dgm:chMax val="0"/>
          <dgm:chPref val="0"/>
          <dgm:bulletEnabled val="1"/>
        </dgm:presLayoutVars>
      </dgm:prSet>
      <dgm:spPr/>
    </dgm:pt>
    <dgm:pt modelId="{DE450EB2-5347-48C7-B32A-B59C7E2C019F}" type="pres">
      <dgm:prSet presAssocID="{1BB4E5F2-10F3-45D8-B6E5-FF75D9513192}" presName="parSh" presStyleLbl="node1" presStyleIdx="2" presStyleCnt="3" custScaleX="170800" custScaleY="218575" custLinFactNeighborX="-1240" custLinFactNeighborY="-51317"/>
      <dgm:spPr/>
    </dgm:pt>
    <dgm:pt modelId="{1DFF7AD5-BA1C-41C4-A4CE-A7930A898A34}" type="pres">
      <dgm:prSet presAssocID="{1BB4E5F2-10F3-45D8-B6E5-FF75D9513192}" presName="desTx" presStyleLbl="fgAcc1" presStyleIdx="2" presStyleCnt="3" custScaleX="170388" custScaleY="66470" custLinFactY="-1308300" custLinFactNeighborX="-17143" custLinFactNeighborY="-1400000">
        <dgm:presLayoutVars>
          <dgm:bulletEnabled val="1"/>
        </dgm:presLayoutVars>
      </dgm:prSet>
      <dgm:spPr/>
    </dgm:pt>
  </dgm:ptLst>
  <dgm:cxnLst>
    <dgm:cxn modelId="{028A9E00-FA35-45AC-A95F-50CB2AE86AA8}" srcId="{BD43B97C-0818-4F09-99CB-18FB5B609BB9}" destId="{78C3B6CA-5FD6-4AA4-B613-151606BF2F01}" srcOrd="2" destOrd="0" parTransId="{8B971587-8F19-4A9D-86D7-A474EC1AB527}" sibTransId="{CE929AFA-FC08-4CAD-A70A-7C31ED220AC3}"/>
    <dgm:cxn modelId="{522DB400-FE52-4512-AB91-6F13CEC437A5}" srcId="{BD43B97C-0818-4F09-99CB-18FB5B609BB9}" destId="{41211F60-081E-4F1A-8214-2B8ED0AA12DB}" srcOrd="4" destOrd="0" parTransId="{FE2A27F2-9678-4DF4-AA77-E361B5EA9FB2}" sibTransId="{5ABBE012-189D-4CEA-9D52-ABA49CBA6632}"/>
    <dgm:cxn modelId="{C01A4C01-BAEB-4A62-AB90-38842295D227}" type="presOf" srcId="{BD43B97C-0818-4F09-99CB-18FB5B609BB9}" destId="{2D015E02-8FB4-4E5F-A2B0-B1D47895C2AF}" srcOrd="0" destOrd="0" presId="urn:microsoft.com/office/officeart/2005/8/layout/process3"/>
    <dgm:cxn modelId="{19EC7B03-A02F-47A3-982E-19BB55699408}" type="presOf" srcId="{ACA62A8F-8347-437C-8804-9113D1AABABB}" destId="{1DFF7AD5-BA1C-41C4-A4CE-A7930A898A34}" srcOrd="0" destOrd="8" presId="urn:microsoft.com/office/officeart/2005/8/layout/process3"/>
    <dgm:cxn modelId="{74407204-3F0E-4E29-8E57-0A3F0BF913F8}" type="presOf" srcId="{1C2AA99B-7E52-446C-8331-85569B61CE4B}" destId="{D6013D00-4462-4D4E-8AA3-C60C30DACDBC}" srcOrd="0" destOrd="0" presId="urn:microsoft.com/office/officeart/2005/8/layout/process3"/>
    <dgm:cxn modelId="{6AB3C40C-3B62-4524-88B5-625CADE2C700}" srcId="{1BB4E5F2-10F3-45D8-B6E5-FF75D9513192}" destId="{ACA62A8F-8347-437C-8804-9113D1AABABB}" srcOrd="8" destOrd="0" parTransId="{A2302DD1-15D6-4759-AF54-694175C72A98}" sibTransId="{9C2BADD9-B5B4-40AA-B6DB-C5CC6BE5ECA2}"/>
    <dgm:cxn modelId="{57A81110-6303-4E12-9771-A9DA2C124831}" srcId="{1BB4E5F2-10F3-45D8-B6E5-FF75D9513192}" destId="{5FFCC080-7C5E-40DE-A5E8-7A5334BA1FF6}" srcOrd="7" destOrd="0" parTransId="{F23A2D14-7A48-4D91-B9F4-F42F0D6A53F4}" sibTransId="{5D34D52A-9BF4-4E43-9572-980147983286}"/>
    <dgm:cxn modelId="{67F11E10-B38B-421C-9354-676AA13123B2}" type="presOf" srcId="{642040A5-090E-4BCA-A9C0-9D008770165A}" destId="{E111D569-A313-4D6F-90B2-6796AB18203C}" srcOrd="0" destOrd="0" presId="urn:microsoft.com/office/officeart/2005/8/layout/process3"/>
    <dgm:cxn modelId="{372E3811-3758-456D-A4ED-C7BA1A974EF6}" type="presOf" srcId="{41ADF472-F9A8-44EA-B94F-C6573F6A4EED}" destId="{3EA9C636-F640-4934-9AAE-57330FCB6D94}" srcOrd="1" destOrd="0" presId="urn:microsoft.com/office/officeart/2005/8/layout/process3"/>
    <dgm:cxn modelId="{92993A15-6724-47B8-BE0C-CCB78C4A752F}" srcId="{1BB4E5F2-10F3-45D8-B6E5-FF75D9513192}" destId="{B56A08F0-919A-47D8-A4BE-044217415A67}" srcOrd="1" destOrd="0" parTransId="{A76F0FD7-495F-4E7A-B985-F816D41BEBCB}" sibTransId="{F3AD873B-A378-4392-9842-50096B035D7E}"/>
    <dgm:cxn modelId="{18DFBA1F-E238-40EB-B963-BF1DBC9827A9}" srcId="{41ADF472-F9A8-44EA-B94F-C6573F6A4EED}" destId="{531021A4-1FA5-4A9A-B3A8-18AABE87F5C5}" srcOrd="2" destOrd="0" parTransId="{689E833E-2B01-42E8-84B8-C5AE906B77DE}" sibTransId="{24E81A73-D72A-4DE1-A1E9-3246B40B2A32}"/>
    <dgm:cxn modelId="{1F63FD1F-70E0-44A0-9B2D-9B36A204CC21}" type="presOf" srcId="{531021A4-1FA5-4A9A-B3A8-18AABE87F5C5}" destId="{3BB8556D-3D43-4CBC-8A3C-36F1485ADF3E}" srcOrd="0" destOrd="2" presId="urn:microsoft.com/office/officeart/2005/8/layout/process3"/>
    <dgm:cxn modelId="{A6963320-9277-4796-AAB3-CA834EFD60BE}" type="presOf" srcId="{E05D6F9A-D662-4A2E-ADB0-61802C4ECAF9}" destId="{1DFF7AD5-BA1C-41C4-A4CE-A7930A898A34}" srcOrd="0" destOrd="5" presId="urn:microsoft.com/office/officeart/2005/8/layout/process3"/>
    <dgm:cxn modelId="{41998027-1CC8-471A-BFC2-A7EA989D198E}" srcId="{41ADF472-F9A8-44EA-B94F-C6573F6A4EED}" destId="{5E5B1E6A-01B9-4E4F-AC7F-0CA924328B80}" srcOrd="0" destOrd="0" parTransId="{EFCD06B5-7CCC-46D5-BF51-DC58003A8FA9}" sibTransId="{842878A0-9630-40B5-81CE-0BD3C57ADEED}"/>
    <dgm:cxn modelId="{EA6B942F-F6D5-4A46-90A8-89A071D1BBA8}" type="presOf" srcId="{32F8AE8B-8A41-495B-AA55-2471623030B0}" destId="{D6013D00-4462-4D4E-8AA3-C60C30DACDBC}" srcOrd="0" destOrd="5" presId="urn:microsoft.com/office/officeart/2005/8/layout/process3"/>
    <dgm:cxn modelId="{C4443632-417A-4070-AA1A-090FD6E97FBD}" type="presOf" srcId="{41211F60-081E-4F1A-8214-2B8ED0AA12DB}" destId="{D6013D00-4462-4D4E-8AA3-C60C30DACDBC}" srcOrd="0" destOrd="4" presId="urn:microsoft.com/office/officeart/2005/8/layout/process3"/>
    <dgm:cxn modelId="{9BCB9B3B-FDBA-485E-8AD5-BA926FAC307A}" type="presOf" srcId="{73FBB0CD-1547-496F-9901-3440D318B082}" destId="{E9342789-CB43-41CE-836F-9743EB0F7B6E}" srcOrd="1" destOrd="0" presId="urn:microsoft.com/office/officeart/2005/8/layout/process3"/>
    <dgm:cxn modelId="{FD55E13E-D75B-41EC-B014-4B4EFD56FEC2}" type="presOf" srcId="{1BB4E5F2-10F3-45D8-B6E5-FF75D9513192}" destId="{DE450EB2-5347-48C7-B32A-B59C7E2C019F}" srcOrd="1" destOrd="0" presId="urn:microsoft.com/office/officeart/2005/8/layout/process3"/>
    <dgm:cxn modelId="{8948815D-7EB4-4AE7-8113-DA4B4E38312C}" type="presOf" srcId="{3AC8105D-91DD-4872-A601-93E7E4C828FE}" destId="{D6013D00-4462-4D4E-8AA3-C60C30DACDBC}" srcOrd="0" destOrd="1" presId="urn:microsoft.com/office/officeart/2005/8/layout/process3"/>
    <dgm:cxn modelId="{41B04F43-0738-4C02-AD60-D3CE15CB99DB}" srcId="{642040A5-090E-4BCA-A9C0-9D008770165A}" destId="{1BB4E5F2-10F3-45D8-B6E5-FF75D9513192}" srcOrd="2" destOrd="0" parTransId="{1B58F861-6C34-4870-89D9-4EDACFA68462}" sibTransId="{DC004143-1457-4B7B-A617-5AAA0DDDC38D}"/>
    <dgm:cxn modelId="{3CCB4065-9133-419F-B790-145C9B17EA56}" srcId="{1BB4E5F2-10F3-45D8-B6E5-FF75D9513192}" destId="{E8C38108-EDE7-47CB-95CB-5905C9F41DDA}" srcOrd="4" destOrd="0" parTransId="{876A764A-E968-41CB-83BE-92AC7A64772B}" sibTransId="{D88A573C-0449-4F92-8A8E-E3E148079543}"/>
    <dgm:cxn modelId="{03005D47-6AE5-4FAC-B5FF-8CD1CE63C944}" type="presOf" srcId="{BD43B97C-0818-4F09-99CB-18FB5B609BB9}" destId="{EAB610E0-F067-4F34-9C4B-C4F153DBD3D6}" srcOrd="1" destOrd="0" presId="urn:microsoft.com/office/officeart/2005/8/layout/process3"/>
    <dgm:cxn modelId="{2CE3E26B-8E30-4763-8452-2460744D6754}" srcId="{1BB4E5F2-10F3-45D8-B6E5-FF75D9513192}" destId="{E05D6F9A-D662-4A2E-ADB0-61802C4ECAF9}" srcOrd="5" destOrd="0" parTransId="{C0631057-D060-4476-AE0A-93E08E9B9152}" sibTransId="{640CAFC0-B5F4-4BAE-90A2-56542B0EFA36}"/>
    <dgm:cxn modelId="{A9894B6F-E80D-4020-BFB6-D41959BC754C}" srcId="{1BB4E5F2-10F3-45D8-B6E5-FF75D9513192}" destId="{D2CAA11F-4FBE-4666-A759-A259C7849F76}" srcOrd="2" destOrd="0" parTransId="{234DA254-7669-457C-9DBB-C7F52B416BBD}" sibTransId="{5B302602-890E-4A9B-BBBC-9CE298DAC707}"/>
    <dgm:cxn modelId="{C4C5F574-EC1B-45D6-801D-8AFC33EAC4C6}" type="presOf" srcId="{1BB4E5F2-10F3-45D8-B6E5-FF75D9513192}" destId="{3B472476-C5AE-4745-A2D3-46EA2B56D34E}" srcOrd="0" destOrd="0" presId="urn:microsoft.com/office/officeart/2005/8/layout/process3"/>
    <dgm:cxn modelId="{030EC259-0651-4419-B592-7011F5FCD82C}" srcId="{BD43B97C-0818-4F09-99CB-18FB5B609BB9}" destId="{17BD5B76-5EA7-483A-B152-AB75BAB5D17E}" srcOrd="3" destOrd="0" parTransId="{435874C3-48C9-480F-8324-2BB553BDF3E9}" sibTransId="{3C6E6997-31F9-49A5-B517-D6B2A4D53275}"/>
    <dgm:cxn modelId="{5FFB6A7F-B7F3-426D-8B1B-42BE0F0BC178}" srcId="{41ADF472-F9A8-44EA-B94F-C6573F6A4EED}" destId="{D6E7EA52-6813-4151-B19F-ACB3189A3302}" srcOrd="1" destOrd="0" parTransId="{39DCBB47-D634-417F-BD6C-C5FD29041F48}" sibTransId="{770F1F08-F807-4AA6-ACE9-E1DDCC1C76B8}"/>
    <dgm:cxn modelId="{22F18486-7979-472F-BAC9-A3436D38F6FF}" srcId="{BD43B97C-0818-4F09-99CB-18FB5B609BB9}" destId="{1C2AA99B-7E52-446C-8331-85569B61CE4B}" srcOrd="0" destOrd="0" parTransId="{14FD8B13-A812-493A-956F-E8964F7955A1}" sibTransId="{EA4989CD-29E6-44C3-9D78-26B32D9EFC82}"/>
    <dgm:cxn modelId="{DC316490-E643-4A23-B8B9-27BD07AAF3CC}" type="presOf" srcId="{6C5BA0A4-B4C9-42EA-8D06-1575E8FD7950}" destId="{16ECB0CF-9DC7-4489-9891-816E18D4E14E}" srcOrd="1" destOrd="0" presId="urn:microsoft.com/office/officeart/2005/8/layout/process3"/>
    <dgm:cxn modelId="{A6D1B193-7375-470A-8E20-17BBA21DBE86}" type="presOf" srcId="{41ADF472-F9A8-44EA-B94F-C6573F6A4EED}" destId="{EFBE6626-A774-486B-A342-2ECD8E06FBDD}" srcOrd="0" destOrd="0" presId="urn:microsoft.com/office/officeart/2005/8/layout/process3"/>
    <dgm:cxn modelId="{97012498-C45E-4E40-827C-8E491FA9191C}" type="presOf" srcId="{E8C38108-EDE7-47CB-95CB-5905C9F41DDA}" destId="{1DFF7AD5-BA1C-41C4-A4CE-A7930A898A34}" srcOrd="0" destOrd="4" presId="urn:microsoft.com/office/officeart/2005/8/layout/process3"/>
    <dgm:cxn modelId="{D6F5CD98-973B-4DF4-8710-42ECF8C5BCBC}" srcId="{1BB4E5F2-10F3-45D8-B6E5-FF75D9513192}" destId="{836ED370-4EB0-4A01-886F-62A5E5D686AE}" srcOrd="3" destOrd="0" parTransId="{E12BE530-8D63-487D-B3E7-AD7084AC30E9}" sibTransId="{340BD523-C353-4E49-B9AA-4A4B92BB5A6F}"/>
    <dgm:cxn modelId="{81EF9E9A-63B5-42CE-A423-9D17D66C6F49}" type="presOf" srcId="{5E5B1E6A-01B9-4E4F-AC7F-0CA924328B80}" destId="{3BB8556D-3D43-4CBC-8A3C-36F1485ADF3E}" srcOrd="0" destOrd="0" presId="urn:microsoft.com/office/officeart/2005/8/layout/process3"/>
    <dgm:cxn modelId="{7C2175A0-B17C-4F80-A12C-7AF276B4FE95}" type="presOf" srcId="{D2CAA11F-4FBE-4666-A759-A259C7849F76}" destId="{1DFF7AD5-BA1C-41C4-A4CE-A7930A898A34}" srcOrd="0" destOrd="2" presId="urn:microsoft.com/office/officeart/2005/8/layout/process3"/>
    <dgm:cxn modelId="{B52D73A4-2E70-4A09-866A-4CBBEF42EEB7}" type="presOf" srcId="{B56A08F0-919A-47D8-A4BE-044217415A67}" destId="{1DFF7AD5-BA1C-41C4-A4CE-A7930A898A34}" srcOrd="0" destOrd="1" presId="urn:microsoft.com/office/officeart/2005/8/layout/process3"/>
    <dgm:cxn modelId="{3CDED5A9-72DE-40BF-BA56-DD3770177F00}" type="presOf" srcId="{78C3B6CA-5FD6-4AA4-B613-151606BF2F01}" destId="{D6013D00-4462-4D4E-8AA3-C60C30DACDBC}" srcOrd="0" destOrd="2" presId="urn:microsoft.com/office/officeart/2005/8/layout/process3"/>
    <dgm:cxn modelId="{806AD6AD-F293-4407-A09E-B3FFC41126FC}" srcId="{BD43B97C-0818-4F09-99CB-18FB5B609BB9}" destId="{3AC8105D-91DD-4872-A601-93E7E4C828FE}" srcOrd="1" destOrd="0" parTransId="{02CDB4CB-B8D9-4DCF-A92F-479B0F4CD582}" sibTransId="{82AC45FC-E7B3-4AD0-8E4F-25217541EB3E}"/>
    <dgm:cxn modelId="{A518E2B7-1FC2-4E5B-989F-200136FDFFB3}" type="presOf" srcId="{6C5BA0A4-B4C9-42EA-8D06-1575E8FD7950}" destId="{920AC7AE-2AC7-4AF9-A8F6-E3EDE8284EE3}" srcOrd="0" destOrd="0" presId="urn:microsoft.com/office/officeart/2005/8/layout/process3"/>
    <dgm:cxn modelId="{89B44DC0-1DA0-4C57-A839-6EC32063ED60}" srcId="{642040A5-090E-4BCA-A9C0-9D008770165A}" destId="{BD43B97C-0818-4F09-99CB-18FB5B609BB9}" srcOrd="0" destOrd="0" parTransId="{186DFB94-1DD4-44B6-AD0A-AD0353C2E656}" sibTransId="{73FBB0CD-1547-496F-9901-3440D318B082}"/>
    <dgm:cxn modelId="{1C1A5DC3-3BAB-425F-AC12-EF1D10B61A28}" type="presOf" srcId="{CBCD91FE-7FA1-4FCA-A27A-6B727C2DE7C6}" destId="{1DFF7AD5-BA1C-41C4-A4CE-A7930A898A34}" srcOrd="0" destOrd="6" presId="urn:microsoft.com/office/officeart/2005/8/layout/process3"/>
    <dgm:cxn modelId="{0EDB25CD-632A-4FA8-8436-CCC9DD04A3A5}" type="presOf" srcId="{73FBB0CD-1547-496F-9901-3440D318B082}" destId="{AC0608E8-5DFF-4CA1-BEC7-51486CA4EC64}" srcOrd="0" destOrd="0" presId="urn:microsoft.com/office/officeart/2005/8/layout/process3"/>
    <dgm:cxn modelId="{FDE6C3CF-EF25-408B-A536-F2A6B7100764}" type="presOf" srcId="{49C4E201-7814-4975-A4B9-1EDD8F3194F6}" destId="{1DFF7AD5-BA1C-41C4-A4CE-A7930A898A34}" srcOrd="0" destOrd="0" presId="urn:microsoft.com/office/officeart/2005/8/layout/process3"/>
    <dgm:cxn modelId="{88C9D2D1-F563-4DBC-B26C-F4C06F0164A3}" srcId="{BD43B97C-0818-4F09-99CB-18FB5B609BB9}" destId="{32F8AE8B-8A41-495B-AA55-2471623030B0}" srcOrd="5" destOrd="0" parTransId="{0C7D77A8-EBD2-46C8-BFB5-72C2D764CCBF}" sibTransId="{3C765757-101E-46B2-A1F1-36A23A3DA4D4}"/>
    <dgm:cxn modelId="{7BEDB3DB-0984-4CD4-8C5A-813278E06A58}" type="presOf" srcId="{836ED370-4EB0-4A01-886F-62A5E5D686AE}" destId="{1DFF7AD5-BA1C-41C4-A4CE-A7930A898A34}" srcOrd="0" destOrd="3" presId="urn:microsoft.com/office/officeart/2005/8/layout/process3"/>
    <dgm:cxn modelId="{5CF8DADF-7972-4BA5-ADAA-6F25FC7D32F0}" type="presOf" srcId="{17BD5B76-5EA7-483A-B152-AB75BAB5D17E}" destId="{D6013D00-4462-4D4E-8AA3-C60C30DACDBC}" srcOrd="0" destOrd="3" presId="urn:microsoft.com/office/officeart/2005/8/layout/process3"/>
    <dgm:cxn modelId="{3F44E1E3-530A-4C09-A3E0-41FF6CFA92BC}" type="presOf" srcId="{D6E7EA52-6813-4151-B19F-ACB3189A3302}" destId="{3BB8556D-3D43-4CBC-8A3C-36F1485ADF3E}" srcOrd="0" destOrd="1" presId="urn:microsoft.com/office/officeart/2005/8/layout/process3"/>
    <dgm:cxn modelId="{591C9BE7-4501-468C-A078-403D0CE9500A}" srcId="{642040A5-090E-4BCA-A9C0-9D008770165A}" destId="{41ADF472-F9A8-44EA-B94F-C6573F6A4EED}" srcOrd="1" destOrd="0" parTransId="{D550D478-633A-4438-85DD-FB2063AA5F29}" sibTransId="{6C5BA0A4-B4C9-42EA-8D06-1575E8FD7950}"/>
    <dgm:cxn modelId="{086583F3-DFED-4F04-A857-9E3D415BE392}" type="presOf" srcId="{5FFCC080-7C5E-40DE-A5E8-7A5334BA1FF6}" destId="{1DFF7AD5-BA1C-41C4-A4CE-A7930A898A34}" srcOrd="0" destOrd="7" presId="urn:microsoft.com/office/officeart/2005/8/layout/process3"/>
    <dgm:cxn modelId="{A80E8DF4-73B1-47DB-83DC-9B31F4F6055B}" srcId="{1BB4E5F2-10F3-45D8-B6E5-FF75D9513192}" destId="{CBCD91FE-7FA1-4FCA-A27A-6B727C2DE7C6}" srcOrd="6" destOrd="0" parTransId="{AB163300-2899-4DFD-BD8F-4AA0BCABD140}" sibTransId="{C439866B-0B72-4578-879B-8277F7F044C8}"/>
    <dgm:cxn modelId="{3BA0B5FB-207C-4D10-A120-CD8ED5DBFE11}" srcId="{1BB4E5F2-10F3-45D8-B6E5-FF75D9513192}" destId="{49C4E201-7814-4975-A4B9-1EDD8F3194F6}" srcOrd="0" destOrd="0" parTransId="{02C03904-6D51-436A-8092-DFEBF084FDAA}" sibTransId="{C7056238-C224-4FB3-8E7B-890DC52B7FF3}"/>
    <dgm:cxn modelId="{BA67FA0B-990F-47FF-B83E-8D43C7C761B3}" type="presParOf" srcId="{E111D569-A313-4D6F-90B2-6796AB18203C}" destId="{9669C2E1-8A08-4784-A852-3B6C808AE6D0}" srcOrd="0" destOrd="0" presId="urn:microsoft.com/office/officeart/2005/8/layout/process3"/>
    <dgm:cxn modelId="{B05A24AA-30F2-4774-A92E-74C40E62AE02}" type="presParOf" srcId="{9669C2E1-8A08-4784-A852-3B6C808AE6D0}" destId="{2D015E02-8FB4-4E5F-A2B0-B1D47895C2AF}" srcOrd="0" destOrd="0" presId="urn:microsoft.com/office/officeart/2005/8/layout/process3"/>
    <dgm:cxn modelId="{1C71CF3C-A866-461B-ACCF-8775685A707B}" type="presParOf" srcId="{9669C2E1-8A08-4784-A852-3B6C808AE6D0}" destId="{EAB610E0-F067-4F34-9C4B-C4F153DBD3D6}" srcOrd="1" destOrd="0" presId="urn:microsoft.com/office/officeart/2005/8/layout/process3"/>
    <dgm:cxn modelId="{C1D09C67-3EAE-4BFD-90FE-062330C28A3B}" type="presParOf" srcId="{9669C2E1-8A08-4784-A852-3B6C808AE6D0}" destId="{D6013D00-4462-4D4E-8AA3-C60C30DACDBC}" srcOrd="2" destOrd="0" presId="urn:microsoft.com/office/officeart/2005/8/layout/process3"/>
    <dgm:cxn modelId="{8826D7FE-C4F6-4F1D-8838-5B38A12CFC0E}" type="presParOf" srcId="{E111D569-A313-4D6F-90B2-6796AB18203C}" destId="{AC0608E8-5DFF-4CA1-BEC7-51486CA4EC64}" srcOrd="1" destOrd="0" presId="urn:microsoft.com/office/officeart/2005/8/layout/process3"/>
    <dgm:cxn modelId="{DCD8A3B1-C69C-4AFE-A956-C01C3803475B}" type="presParOf" srcId="{AC0608E8-5DFF-4CA1-BEC7-51486CA4EC64}" destId="{E9342789-CB43-41CE-836F-9743EB0F7B6E}" srcOrd="0" destOrd="0" presId="urn:microsoft.com/office/officeart/2005/8/layout/process3"/>
    <dgm:cxn modelId="{88C10D82-DC82-4C27-8282-0F252C985872}" type="presParOf" srcId="{E111D569-A313-4D6F-90B2-6796AB18203C}" destId="{9D2A9695-7D68-45F8-AC3C-B97B1858C1FA}" srcOrd="2" destOrd="0" presId="urn:microsoft.com/office/officeart/2005/8/layout/process3"/>
    <dgm:cxn modelId="{77AAF4B8-FF1E-4551-A4C4-D006CB6C8EB7}" type="presParOf" srcId="{9D2A9695-7D68-45F8-AC3C-B97B1858C1FA}" destId="{EFBE6626-A774-486B-A342-2ECD8E06FBDD}" srcOrd="0" destOrd="0" presId="urn:microsoft.com/office/officeart/2005/8/layout/process3"/>
    <dgm:cxn modelId="{E3F446DE-8A2D-48E1-B6C0-E3890031E285}" type="presParOf" srcId="{9D2A9695-7D68-45F8-AC3C-B97B1858C1FA}" destId="{3EA9C636-F640-4934-9AAE-57330FCB6D94}" srcOrd="1" destOrd="0" presId="urn:microsoft.com/office/officeart/2005/8/layout/process3"/>
    <dgm:cxn modelId="{D3B6136E-8026-44C7-A242-9BFD061E6B09}" type="presParOf" srcId="{9D2A9695-7D68-45F8-AC3C-B97B1858C1FA}" destId="{3BB8556D-3D43-4CBC-8A3C-36F1485ADF3E}" srcOrd="2" destOrd="0" presId="urn:microsoft.com/office/officeart/2005/8/layout/process3"/>
    <dgm:cxn modelId="{D7886023-1D44-494E-B271-708121A7C514}" type="presParOf" srcId="{E111D569-A313-4D6F-90B2-6796AB18203C}" destId="{920AC7AE-2AC7-4AF9-A8F6-E3EDE8284EE3}" srcOrd="3" destOrd="0" presId="urn:microsoft.com/office/officeart/2005/8/layout/process3"/>
    <dgm:cxn modelId="{D63DCA94-4D3B-4DAF-97A1-F68E1E714CD8}" type="presParOf" srcId="{920AC7AE-2AC7-4AF9-A8F6-E3EDE8284EE3}" destId="{16ECB0CF-9DC7-4489-9891-816E18D4E14E}" srcOrd="0" destOrd="0" presId="urn:microsoft.com/office/officeart/2005/8/layout/process3"/>
    <dgm:cxn modelId="{AD34FAE5-1062-41B9-A6BE-E580F5300D96}" type="presParOf" srcId="{E111D569-A313-4D6F-90B2-6796AB18203C}" destId="{AD4CC1E1-1601-44F1-9AC3-BCEDB630D23B}" srcOrd="4" destOrd="0" presId="urn:microsoft.com/office/officeart/2005/8/layout/process3"/>
    <dgm:cxn modelId="{930ACB7B-D564-4A73-BD1D-5C94B0D850F2}" type="presParOf" srcId="{AD4CC1E1-1601-44F1-9AC3-BCEDB630D23B}" destId="{3B472476-C5AE-4745-A2D3-46EA2B56D34E}" srcOrd="0" destOrd="0" presId="urn:microsoft.com/office/officeart/2005/8/layout/process3"/>
    <dgm:cxn modelId="{59D69F96-A28C-4EB7-AEB3-AA1F9A442CE9}" type="presParOf" srcId="{AD4CC1E1-1601-44F1-9AC3-BCEDB630D23B}" destId="{DE450EB2-5347-48C7-B32A-B59C7E2C019F}" srcOrd="1" destOrd="0" presId="urn:microsoft.com/office/officeart/2005/8/layout/process3"/>
    <dgm:cxn modelId="{23BF60A6-C4B7-4BF8-86E6-A31FCFDE41CF}" type="presParOf" srcId="{AD4CC1E1-1601-44F1-9AC3-BCEDB630D23B}" destId="{1DFF7AD5-BA1C-41C4-A4CE-A7930A898A34}" srcOrd="2" destOrd="0" presId="urn:microsoft.com/office/officeart/2005/8/layout/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D72FA08-FD85-48D9-A384-433DC570FC12}"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s-ES"/>
        </a:p>
      </dgm:t>
    </dgm:pt>
    <dgm:pt modelId="{D757ED7C-7D29-48C7-BFCD-DCC0C081670C}">
      <dgm:prSet phldrT="[Texto]"/>
      <dgm:spPr/>
      <dgm:t>
        <a:bodyPr/>
        <a:lstStyle/>
        <a:p>
          <a:r>
            <a:rPr lang="es-ES" dirty="0"/>
            <a:t>Recomendaciones Sin TIC</a:t>
          </a:r>
        </a:p>
      </dgm:t>
    </dgm:pt>
    <dgm:pt modelId="{BAF7FB39-AEA2-4783-934B-087837779155}" type="parTrans" cxnId="{617B3861-91D5-4911-9722-9A41E6FAC173}">
      <dgm:prSet/>
      <dgm:spPr/>
      <dgm:t>
        <a:bodyPr/>
        <a:lstStyle/>
        <a:p>
          <a:endParaRPr lang="es-ES"/>
        </a:p>
      </dgm:t>
    </dgm:pt>
    <dgm:pt modelId="{FC45B4F1-C8F5-441D-8E35-D3287D7BC4B8}" type="sibTrans" cxnId="{617B3861-91D5-4911-9722-9A41E6FAC173}">
      <dgm:prSet/>
      <dgm:spPr/>
      <dgm:t>
        <a:bodyPr/>
        <a:lstStyle/>
        <a:p>
          <a:endParaRPr lang="es-ES"/>
        </a:p>
      </dgm:t>
    </dgm:pt>
    <dgm:pt modelId="{20744A80-C557-4ACC-A240-1F97769D3315}">
      <dgm:prSet phldrT="[Texto]"/>
      <dgm:spPr/>
      <dgm:t>
        <a:bodyPr/>
        <a:lstStyle/>
        <a:p>
          <a:pPr algn="just"/>
          <a:r>
            <a:rPr lang="es-ES" b="1" i="0" dirty="0"/>
            <a:t>Evitar el uso de los aparatos electrónicos en las comidas</a:t>
          </a:r>
          <a:endParaRPr lang="es-ES" dirty="0"/>
        </a:p>
      </dgm:t>
    </dgm:pt>
    <dgm:pt modelId="{9756FCF0-AB2C-455A-B2A0-93FE69ADA355}" type="parTrans" cxnId="{014869EA-0CD0-48E5-A30C-BD5D7F28A768}">
      <dgm:prSet/>
      <dgm:spPr/>
      <dgm:t>
        <a:bodyPr/>
        <a:lstStyle/>
        <a:p>
          <a:endParaRPr lang="es-ES"/>
        </a:p>
      </dgm:t>
    </dgm:pt>
    <dgm:pt modelId="{6C1003E1-EEFC-4152-BDA8-04405727372A}" type="sibTrans" cxnId="{014869EA-0CD0-48E5-A30C-BD5D7F28A768}">
      <dgm:prSet/>
      <dgm:spPr/>
      <dgm:t>
        <a:bodyPr/>
        <a:lstStyle/>
        <a:p>
          <a:endParaRPr lang="es-ES"/>
        </a:p>
      </dgm:t>
    </dgm:pt>
    <dgm:pt modelId="{78A8174B-08E2-4D0F-A93E-59532921E646}">
      <dgm:prSet phldrT="[Texto]"/>
      <dgm:spPr/>
      <dgm:t>
        <a:bodyPr/>
        <a:lstStyle/>
        <a:p>
          <a:pPr algn="just"/>
          <a:r>
            <a:rPr lang="es-ES" b="1" i="0" dirty="0"/>
            <a:t>Establecer un horario o periodo de uso al día </a:t>
          </a:r>
          <a:r>
            <a:rPr lang="es-ES" b="0" i="0" dirty="0"/>
            <a:t>de acuerdo a los requerimientos y edad de los hijos.</a:t>
          </a:r>
          <a:endParaRPr lang="es-ES" dirty="0"/>
        </a:p>
      </dgm:t>
    </dgm:pt>
    <dgm:pt modelId="{6B1051C2-7AF2-46F5-B95A-EDAD9EADE104}" type="parTrans" cxnId="{0512DEE7-AB56-4457-87BE-0848B242137E}">
      <dgm:prSet/>
      <dgm:spPr/>
      <dgm:t>
        <a:bodyPr/>
        <a:lstStyle/>
        <a:p>
          <a:endParaRPr lang="es-ES"/>
        </a:p>
      </dgm:t>
    </dgm:pt>
    <dgm:pt modelId="{2E5967D4-10C9-4CDA-BD1F-4448988863BB}" type="sibTrans" cxnId="{0512DEE7-AB56-4457-87BE-0848B242137E}">
      <dgm:prSet/>
      <dgm:spPr/>
      <dgm:t>
        <a:bodyPr/>
        <a:lstStyle/>
        <a:p>
          <a:endParaRPr lang="es-ES"/>
        </a:p>
      </dgm:t>
    </dgm:pt>
    <dgm:pt modelId="{FDB8F681-E377-4599-A1BF-A65BAE0163B1}">
      <dgm:prSet phldrT="[Texto]"/>
      <dgm:spPr/>
      <dgm:t>
        <a:bodyPr/>
        <a:lstStyle/>
        <a:p>
          <a:r>
            <a:rPr lang="es-ES" dirty="0"/>
            <a:t>Recomendaciones Con TIC</a:t>
          </a:r>
        </a:p>
      </dgm:t>
    </dgm:pt>
    <dgm:pt modelId="{3647A410-79E5-4031-BBCC-180275A6C52F}" type="parTrans" cxnId="{7BBD03E9-BB6D-40E3-AF45-546D00C4D1EE}">
      <dgm:prSet/>
      <dgm:spPr/>
      <dgm:t>
        <a:bodyPr/>
        <a:lstStyle/>
        <a:p>
          <a:endParaRPr lang="es-ES"/>
        </a:p>
      </dgm:t>
    </dgm:pt>
    <dgm:pt modelId="{9B050A99-4980-4B91-8873-8A19AE6C7210}" type="sibTrans" cxnId="{7BBD03E9-BB6D-40E3-AF45-546D00C4D1EE}">
      <dgm:prSet/>
      <dgm:spPr/>
      <dgm:t>
        <a:bodyPr/>
        <a:lstStyle/>
        <a:p>
          <a:endParaRPr lang="es-ES"/>
        </a:p>
      </dgm:t>
    </dgm:pt>
    <dgm:pt modelId="{70FE02F0-4840-4882-B0B2-A405A7F89E08}">
      <dgm:prSet phldrT="[Texto]"/>
      <dgm:spPr/>
      <dgm:t>
        <a:bodyPr/>
        <a:lstStyle/>
        <a:p>
          <a:pPr algn="just"/>
          <a:r>
            <a:rPr lang="es-ES" b="1" i="0" dirty="0"/>
            <a:t>Integrar la tecnología a la dinámica familiar</a:t>
          </a:r>
          <a:r>
            <a:rPr lang="es-ES" b="0" i="0" dirty="0"/>
            <a:t>, ya sea en formato de juego o creando un espacio para compartir cosas que hemos descubierto </a:t>
          </a:r>
          <a:endParaRPr lang="es-ES" dirty="0"/>
        </a:p>
      </dgm:t>
    </dgm:pt>
    <dgm:pt modelId="{C242C467-ECCF-40BE-8CDA-267E2220D65A}" type="parTrans" cxnId="{E7CF56FC-E733-4FCD-9E3A-914D91BDDB1C}">
      <dgm:prSet/>
      <dgm:spPr/>
      <dgm:t>
        <a:bodyPr/>
        <a:lstStyle/>
        <a:p>
          <a:endParaRPr lang="es-ES"/>
        </a:p>
      </dgm:t>
    </dgm:pt>
    <dgm:pt modelId="{61193159-0580-40C3-BE95-E8CCA1997619}" type="sibTrans" cxnId="{E7CF56FC-E733-4FCD-9E3A-914D91BDDB1C}">
      <dgm:prSet/>
      <dgm:spPr/>
      <dgm:t>
        <a:bodyPr/>
        <a:lstStyle/>
        <a:p>
          <a:endParaRPr lang="es-ES"/>
        </a:p>
      </dgm:t>
    </dgm:pt>
    <dgm:pt modelId="{CEBDF8C3-FA15-4770-9A19-8360579D4FF0}">
      <dgm:prSet phldrT="[Texto]"/>
      <dgm:spPr/>
      <dgm:t>
        <a:bodyPr/>
        <a:lstStyle/>
        <a:p>
          <a:pPr algn="just"/>
          <a:r>
            <a:rPr lang="es-ES" b="1" i="0" dirty="0"/>
            <a:t>Hablar con la familia sobre los peligros de las redes sociales o páginas web</a:t>
          </a:r>
          <a:r>
            <a:rPr lang="es-ES" b="0" i="0" dirty="0"/>
            <a:t> como publicar información personal, fotografías o realizar compras en sitios no seguros, juegos y </a:t>
          </a:r>
          <a:r>
            <a:rPr lang="es-ES" b="0" i="0" dirty="0" err="1"/>
            <a:t>Codigos</a:t>
          </a:r>
          <a:r>
            <a:rPr lang="es-ES" b="0" i="0" dirty="0"/>
            <a:t> PEGI, etc.</a:t>
          </a:r>
          <a:endParaRPr lang="es-ES" dirty="0"/>
        </a:p>
      </dgm:t>
    </dgm:pt>
    <dgm:pt modelId="{948AB0AB-40EF-4BDC-8F29-084349F9AE96}" type="parTrans" cxnId="{48708B98-BB8D-4CBB-8C0E-9A0AEBEECC82}">
      <dgm:prSet/>
      <dgm:spPr/>
      <dgm:t>
        <a:bodyPr/>
        <a:lstStyle/>
        <a:p>
          <a:endParaRPr lang="es-ES"/>
        </a:p>
      </dgm:t>
    </dgm:pt>
    <dgm:pt modelId="{DF3C1354-42E0-495D-BBD0-C36611DD5E2C}" type="sibTrans" cxnId="{48708B98-BB8D-4CBB-8C0E-9A0AEBEECC82}">
      <dgm:prSet/>
      <dgm:spPr/>
      <dgm:t>
        <a:bodyPr/>
        <a:lstStyle/>
        <a:p>
          <a:endParaRPr lang="es-ES"/>
        </a:p>
      </dgm:t>
    </dgm:pt>
    <dgm:pt modelId="{B5316498-8424-4408-AE13-6112BE0968E8}">
      <dgm:prSet phldrT="[Texto]"/>
      <dgm:spPr/>
      <dgm:t>
        <a:bodyPr/>
        <a:lstStyle/>
        <a:p>
          <a:r>
            <a:rPr lang="es-ES" dirty="0"/>
            <a:t>Otras Recomendaciones</a:t>
          </a:r>
        </a:p>
      </dgm:t>
    </dgm:pt>
    <dgm:pt modelId="{66651F29-33EC-4AFD-8387-ABBDD6F0CE2E}" type="parTrans" cxnId="{56673DB1-75EC-4E9B-8F77-C457AEC11AD7}">
      <dgm:prSet/>
      <dgm:spPr/>
      <dgm:t>
        <a:bodyPr/>
        <a:lstStyle/>
        <a:p>
          <a:endParaRPr lang="es-ES"/>
        </a:p>
      </dgm:t>
    </dgm:pt>
    <dgm:pt modelId="{2FECE076-F3B1-46E7-9897-EDA2FBBDBA08}" type="sibTrans" cxnId="{56673DB1-75EC-4E9B-8F77-C457AEC11AD7}">
      <dgm:prSet/>
      <dgm:spPr/>
      <dgm:t>
        <a:bodyPr/>
        <a:lstStyle/>
        <a:p>
          <a:endParaRPr lang="es-ES"/>
        </a:p>
      </dgm:t>
    </dgm:pt>
    <dgm:pt modelId="{4157675C-9A65-4C43-BF75-382F54AAE914}">
      <dgm:prSet phldrT="[Texto]"/>
      <dgm:spPr/>
      <dgm:t>
        <a:bodyPr/>
        <a:lstStyle/>
        <a:p>
          <a:pPr algn="just"/>
          <a:r>
            <a:rPr lang="es-ES" b="1" i="0" dirty="0"/>
            <a:t>No usar los aparatos tecnológicos para mantener a los niños en silencio. Ocio Familiar con y sin TICs.</a:t>
          </a:r>
          <a:endParaRPr lang="es-ES" dirty="0"/>
        </a:p>
      </dgm:t>
    </dgm:pt>
    <dgm:pt modelId="{CD5843F1-F5B1-4662-8DD2-ED0C96CC5EEB}" type="parTrans" cxnId="{33AAE6B8-B328-4D44-AA2E-00838DA162FF}">
      <dgm:prSet/>
      <dgm:spPr/>
      <dgm:t>
        <a:bodyPr/>
        <a:lstStyle/>
        <a:p>
          <a:endParaRPr lang="es-ES"/>
        </a:p>
      </dgm:t>
    </dgm:pt>
    <dgm:pt modelId="{954F723C-E002-49BC-9E67-41232C9BBA8B}" type="sibTrans" cxnId="{33AAE6B8-B328-4D44-AA2E-00838DA162FF}">
      <dgm:prSet/>
      <dgm:spPr/>
      <dgm:t>
        <a:bodyPr/>
        <a:lstStyle/>
        <a:p>
          <a:endParaRPr lang="es-ES"/>
        </a:p>
      </dgm:t>
    </dgm:pt>
    <dgm:pt modelId="{E131C297-90B4-4AF9-B317-017D88D567F1}">
      <dgm:prSet phldrT="[Texto]"/>
      <dgm:spPr/>
      <dgm:t>
        <a:bodyPr/>
        <a:lstStyle/>
        <a:p>
          <a:pPr algn="just"/>
          <a:r>
            <a:rPr lang="es-ES" b="1" i="0" dirty="0"/>
            <a:t>Dar el ejemplo como madres y padres en el uso y manejo de las TICs.</a:t>
          </a:r>
          <a:endParaRPr lang="es-ES" dirty="0"/>
        </a:p>
      </dgm:t>
    </dgm:pt>
    <dgm:pt modelId="{465C466A-2234-469E-A640-D371FF6EDB93}" type="parTrans" cxnId="{B9BC9565-A0C3-4BA4-9EAF-BBA3214EAE86}">
      <dgm:prSet/>
      <dgm:spPr/>
      <dgm:t>
        <a:bodyPr/>
        <a:lstStyle/>
        <a:p>
          <a:endParaRPr lang="es-ES"/>
        </a:p>
      </dgm:t>
    </dgm:pt>
    <dgm:pt modelId="{C25F4E8F-B2DF-4C3B-92F7-3552799C116B}" type="sibTrans" cxnId="{B9BC9565-A0C3-4BA4-9EAF-BBA3214EAE86}">
      <dgm:prSet/>
      <dgm:spPr/>
      <dgm:t>
        <a:bodyPr/>
        <a:lstStyle/>
        <a:p>
          <a:endParaRPr lang="es-ES"/>
        </a:p>
      </dgm:t>
    </dgm:pt>
    <dgm:pt modelId="{B4E20A2D-4B42-432B-940D-32D36023B8E2}" type="pres">
      <dgm:prSet presAssocID="{FD72FA08-FD85-48D9-A384-433DC570FC12}" presName="Name0" presStyleCnt="0">
        <dgm:presLayoutVars>
          <dgm:dir/>
          <dgm:animLvl val="lvl"/>
          <dgm:resizeHandles val="exact"/>
        </dgm:presLayoutVars>
      </dgm:prSet>
      <dgm:spPr/>
    </dgm:pt>
    <dgm:pt modelId="{9B84687D-D1AA-4E4F-A5AC-79AF754C209A}" type="pres">
      <dgm:prSet presAssocID="{D757ED7C-7D29-48C7-BFCD-DCC0C081670C}" presName="composite" presStyleCnt="0"/>
      <dgm:spPr/>
    </dgm:pt>
    <dgm:pt modelId="{E9C38C50-088F-4417-9106-E0FB92EC8AA2}" type="pres">
      <dgm:prSet presAssocID="{D757ED7C-7D29-48C7-BFCD-DCC0C081670C}" presName="parTx" presStyleLbl="alignNode1" presStyleIdx="0" presStyleCnt="3">
        <dgm:presLayoutVars>
          <dgm:chMax val="0"/>
          <dgm:chPref val="0"/>
          <dgm:bulletEnabled val="1"/>
        </dgm:presLayoutVars>
      </dgm:prSet>
      <dgm:spPr/>
    </dgm:pt>
    <dgm:pt modelId="{05130BB4-EA59-41F6-B4D5-F7716698C552}" type="pres">
      <dgm:prSet presAssocID="{D757ED7C-7D29-48C7-BFCD-DCC0C081670C}" presName="desTx" presStyleLbl="alignAccFollowNode1" presStyleIdx="0" presStyleCnt="3">
        <dgm:presLayoutVars>
          <dgm:bulletEnabled val="1"/>
        </dgm:presLayoutVars>
      </dgm:prSet>
      <dgm:spPr/>
    </dgm:pt>
    <dgm:pt modelId="{A223E302-6978-4AA4-B049-F223609B72A6}" type="pres">
      <dgm:prSet presAssocID="{FC45B4F1-C8F5-441D-8E35-D3287D7BC4B8}" presName="space" presStyleCnt="0"/>
      <dgm:spPr/>
    </dgm:pt>
    <dgm:pt modelId="{65C89E66-D991-429F-9E1E-A90D36D02BE4}" type="pres">
      <dgm:prSet presAssocID="{FDB8F681-E377-4599-A1BF-A65BAE0163B1}" presName="composite" presStyleCnt="0"/>
      <dgm:spPr/>
    </dgm:pt>
    <dgm:pt modelId="{B592E462-911F-4EEA-921E-A65C6F202D71}" type="pres">
      <dgm:prSet presAssocID="{FDB8F681-E377-4599-A1BF-A65BAE0163B1}" presName="parTx" presStyleLbl="alignNode1" presStyleIdx="1" presStyleCnt="3">
        <dgm:presLayoutVars>
          <dgm:chMax val="0"/>
          <dgm:chPref val="0"/>
          <dgm:bulletEnabled val="1"/>
        </dgm:presLayoutVars>
      </dgm:prSet>
      <dgm:spPr/>
    </dgm:pt>
    <dgm:pt modelId="{3CA28581-0DE1-49A6-98E0-42C12181929E}" type="pres">
      <dgm:prSet presAssocID="{FDB8F681-E377-4599-A1BF-A65BAE0163B1}" presName="desTx" presStyleLbl="alignAccFollowNode1" presStyleIdx="1" presStyleCnt="3">
        <dgm:presLayoutVars>
          <dgm:bulletEnabled val="1"/>
        </dgm:presLayoutVars>
      </dgm:prSet>
      <dgm:spPr/>
    </dgm:pt>
    <dgm:pt modelId="{15C40CE5-97FE-447F-BE46-49A381D71BEA}" type="pres">
      <dgm:prSet presAssocID="{9B050A99-4980-4B91-8873-8A19AE6C7210}" presName="space" presStyleCnt="0"/>
      <dgm:spPr/>
    </dgm:pt>
    <dgm:pt modelId="{DE002CC1-2A76-4046-BD91-A1D60A9DE858}" type="pres">
      <dgm:prSet presAssocID="{B5316498-8424-4408-AE13-6112BE0968E8}" presName="composite" presStyleCnt="0"/>
      <dgm:spPr/>
    </dgm:pt>
    <dgm:pt modelId="{63C654C0-F72C-44A2-B585-0715054EB725}" type="pres">
      <dgm:prSet presAssocID="{B5316498-8424-4408-AE13-6112BE0968E8}" presName="parTx" presStyleLbl="alignNode1" presStyleIdx="2" presStyleCnt="3">
        <dgm:presLayoutVars>
          <dgm:chMax val="0"/>
          <dgm:chPref val="0"/>
          <dgm:bulletEnabled val="1"/>
        </dgm:presLayoutVars>
      </dgm:prSet>
      <dgm:spPr/>
    </dgm:pt>
    <dgm:pt modelId="{A408C73D-2B95-4FD9-8707-E93C1CDCBD1C}" type="pres">
      <dgm:prSet presAssocID="{B5316498-8424-4408-AE13-6112BE0968E8}" presName="desTx" presStyleLbl="alignAccFollowNode1" presStyleIdx="2" presStyleCnt="3">
        <dgm:presLayoutVars>
          <dgm:bulletEnabled val="1"/>
        </dgm:presLayoutVars>
      </dgm:prSet>
      <dgm:spPr/>
    </dgm:pt>
  </dgm:ptLst>
  <dgm:cxnLst>
    <dgm:cxn modelId="{CE11DB06-B8A8-4842-9791-C71A2A2471FF}" type="presOf" srcId="{70FE02F0-4840-4882-B0B2-A405A7F89E08}" destId="{3CA28581-0DE1-49A6-98E0-42C12181929E}" srcOrd="0" destOrd="0" presId="urn:microsoft.com/office/officeart/2005/8/layout/hList1"/>
    <dgm:cxn modelId="{1A45700E-434E-4A26-9CCC-E4BB3CD60AB2}" type="presOf" srcId="{E131C297-90B4-4AF9-B317-017D88D567F1}" destId="{A408C73D-2B95-4FD9-8707-E93C1CDCBD1C}" srcOrd="0" destOrd="1" presId="urn:microsoft.com/office/officeart/2005/8/layout/hList1"/>
    <dgm:cxn modelId="{617B3861-91D5-4911-9722-9A41E6FAC173}" srcId="{FD72FA08-FD85-48D9-A384-433DC570FC12}" destId="{D757ED7C-7D29-48C7-BFCD-DCC0C081670C}" srcOrd="0" destOrd="0" parTransId="{BAF7FB39-AEA2-4783-934B-087837779155}" sibTransId="{FC45B4F1-C8F5-441D-8E35-D3287D7BC4B8}"/>
    <dgm:cxn modelId="{ADB6CF61-8C4F-47D8-9FD9-803CC4120E57}" type="presOf" srcId="{20744A80-C557-4ACC-A240-1F97769D3315}" destId="{05130BB4-EA59-41F6-B4D5-F7716698C552}" srcOrd="0" destOrd="0" presId="urn:microsoft.com/office/officeart/2005/8/layout/hList1"/>
    <dgm:cxn modelId="{2B289264-FA3E-4E82-AE5D-8187B4196A7F}" type="presOf" srcId="{78A8174B-08E2-4D0F-A93E-59532921E646}" destId="{05130BB4-EA59-41F6-B4D5-F7716698C552}" srcOrd="0" destOrd="1" presId="urn:microsoft.com/office/officeart/2005/8/layout/hList1"/>
    <dgm:cxn modelId="{B9BC9565-A0C3-4BA4-9EAF-BBA3214EAE86}" srcId="{B5316498-8424-4408-AE13-6112BE0968E8}" destId="{E131C297-90B4-4AF9-B317-017D88D567F1}" srcOrd="1" destOrd="0" parTransId="{465C466A-2234-469E-A640-D371FF6EDB93}" sibTransId="{C25F4E8F-B2DF-4C3B-92F7-3552799C116B}"/>
    <dgm:cxn modelId="{0681334C-E377-461D-B056-BEAB3E0827A2}" type="presOf" srcId="{B5316498-8424-4408-AE13-6112BE0968E8}" destId="{63C654C0-F72C-44A2-B585-0715054EB725}" srcOrd="0" destOrd="0" presId="urn:microsoft.com/office/officeart/2005/8/layout/hList1"/>
    <dgm:cxn modelId="{221E4579-1D33-4279-BC31-1C9009CE401F}" type="presOf" srcId="{D757ED7C-7D29-48C7-BFCD-DCC0C081670C}" destId="{E9C38C50-088F-4417-9106-E0FB92EC8AA2}" srcOrd="0" destOrd="0" presId="urn:microsoft.com/office/officeart/2005/8/layout/hList1"/>
    <dgm:cxn modelId="{B173AF83-3E59-4BE1-BEEA-672F021EC023}" type="presOf" srcId="{FDB8F681-E377-4599-A1BF-A65BAE0163B1}" destId="{B592E462-911F-4EEA-921E-A65C6F202D71}" srcOrd="0" destOrd="0" presId="urn:microsoft.com/office/officeart/2005/8/layout/hList1"/>
    <dgm:cxn modelId="{1A49808E-E3A0-4814-83D0-9491AB0762F5}" type="presOf" srcId="{4157675C-9A65-4C43-BF75-382F54AAE914}" destId="{A408C73D-2B95-4FD9-8707-E93C1CDCBD1C}" srcOrd="0" destOrd="0" presId="urn:microsoft.com/office/officeart/2005/8/layout/hList1"/>
    <dgm:cxn modelId="{48708B98-BB8D-4CBB-8C0E-9A0AEBEECC82}" srcId="{FDB8F681-E377-4599-A1BF-A65BAE0163B1}" destId="{CEBDF8C3-FA15-4770-9A19-8360579D4FF0}" srcOrd="1" destOrd="0" parTransId="{948AB0AB-40EF-4BDC-8F29-084349F9AE96}" sibTransId="{DF3C1354-42E0-495D-BBD0-C36611DD5E2C}"/>
    <dgm:cxn modelId="{56673DB1-75EC-4E9B-8F77-C457AEC11AD7}" srcId="{FD72FA08-FD85-48D9-A384-433DC570FC12}" destId="{B5316498-8424-4408-AE13-6112BE0968E8}" srcOrd="2" destOrd="0" parTransId="{66651F29-33EC-4AFD-8387-ABBDD6F0CE2E}" sibTransId="{2FECE076-F3B1-46E7-9897-EDA2FBBDBA08}"/>
    <dgm:cxn modelId="{33AAE6B8-B328-4D44-AA2E-00838DA162FF}" srcId="{B5316498-8424-4408-AE13-6112BE0968E8}" destId="{4157675C-9A65-4C43-BF75-382F54AAE914}" srcOrd="0" destOrd="0" parTransId="{CD5843F1-F5B1-4662-8DD2-ED0C96CC5EEB}" sibTransId="{954F723C-E002-49BC-9E67-41232C9BBA8B}"/>
    <dgm:cxn modelId="{43133FBA-4CF9-481D-BACF-2B8355E8E352}" type="presOf" srcId="{CEBDF8C3-FA15-4770-9A19-8360579D4FF0}" destId="{3CA28581-0DE1-49A6-98E0-42C12181929E}" srcOrd="0" destOrd="1" presId="urn:microsoft.com/office/officeart/2005/8/layout/hList1"/>
    <dgm:cxn modelId="{EF10F7C2-19CE-4CDE-B4AD-ACD537ADDCDE}" type="presOf" srcId="{FD72FA08-FD85-48D9-A384-433DC570FC12}" destId="{B4E20A2D-4B42-432B-940D-32D36023B8E2}" srcOrd="0" destOrd="0" presId="urn:microsoft.com/office/officeart/2005/8/layout/hList1"/>
    <dgm:cxn modelId="{0512DEE7-AB56-4457-87BE-0848B242137E}" srcId="{D757ED7C-7D29-48C7-BFCD-DCC0C081670C}" destId="{78A8174B-08E2-4D0F-A93E-59532921E646}" srcOrd="1" destOrd="0" parTransId="{6B1051C2-7AF2-46F5-B95A-EDAD9EADE104}" sibTransId="{2E5967D4-10C9-4CDA-BD1F-4448988863BB}"/>
    <dgm:cxn modelId="{7BBD03E9-BB6D-40E3-AF45-546D00C4D1EE}" srcId="{FD72FA08-FD85-48D9-A384-433DC570FC12}" destId="{FDB8F681-E377-4599-A1BF-A65BAE0163B1}" srcOrd="1" destOrd="0" parTransId="{3647A410-79E5-4031-BBCC-180275A6C52F}" sibTransId="{9B050A99-4980-4B91-8873-8A19AE6C7210}"/>
    <dgm:cxn modelId="{014869EA-0CD0-48E5-A30C-BD5D7F28A768}" srcId="{D757ED7C-7D29-48C7-BFCD-DCC0C081670C}" destId="{20744A80-C557-4ACC-A240-1F97769D3315}" srcOrd="0" destOrd="0" parTransId="{9756FCF0-AB2C-455A-B2A0-93FE69ADA355}" sibTransId="{6C1003E1-EEFC-4152-BDA8-04405727372A}"/>
    <dgm:cxn modelId="{E7CF56FC-E733-4FCD-9E3A-914D91BDDB1C}" srcId="{FDB8F681-E377-4599-A1BF-A65BAE0163B1}" destId="{70FE02F0-4840-4882-B0B2-A405A7F89E08}" srcOrd="0" destOrd="0" parTransId="{C242C467-ECCF-40BE-8CDA-267E2220D65A}" sibTransId="{61193159-0580-40C3-BE95-E8CCA1997619}"/>
    <dgm:cxn modelId="{3183C7B6-37F3-4C27-8AC6-259C0CEAF588}" type="presParOf" srcId="{B4E20A2D-4B42-432B-940D-32D36023B8E2}" destId="{9B84687D-D1AA-4E4F-A5AC-79AF754C209A}" srcOrd="0" destOrd="0" presId="urn:microsoft.com/office/officeart/2005/8/layout/hList1"/>
    <dgm:cxn modelId="{356878D9-5604-4EC8-988D-7125101B0EC8}" type="presParOf" srcId="{9B84687D-D1AA-4E4F-A5AC-79AF754C209A}" destId="{E9C38C50-088F-4417-9106-E0FB92EC8AA2}" srcOrd="0" destOrd="0" presId="urn:microsoft.com/office/officeart/2005/8/layout/hList1"/>
    <dgm:cxn modelId="{1118B23F-A837-43C4-AE14-577435A05BA3}" type="presParOf" srcId="{9B84687D-D1AA-4E4F-A5AC-79AF754C209A}" destId="{05130BB4-EA59-41F6-B4D5-F7716698C552}" srcOrd="1" destOrd="0" presId="urn:microsoft.com/office/officeart/2005/8/layout/hList1"/>
    <dgm:cxn modelId="{1351FC5D-20C8-4556-89E5-1ED395B543F1}" type="presParOf" srcId="{B4E20A2D-4B42-432B-940D-32D36023B8E2}" destId="{A223E302-6978-4AA4-B049-F223609B72A6}" srcOrd="1" destOrd="0" presId="urn:microsoft.com/office/officeart/2005/8/layout/hList1"/>
    <dgm:cxn modelId="{6265CCA1-6A21-4B29-9F21-249EE0908E17}" type="presParOf" srcId="{B4E20A2D-4B42-432B-940D-32D36023B8E2}" destId="{65C89E66-D991-429F-9E1E-A90D36D02BE4}" srcOrd="2" destOrd="0" presId="urn:microsoft.com/office/officeart/2005/8/layout/hList1"/>
    <dgm:cxn modelId="{28835619-EDE5-4DB9-B346-D5555784B0D8}" type="presParOf" srcId="{65C89E66-D991-429F-9E1E-A90D36D02BE4}" destId="{B592E462-911F-4EEA-921E-A65C6F202D71}" srcOrd="0" destOrd="0" presId="urn:microsoft.com/office/officeart/2005/8/layout/hList1"/>
    <dgm:cxn modelId="{C5766443-1E88-4E68-A826-6A4C530D37B4}" type="presParOf" srcId="{65C89E66-D991-429F-9E1E-A90D36D02BE4}" destId="{3CA28581-0DE1-49A6-98E0-42C12181929E}" srcOrd="1" destOrd="0" presId="urn:microsoft.com/office/officeart/2005/8/layout/hList1"/>
    <dgm:cxn modelId="{FFA85AFE-50BD-49BB-8089-A627961E6CAE}" type="presParOf" srcId="{B4E20A2D-4B42-432B-940D-32D36023B8E2}" destId="{15C40CE5-97FE-447F-BE46-49A381D71BEA}" srcOrd="3" destOrd="0" presId="urn:microsoft.com/office/officeart/2005/8/layout/hList1"/>
    <dgm:cxn modelId="{AA57740C-BA04-4FD9-B528-7F812D5B99F3}" type="presParOf" srcId="{B4E20A2D-4B42-432B-940D-32D36023B8E2}" destId="{DE002CC1-2A76-4046-BD91-A1D60A9DE858}" srcOrd="4" destOrd="0" presId="urn:microsoft.com/office/officeart/2005/8/layout/hList1"/>
    <dgm:cxn modelId="{35041733-3963-4253-B73A-692946808636}" type="presParOf" srcId="{DE002CC1-2A76-4046-BD91-A1D60A9DE858}" destId="{63C654C0-F72C-44A2-B585-0715054EB725}" srcOrd="0" destOrd="0" presId="urn:microsoft.com/office/officeart/2005/8/layout/hList1"/>
    <dgm:cxn modelId="{51499AB3-E3EA-4EC6-8E4D-C4E83BE2B3D0}" type="presParOf" srcId="{DE002CC1-2A76-4046-BD91-A1D60A9DE858}" destId="{A408C73D-2B95-4FD9-8707-E93C1CDCBD1C}"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D72FA08-FD85-48D9-A384-433DC570FC12}" type="doc">
      <dgm:prSet loTypeId="urn:microsoft.com/office/officeart/2008/layout/SquareAccentList" loCatId="list" qsTypeId="urn:microsoft.com/office/officeart/2005/8/quickstyle/simple1" qsCatId="simple" csTypeId="urn:microsoft.com/office/officeart/2005/8/colors/colorful4" csCatId="colorful" phldr="1"/>
      <dgm:spPr/>
      <dgm:t>
        <a:bodyPr/>
        <a:lstStyle/>
        <a:p>
          <a:endParaRPr lang="es-ES"/>
        </a:p>
      </dgm:t>
    </dgm:pt>
    <dgm:pt modelId="{D757ED7C-7D29-48C7-BFCD-DCC0C081670C}">
      <dgm:prSet phldrT="[Texto]"/>
      <dgm:spPr/>
      <dgm:t>
        <a:bodyPr/>
        <a:lstStyle/>
        <a:p>
          <a:r>
            <a:rPr lang="es-ES" dirty="0"/>
            <a:t>1ª Pantallas (tablets) y Móviles</a:t>
          </a:r>
        </a:p>
      </dgm:t>
    </dgm:pt>
    <dgm:pt modelId="{BAF7FB39-AEA2-4783-934B-087837779155}" type="parTrans" cxnId="{617B3861-91D5-4911-9722-9A41E6FAC173}">
      <dgm:prSet/>
      <dgm:spPr/>
      <dgm:t>
        <a:bodyPr/>
        <a:lstStyle/>
        <a:p>
          <a:endParaRPr lang="es-ES"/>
        </a:p>
      </dgm:t>
    </dgm:pt>
    <dgm:pt modelId="{FC45B4F1-C8F5-441D-8E35-D3287D7BC4B8}" type="sibTrans" cxnId="{617B3861-91D5-4911-9722-9A41E6FAC173}">
      <dgm:prSet/>
      <dgm:spPr/>
      <dgm:t>
        <a:bodyPr/>
        <a:lstStyle/>
        <a:p>
          <a:endParaRPr lang="es-ES"/>
        </a:p>
      </dgm:t>
    </dgm:pt>
    <dgm:pt modelId="{20744A80-C557-4ACC-A240-1F97769D3315}">
      <dgm:prSet phldrT="[Texto]" custT="1"/>
      <dgm:spPr/>
      <dgm:t>
        <a:bodyPr/>
        <a:lstStyle/>
        <a:p>
          <a:pPr algn="just"/>
          <a:r>
            <a:rPr lang="es-ES" sz="2000" b="1" dirty="0"/>
            <a:t>La edad apropiada para la 'primera pantalla' es los 10 años</a:t>
          </a:r>
          <a:r>
            <a:rPr lang="es-ES" sz="2000" b="0" i="0" dirty="0"/>
            <a:t>,</a:t>
          </a:r>
          <a:endParaRPr lang="es-ES" sz="2000" dirty="0"/>
        </a:p>
      </dgm:t>
    </dgm:pt>
    <dgm:pt modelId="{9756FCF0-AB2C-455A-B2A0-93FE69ADA355}" type="parTrans" cxnId="{014869EA-0CD0-48E5-A30C-BD5D7F28A768}">
      <dgm:prSet/>
      <dgm:spPr/>
      <dgm:t>
        <a:bodyPr/>
        <a:lstStyle/>
        <a:p>
          <a:endParaRPr lang="es-ES"/>
        </a:p>
      </dgm:t>
    </dgm:pt>
    <dgm:pt modelId="{6C1003E1-EEFC-4152-BDA8-04405727372A}" type="sibTrans" cxnId="{014869EA-0CD0-48E5-A30C-BD5D7F28A768}">
      <dgm:prSet/>
      <dgm:spPr/>
      <dgm:t>
        <a:bodyPr/>
        <a:lstStyle/>
        <a:p>
          <a:endParaRPr lang="es-ES"/>
        </a:p>
      </dgm:t>
    </dgm:pt>
    <dgm:pt modelId="{78A8174B-08E2-4D0F-A93E-59532921E646}">
      <dgm:prSet phldrT="[Texto]" custT="1"/>
      <dgm:spPr/>
      <dgm:t>
        <a:bodyPr/>
        <a:lstStyle/>
        <a:p>
          <a:pPr algn="just"/>
          <a:r>
            <a:rPr lang="es-ES" sz="2000" b="1" dirty="0"/>
            <a:t>A los 13 primer teléfono móvil</a:t>
          </a:r>
          <a:r>
            <a:rPr lang="es-ES" sz="2000" b="0" i="0" dirty="0"/>
            <a:t>.</a:t>
          </a:r>
          <a:endParaRPr lang="es-ES" sz="2000" dirty="0"/>
        </a:p>
      </dgm:t>
    </dgm:pt>
    <dgm:pt modelId="{6B1051C2-7AF2-46F5-B95A-EDAD9EADE104}" type="parTrans" cxnId="{0512DEE7-AB56-4457-87BE-0848B242137E}">
      <dgm:prSet/>
      <dgm:spPr/>
      <dgm:t>
        <a:bodyPr/>
        <a:lstStyle/>
        <a:p>
          <a:endParaRPr lang="es-ES"/>
        </a:p>
      </dgm:t>
    </dgm:pt>
    <dgm:pt modelId="{2E5967D4-10C9-4CDA-BD1F-4448988863BB}" type="sibTrans" cxnId="{0512DEE7-AB56-4457-87BE-0848B242137E}">
      <dgm:prSet/>
      <dgm:spPr/>
      <dgm:t>
        <a:bodyPr/>
        <a:lstStyle/>
        <a:p>
          <a:endParaRPr lang="es-ES"/>
        </a:p>
      </dgm:t>
    </dgm:pt>
    <dgm:pt modelId="{FDB8F681-E377-4599-A1BF-A65BAE0163B1}">
      <dgm:prSet phldrT="[Texto]"/>
      <dgm:spPr/>
      <dgm:t>
        <a:bodyPr/>
        <a:lstStyle/>
        <a:p>
          <a:r>
            <a:rPr lang="es-ES" dirty="0"/>
            <a:t> Regulación TIC (todos los </a:t>
          </a:r>
          <a:r>
            <a:rPr lang="es-ES" dirty="0" err="1"/>
            <a:t>dispostivos</a:t>
          </a:r>
          <a:r>
            <a:rPr lang="es-ES" dirty="0"/>
            <a:t>)</a:t>
          </a:r>
        </a:p>
      </dgm:t>
    </dgm:pt>
    <dgm:pt modelId="{3647A410-79E5-4031-BBCC-180275A6C52F}" type="parTrans" cxnId="{7BBD03E9-BB6D-40E3-AF45-546D00C4D1EE}">
      <dgm:prSet/>
      <dgm:spPr/>
      <dgm:t>
        <a:bodyPr/>
        <a:lstStyle/>
        <a:p>
          <a:endParaRPr lang="es-ES"/>
        </a:p>
      </dgm:t>
    </dgm:pt>
    <dgm:pt modelId="{9B050A99-4980-4B91-8873-8A19AE6C7210}" type="sibTrans" cxnId="{7BBD03E9-BB6D-40E3-AF45-546D00C4D1EE}">
      <dgm:prSet/>
      <dgm:spPr/>
      <dgm:t>
        <a:bodyPr/>
        <a:lstStyle/>
        <a:p>
          <a:endParaRPr lang="es-ES"/>
        </a:p>
      </dgm:t>
    </dgm:pt>
    <dgm:pt modelId="{70FE02F0-4840-4882-B0B2-A405A7F89E08}">
      <dgm:prSet phldrT="[Texto]" custT="1"/>
      <dgm:spPr/>
      <dgm:t>
        <a:bodyPr/>
        <a:lstStyle/>
        <a:p>
          <a:pPr algn="just"/>
          <a:r>
            <a:rPr lang="es-ES" sz="2000" b="1" dirty="0"/>
            <a:t>Medidas de control tecnológico en el hogar (PC, Tablets, </a:t>
          </a:r>
          <a:r>
            <a:rPr lang="es-ES" sz="2000" b="1" dirty="0" err="1"/>
            <a:t>smartphones</a:t>
          </a:r>
          <a:r>
            <a:rPr lang="es-ES" sz="2000" b="1" dirty="0"/>
            <a:t> y consolas).</a:t>
          </a:r>
          <a:r>
            <a:rPr lang="es-ES" sz="2000" b="0" i="0" dirty="0"/>
            <a:t> </a:t>
          </a:r>
          <a:endParaRPr lang="es-ES" sz="2000" dirty="0"/>
        </a:p>
      </dgm:t>
    </dgm:pt>
    <dgm:pt modelId="{C242C467-ECCF-40BE-8CDA-267E2220D65A}" type="parTrans" cxnId="{E7CF56FC-E733-4FCD-9E3A-914D91BDDB1C}">
      <dgm:prSet/>
      <dgm:spPr/>
      <dgm:t>
        <a:bodyPr/>
        <a:lstStyle/>
        <a:p>
          <a:endParaRPr lang="es-ES"/>
        </a:p>
      </dgm:t>
    </dgm:pt>
    <dgm:pt modelId="{61193159-0580-40C3-BE95-E8CCA1997619}" type="sibTrans" cxnId="{E7CF56FC-E733-4FCD-9E3A-914D91BDDB1C}">
      <dgm:prSet/>
      <dgm:spPr/>
      <dgm:t>
        <a:bodyPr/>
        <a:lstStyle/>
        <a:p>
          <a:endParaRPr lang="es-ES"/>
        </a:p>
      </dgm:t>
    </dgm:pt>
    <dgm:pt modelId="{CEBDF8C3-FA15-4770-9A19-8360579D4FF0}">
      <dgm:prSet phldrT="[Texto]" custT="1"/>
      <dgm:spPr/>
      <dgm:t>
        <a:bodyPr/>
        <a:lstStyle/>
        <a:p>
          <a:pPr algn="just"/>
          <a:r>
            <a:rPr lang="es-ES" sz="2000" b="1" i="0" dirty="0"/>
            <a:t>Evitar dormir con el móvil.</a:t>
          </a:r>
          <a:endParaRPr lang="es-ES" sz="2000" b="1" dirty="0"/>
        </a:p>
      </dgm:t>
    </dgm:pt>
    <dgm:pt modelId="{948AB0AB-40EF-4BDC-8F29-084349F9AE96}" type="parTrans" cxnId="{48708B98-BB8D-4CBB-8C0E-9A0AEBEECC82}">
      <dgm:prSet/>
      <dgm:spPr/>
      <dgm:t>
        <a:bodyPr/>
        <a:lstStyle/>
        <a:p>
          <a:endParaRPr lang="es-ES"/>
        </a:p>
      </dgm:t>
    </dgm:pt>
    <dgm:pt modelId="{DF3C1354-42E0-495D-BBD0-C36611DD5E2C}" type="sibTrans" cxnId="{48708B98-BB8D-4CBB-8C0E-9A0AEBEECC82}">
      <dgm:prSet/>
      <dgm:spPr/>
      <dgm:t>
        <a:bodyPr/>
        <a:lstStyle/>
        <a:p>
          <a:endParaRPr lang="es-ES"/>
        </a:p>
      </dgm:t>
    </dgm:pt>
    <dgm:pt modelId="{B5316498-8424-4408-AE13-6112BE0968E8}">
      <dgm:prSet phldrT="[Texto]"/>
      <dgm:spPr/>
      <dgm:t>
        <a:bodyPr/>
        <a:lstStyle/>
        <a:p>
          <a:r>
            <a:rPr lang="es-ES" dirty="0"/>
            <a:t>Modela los Uso TICs</a:t>
          </a:r>
        </a:p>
      </dgm:t>
    </dgm:pt>
    <dgm:pt modelId="{66651F29-33EC-4AFD-8387-ABBDD6F0CE2E}" type="parTrans" cxnId="{56673DB1-75EC-4E9B-8F77-C457AEC11AD7}">
      <dgm:prSet/>
      <dgm:spPr/>
      <dgm:t>
        <a:bodyPr/>
        <a:lstStyle/>
        <a:p>
          <a:endParaRPr lang="es-ES"/>
        </a:p>
      </dgm:t>
    </dgm:pt>
    <dgm:pt modelId="{2FECE076-F3B1-46E7-9897-EDA2FBBDBA08}" type="sibTrans" cxnId="{56673DB1-75EC-4E9B-8F77-C457AEC11AD7}">
      <dgm:prSet/>
      <dgm:spPr/>
      <dgm:t>
        <a:bodyPr/>
        <a:lstStyle/>
        <a:p>
          <a:endParaRPr lang="es-ES"/>
        </a:p>
      </dgm:t>
    </dgm:pt>
    <dgm:pt modelId="{4157675C-9A65-4C43-BF75-382F54AAE914}">
      <dgm:prSet phldrT="[Texto]"/>
      <dgm:spPr/>
      <dgm:t>
        <a:bodyPr/>
        <a:lstStyle/>
        <a:p>
          <a:pPr algn="just"/>
          <a:r>
            <a:rPr lang="es-ES" b="1" i="0" dirty="0"/>
            <a:t>Disfruta con ellos y ellas.</a:t>
          </a:r>
          <a:endParaRPr lang="es-ES" dirty="0"/>
        </a:p>
      </dgm:t>
    </dgm:pt>
    <dgm:pt modelId="{CD5843F1-F5B1-4662-8DD2-ED0C96CC5EEB}" type="parTrans" cxnId="{33AAE6B8-B328-4D44-AA2E-00838DA162FF}">
      <dgm:prSet/>
      <dgm:spPr/>
      <dgm:t>
        <a:bodyPr/>
        <a:lstStyle/>
        <a:p>
          <a:endParaRPr lang="es-ES"/>
        </a:p>
      </dgm:t>
    </dgm:pt>
    <dgm:pt modelId="{954F723C-E002-49BC-9E67-41232C9BBA8B}" type="sibTrans" cxnId="{33AAE6B8-B328-4D44-AA2E-00838DA162FF}">
      <dgm:prSet/>
      <dgm:spPr/>
      <dgm:t>
        <a:bodyPr/>
        <a:lstStyle/>
        <a:p>
          <a:endParaRPr lang="es-ES"/>
        </a:p>
      </dgm:t>
    </dgm:pt>
    <dgm:pt modelId="{E131C297-90B4-4AF9-B317-017D88D567F1}">
      <dgm:prSet phldrT="[Texto]" custT="1"/>
      <dgm:spPr/>
      <dgm:t>
        <a:bodyPr/>
        <a:lstStyle/>
        <a:p>
          <a:pPr algn="just"/>
          <a:r>
            <a:rPr lang="es-ES" sz="2000" b="1" dirty="0"/>
            <a:t>Tecnología en familia:</a:t>
          </a:r>
        </a:p>
        <a:p>
          <a:pPr algn="just"/>
          <a:r>
            <a:rPr lang="es-ES" sz="1800" dirty="0">
              <a:hlinkClick xmlns:r="http://schemas.openxmlformats.org/officeDocument/2006/relationships" r:id="rId1"/>
            </a:rPr>
            <a:t>http://tecnologiaenfamilia.com/</a:t>
          </a:r>
          <a:r>
            <a:rPr lang="es-ES" sz="1800" dirty="0"/>
            <a:t> </a:t>
          </a:r>
        </a:p>
      </dgm:t>
    </dgm:pt>
    <dgm:pt modelId="{465C466A-2234-469E-A640-D371FF6EDB93}" type="parTrans" cxnId="{B9BC9565-A0C3-4BA4-9EAF-BBA3214EAE86}">
      <dgm:prSet/>
      <dgm:spPr/>
      <dgm:t>
        <a:bodyPr/>
        <a:lstStyle/>
        <a:p>
          <a:endParaRPr lang="es-ES"/>
        </a:p>
      </dgm:t>
    </dgm:pt>
    <dgm:pt modelId="{C25F4E8F-B2DF-4C3B-92F7-3552799C116B}" type="sibTrans" cxnId="{B9BC9565-A0C3-4BA4-9EAF-BBA3214EAE86}">
      <dgm:prSet/>
      <dgm:spPr/>
      <dgm:t>
        <a:bodyPr/>
        <a:lstStyle/>
        <a:p>
          <a:endParaRPr lang="es-ES"/>
        </a:p>
      </dgm:t>
    </dgm:pt>
    <dgm:pt modelId="{E6DB2D4B-9C83-4D94-92D3-7B5FE593843A}">
      <dgm:prSet phldrT="[Texto]" custT="1"/>
      <dgm:spPr/>
      <dgm:t>
        <a:bodyPr/>
        <a:lstStyle/>
        <a:p>
          <a:pPr algn="just"/>
          <a:r>
            <a:rPr lang="es-ES" sz="2000" b="1" i="0" dirty="0"/>
            <a:t>Desactivar las notificaciones.</a:t>
          </a:r>
          <a:endParaRPr lang="es-ES" sz="2000" b="1" dirty="0"/>
        </a:p>
      </dgm:t>
    </dgm:pt>
    <dgm:pt modelId="{C8919266-46DC-4A1B-A72F-E05DF25F7856}" type="parTrans" cxnId="{D1E9CFAA-354C-4BD9-BC25-9E1F0A4F5160}">
      <dgm:prSet/>
      <dgm:spPr/>
      <dgm:t>
        <a:bodyPr/>
        <a:lstStyle/>
        <a:p>
          <a:endParaRPr lang="es-ES"/>
        </a:p>
      </dgm:t>
    </dgm:pt>
    <dgm:pt modelId="{9C6652C9-A595-4BEA-ADCE-35A45B266CE1}" type="sibTrans" cxnId="{D1E9CFAA-354C-4BD9-BC25-9E1F0A4F5160}">
      <dgm:prSet/>
      <dgm:spPr/>
      <dgm:t>
        <a:bodyPr/>
        <a:lstStyle/>
        <a:p>
          <a:endParaRPr lang="es-ES"/>
        </a:p>
      </dgm:t>
    </dgm:pt>
    <dgm:pt modelId="{C3AC635A-A10E-48F0-9D96-6E5DB555CDB5}" type="pres">
      <dgm:prSet presAssocID="{FD72FA08-FD85-48D9-A384-433DC570FC12}" presName="layout" presStyleCnt="0">
        <dgm:presLayoutVars>
          <dgm:chMax/>
          <dgm:chPref/>
          <dgm:dir/>
          <dgm:resizeHandles/>
        </dgm:presLayoutVars>
      </dgm:prSet>
      <dgm:spPr/>
    </dgm:pt>
    <dgm:pt modelId="{0429FE07-047A-43BB-944C-08841EB386F9}" type="pres">
      <dgm:prSet presAssocID="{D757ED7C-7D29-48C7-BFCD-DCC0C081670C}" presName="root" presStyleCnt="0">
        <dgm:presLayoutVars>
          <dgm:chMax/>
          <dgm:chPref/>
        </dgm:presLayoutVars>
      </dgm:prSet>
      <dgm:spPr/>
    </dgm:pt>
    <dgm:pt modelId="{56C53B81-959A-41B7-AECA-9DCC9364A021}" type="pres">
      <dgm:prSet presAssocID="{D757ED7C-7D29-48C7-BFCD-DCC0C081670C}" presName="rootComposite" presStyleCnt="0">
        <dgm:presLayoutVars/>
      </dgm:prSet>
      <dgm:spPr/>
    </dgm:pt>
    <dgm:pt modelId="{F2D5B2BE-38E5-497B-8133-D501C182883C}" type="pres">
      <dgm:prSet presAssocID="{D757ED7C-7D29-48C7-BFCD-DCC0C081670C}" presName="ParentAccent" presStyleLbl="alignNode1" presStyleIdx="0" presStyleCnt="3"/>
      <dgm:spPr/>
    </dgm:pt>
    <dgm:pt modelId="{459685D8-D10D-4C84-AB93-7941076B13DF}" type="pres">
      <dgm:prSet presAssocID="{D757ED7C-7D29-48C7-BFCD-DCC0C081670C}" presName="ParentSmallAccent" presStyleLbl="fgAcc1" presStyleIdx="0" presStyleCnt="3"/>
      <dgm:spPr/>
    </dgm:pt>
    <dgm:pt modelId="{CC66C605-40E7-4FD2-9BC6-17F8C9CED805}" type="pres">
      <dgm:prSet presAssocID="{D757ED7C-7D29-48C7-BFCD-DCC0C081670C}" presName="Parent" presStyleLbl="revTx" presStyleIdx="0" presStyleCnt="10">
        <dgm:presLayoutVars>
          <dgm:chMax/>
          <dgm:chPref val="4"/>
          <dgm:bulletEnabled val="1"/>
        </dgm:presLayoutVars>
      </dgm:prSet>
      <dgm:spPr/>
    </dgm:pt>
    <dgm:pt modelId="{FC87D024-0593-499B-9195-C81EF3A78B1A}" type="pres">
      <dgm:prSet presAssocID="{D757ED7C-7D29-48C7-BFCD-DCC0C081670C}" presName="childShape" presStyleCnt="0">
        <dgm:presLayoutVars>
          <dgm:chMax val="0"/>
          <dgm:chPref val="0"/>
        </dgm:presLayoutVars>
      </dgm:prSet>
      <dgm:spPr/>
    </dgm:pt>
    <dgm:pt modelId="{155199A2-B92C-4DA3-8582-D1146316DA60}" type="pres">
      <dgm:prSet presAssocID="{20744A80-C557-4ACC-A240-1F97769D3315}" presName="childComposite" presStyleCnt="0">
        <dgm:presLayoutVars>
          <dgm:chMax val="0"/>
          <dgm:chPref val="0"/>
        </dgm:presLayoutVars>
      </dgm:prSet>
      <dgm:spPr/>
    </dgm:pt>
    <dgm:pt modelId="{C72DBDED-0268-4BB5-8737-FCCE0ED6C0E7}" type="pres">
      <dgm:prSet presAssocID="{20744A80-C557-4ACC-A240-1F97769D3315}" presName="ChildAccent" presStyleLbl="solidFgAcc1" presStyleIdx="0" presStyleCnt="7"/>
      <dgm:spPr/>
    </dgm:pt>
    <dgm:pt modelId="{050A6CAC-0044-4695-97BC-2FB181DB5797}" type="pres">
      <dgm:prSet presAssocID="{20744A80-C557-4ACC-A240-1F97769D3315}" presName="Child" presStyleLbl="revTx" presStyleIdx="1" presStyleCnt="10">
        <dgm:presLayoutVars>
          <dgm:chMax val="0"/>
          <dgm:chPref val="0"/>
          <dgm:bulletEnabled val="1"/>
        </dgm:presLayoutVars>
      </dgm:prSet>
      <dgm:spPr/>
    </dgm:pt>
    <dgm:pt modelId="{CF1BB15C-26C9-4BD1-BD61-1DD03A49EC06}" type="pres">
      <dgm:prSet presAssocID="{78A8174B-08E2-4D0F-A93E-59532921E646}" presName="childComposite" presStyleCnt="0">
        <dgm:presLayoutVars>
          <dgm:chMax val="0"/>
          <dgm:chPref val="0"/>
        </dgm:presLayoutVars>
      </dgm:prSet>
      <dgm:spPr/>
    </dgm:pt>
    <dgm:pt modelId="{FBFC4958-6A0E-4EDD-BA2E-6FA3D5C2CB2A}" type="pres">
      <dgm:prSet presAssocID="{78A8174B-08E2-4D0F-A93E-59532921E646}" presName="ChildAccent" presStyleLbl="solidFgAcc1" presStyleIdx="1" presStyleCnt="7">
        <dgm:style>
          <a:lnRef idx="2">
            <a:schemeClr val="accent4"/>
          </a:lnRef>
          <a:fillRef idx="1">
            <a:schemeClr val="lt1"/>
          </a:fillRef>
          <a:effectRef idx="0">
            <a:schemeClr val="accent4"/>
          </a:effectRef>
          <a:fontRef idx="minor">
            <a:schemeClr val="dk1"/>
          </a:fontRef>
        </dgm:style>
      </dgm:prSet>
      <dgm:spPr/>
    </dgm:pt>
    <dgm:pt modelId="{DCCBA873-C4B4-4531-8B2E-7FA74F65BA58}" type="pres">
      <dgm:prSet presAssocID="{78A8174B-08E2-4D0F-A93E-59532921E646}" presName="Child" presStyleLbl="revTx" presStyleIdx="2" presStyleCnt="10">
        <dgm:presLayoutVars>
          <dgm:chMax val="0"/>
          <dgm:chPref val="0"/>
          <dgm:bulletEnabled val="1"/>
        </dgm:presLayoutVars>
      </dgm:prSet>
      <dgm:spPr/>
    </dgm:pt>
    <dgm:pt modelId="{54A857B3-BF45-410D-8066-5CEF1DE9C524}" type="pres">
      <dgm:prSet presAssocID="{FDB8F681-E377-4599-A1BF-A65BAE0163B1}" presName="root" presStyleCnt="0">
        <dgm:presLayoutVars>
          <dgm:chMax/>
          <dgm:chPref/>
        </dgm:presLayoutVars>
      </dgm:prSet>
      <dgm:spPr/>
    </dgm:pt>
    <dgm:pt modelId="{0613414B-871E-4F39-9979-063C0DC2402C}" type="pres">
      <dgm:prSet presAssocID="{FDB8F681-E377-4599-A1BF-A65BAE0163B1}" presName="rootComposite" presStyleCnt="0">
        <dgm:presLayoutVars/>
      </dgm:prSet>
      <dgm:spPr/>
    </dgm:pt>
    <dgm:pt modelId="{48474093-CB09-4938-BF77-E76524CB29DC}" type="pres">
      <dgm:prSet presAssocID="{FDB8F681-E377-4599-A1BF-A65BAE0163B1}" presName="ParentAccent" presStyleLbl="alignNode1" presStyleIdx="1" presStyleCnt="3"/>
      <dgm:spPr/>
    </dgm:pt>
    <dgm:pt modelId="{3792A9DF-D1E4-40FD-9274-767DFB9A4DC4}" type="pres">
      <dgm:prSet presAssocID="{FDB8F681-E377-4599-A1BF-A65BAE0163B1}" presName="ParentSmallAccent" presStyleLbl="fgAcc1" presStyleIdx="1" presStyleCnt="3"/>
      <dgm:spPr/>
    </dgm:pt>
    <dgm:pt modelId="{AF7499E0-D0B6-4AC9-8B28-D89D3DE2725F}" type="pres">
      <dgm:prSet presAssocID="{FDB8F681-E377-4599-A1BF-A65BAE0163B1}" presName="Parent" presStyleLbl="revTx" presStyleIdx="3" presStyleCnt="10">
        <dgm:presLayoutVars>
          <dgm:chMax/>
          <dgm:chPref val="4"/>
          <dgm:bulletEnabled val="1"/>
        </dgm:presLayoutVars>
      </dgm:prSet>
      <dgm:spPr/>
    </dgm:pt>
    <dgm:pt modelId="{E12C829B-B5C1-4767-821A-EB6393D2750E}" type="pres">
      <dgm:prSet presAssocID="{FDB8F681-E377-4599-A1BF-A65BAE0163B1}" presName="childShape" presStyleCnt="0">
        <dgm:presLayoutVars>
          <dgm:chMax val="0"/>
          <dgm:chPref val="0"/>
        </dgm:presLayoutVars>
      </dgm:prSet>
      <dgm:spPr/>
    </dgm:pt>
    <dgm:pt modelId="{0C7DA24B-B9A0-4B14-ABA5-3CEBB55FB8D6}" type="pres">
      <dgm:prSet presAssocID="{70FE02F0-4840-4882-B0B2-A405A7F89E08}" presName="childComposite" presStyleCnt="0">
        <dgm:presLayoutVars>
          <dgm:chMax val="0"/>
          <dgm:chPref val="0"/>
        </dgm:presLayoutVars>
      </dgm:prSet>
      <dgm:spPr/>
    </dgm:pt>
    <dgm:pt modelId="{4B420AAE-E699-493C-A865-751F77F23A16}" type="pres">
      <dgm:prSet presAssocID="{70FE02F0-4840-4882-B0B2-A405A7F89E08}" presName="ChildAccent" presStyleLbl="solidFgAcc1" presStyleIdx="2" presStyleCnt="7"/>
      <dgm:spPr/>
    </dgm:pt>
    <dgm:pt modelId="{F293799F-D7B9-442F-92E8-BB5C471F353B}" type="pres">
      <dgm:prSet presAssocID="{70FE02F0-4840-4882-B0B2-A405A7F89E08}" presName="Child" presStyleLbl="revTx" presStyleIdx="4" presStyleCnt="10" custLinFactNeighborX="997" custLinFactNeighborY="55527">
        <dgm:presLayoutVars>
          <dgm:chMax val="0"/>
          <dgm:chPref val="0"/>
          <dgm:bulletEnabled val="1"/>
        </dgm:presLayoutVars>
      </dgm:prSet>
      <dgm:spPr/>
    </dgm:pt>
    <dgm:pt modelId="{73FA546F-C876-41FE-99CC-762FE6F502AF}" type="pres">
      <dgm:prSet presAssocID="{CEBDF8C3-FA15-4770-9A19-8360579D4FF0}" presName="childComposite" presStyleCnt="0">
        <dgm:presLayoutVars>
          <dgm:chMax val="0"/>
          <dgm:chPref val="0"/>
        </dgm:presLayoutVars>
      </dgm:prSet>
      <dgm:spPr/>
    </dgm:pt>
    <dgm:pt modelId="{0E3A9E3A-FAB7-4FE8-96E5-A2EB90CE1B74}" type="pres">
      <dgm:prSet presAssocID="{CEBDF8C3-FA15-4770-9A19-8360579D4FF0}" presName="ChildAccent" presStyleLbl="solidFgAcc1" presStyleIdx="3" presStyleCnt="7" custLinFactY="100000" custLinFactNeighborX="14501" custLinFactNeighborY="150136"/>
      <dgm:spPr/>
    </dgm:pt>
    <dgm:pt modelId="{30013B19-7173-4889-B293-10AEE8449FA2}" type="pres">
      <dgm:prSet presAssocID="{CEBDF8C3-FA15-4770-9A19-8360579D4FF0}" presName="Child" presStyleLbl="revTx" presStyleIdx="5" presStyleCnt="10" custLinFactY="4198" custLinFactNeighborX="4155" custLinFactNeighborY="100000">
        <dgm:presLayoutVars>
          <dgm:chMax val="0"/>
          <dgm:chPref val="0"/>
          <dgm:bulletEnabled val="1"/>
        </dgm:presLayoutVars>
      </dgm:prSet>
      <dgm:spPr/>
    </dgm:pt>
    <dgm:pt modelId="{81558308-7698-4CDD-A169-BE73AAE29A05}" type="pres">
      <dgm:prSet presAssocID="{E6DB2D4B-9C83-4D94-92D3-7B5FE593843A}" presName="childComposite" presStyleCnt="0">
        <dgm:presLayoutVars>
          <dgm:chMax val="0"/>
          <dgm:chPref val="0"/>
        </dgm:presLayoutVars>
      </dgm:prSet>
      <dgm:spPr/>
    </dgm:pt>
    <dgm:pt modelId="{AD823F47-64D7-4577-AA51-89E91997543E}" type="pres">
      <dgm:prSet presAssocID="{E6DB2D4B-9C83-4D94-92D3-7B5FE593843A}" presName="ChildAccent" presStyleLbl="solidFgAcc1" presStyleIdx="4" presStyleCnt="7" custLinFactY="122642" custLinFactNeighborX="-3625" custLinFactNeighborY="200000"/>
      <dgm:spPr/>
    </dgm:pt>
    <dgm:pt modelId="{AEF85FFA-B600-45E3-B635-01C3295F0B3F}" type="pres">
      <dgm:prSet presAssocID="{E6DB2D4B-9C83-4D94-92D3-7B5FE593843A}" presName="Child" presStyleLbl="revTx" presStyleIdx="6" presStyleCnt="10" custLinFactY="33410" custLinFactNeighborX="997" custLinFactNeighborY="100000">
        <dgm:presLayoutVars>
          <dgm:chMax val="0"/>
          <dgm:chPref val="0"/>
          <dgm:bulletEnabled val="1"/>
        </dgm:presLayoutVars>
      </dgm:prSet>
      <dgm:spPr/>
    </dgm:pt>
    <dgm:pt modelId="{896CD12B-4044-4AE6-96B8-10A5493D85A0}" type="pres">
      <dgm:prSet presAssocID="{B5316498-8424-4408-AE13-6112BE0968E8}" presName="root" presStyleCnt="0">
        <dgm:presLayoutVars>
          <dgm:chMax/>
          <dgm:chPref/>
        </dgm:presLayoutVars>
      </dgm:prSet>
      <dgm:spPr/>
    </dgm:pt>
    <dgm:pt modelId="{C33D2BBF-9A64-4B34-BB58-DF252625269D}" type="pres">
      <dgm:prSet presAssocID="{B5316498-8424-4408-AE13-6112BE0968E8}" presName="rootComposite" presStyleCnt="0">
        <dgm:presLayoutVars/>
      </dgm:prSet>
      <dgm:spPr/>
    </dgm:pt>
    <dgm:pt modelId="{52ED54C3-BD48-4E56-BE52-D90302155590}" type="pres">
      <dgm:prSet presAssocID="{B5316498-8424-4408-AE13-6112BE0968E8}" presName="ParentAccent" presStyleLbl="alignNode1" presStyleIdx="2" presStyleCnt="3"/>
      <dgm:spPr/>
    </dgm:pt>
    <dgm:pt modelId="{BD4537FC-6640-4910-9534-D14284F20332}" type="pres">
      <dgm:prSet presAssocID="{B5316498-8424-4408-AE13-6112BE0968E8}" presName="ParentSmallAccent" presStyleLbl="fgAcc1" presStyleIdx="2" presStyleCnt="3"/>
      <dgm:spPr/>
    </dgm:pt>
    <dgm:pt modelId="{14ED4301-89B6-422E-BD47-59D15C3E8136}" type="pres">
      <dgm:prSet presAssocID="{B5316498-8424-4408-AE13-6112BE0968E8}" presName="Parent" presStyleLbl="revTx" presStyleIdx="7" presStyleCnt="10">
        <dgm:presLayoutVars>
          <dgm:chMax/>
          <dgm:chPref val="4"/>
          <dgm:bulletEnabled val="1"/>
        </dgm:presLayoutVars>
      </dgm:prSet>
      <dgm:spPr/>
    </dgm:pt>
    <dgm:pt modelId="{4B7F79CB-2C7D-4C3C-8761-874C03B18C3E}" type="pres">
      <dgm:prSet presAssocID="{B5316498-8424-4408-AE13-6112BE0968E8}" presName="childShape" presStyleCnt="0">
        <dgm:presLayoutVars>
          <dgm:chMax val="0"/>
          <dgm:chPref val="0"/>
        </dgm:presLayoutVars>
      </dgm:prSet>
      <dgm:spPr/>
    </dgm:pt>
    <dgm:pt modelId="{598E23DB-047A-4730-A42B-21715BA3F7CD}" type="pres">
      <dgm:prSet presAssocID="{4157675C-9A65-4C43-BF75-382F54AAE914}" presName="childComposite" presStyleCnt="0">
        <dgm:presLayoutVars>
          <dgm:chMax val="0"/>
          <dgm:chPref val="0"/>
        </dgm:presLayoutVars>
      </dgm:prSet>
      <dgm:spPr/>
    </dgm:pt>
    <dgm:pt modelId="{0B018300-96C9-4819-A478-E8C222EC1DFF}" type="pres">
      <dgm:prSet presAssocID="{4157675C-9A65-4C43-BF75-382F54AAE914}" presName="ChildAccent" presStyleLbl="solidFgAcc1" presStyleIdx="5" presStyleCnt="7"/>
      <dgm:spPr/>
    </dgm:pt>
    <dgm:pt modelId="{E359FF07-1EDC-4E3B-99D2-C5994B7A577F}" type="pres">
      <dgm:prSet presAssocID="{4157675C-9A65-4C43-BF75-382F54AAE914}" presName="Child" presStyleLbl="revTx" presStyleIdx="8" presStyleCnt="10">
        <dgm:presLayoutVars>
          <dgm:chMax val="0"/>
          <dgm:chPref val="0"/>
          <dgm:bulletEnabled val="1"/>
        </dgm:presLayoutVars>
      </dgm:prSet>
      <dgm:spPr/>
    </dgm:pt>
    <dgm:pt modelId="{743F9281-06C2-441A-BB9F-1CDB69377A3E}" type="pres">
      <dgm:prSet presAssocID="{E131C297-90B4-4AF9-B317-017D88D567F1}" presName="childComposite" presStyleCnt="0">
        <dgm:presLayoutVars>
          <dgm:chMax val="0"/>
          <dgm:chPref val="0"/>
        </dgm:presLayoutVars>
      </dgm:prSet>
      <dgm:spPr/>
    </dgm:pt>
    <dgm:pt modelId="{25BCDC1F-20B7-4A63-9381-62804C125B66}" type="pres">
      <dgm:prSet presAssocID="{E131C297-90B4-4AF9-B317-017D88D567F1}" presName="ChildAccent" presStyleLbl="solidFgAcc1" presStyleIdx="6" presStyleCnt="7"/>
      <dgm:spPr/>
    </dgm:pt>
    <dgm:pt modelId="{969AA6BF-BD77-44EA-BE9D-5B54745F1274}" type="pres">
      <dgm:prSet presAssocID="{E131C297-90B4-4AF9-B317-017D88D567F1}" presName="Child" presStyleLbl="revTx" presStyleIdx="9" presStyleCnt="10">
        <dgm:presLayoutVars>
          <dgm:chMax val="0"/>
          <dgm:chPref val="0"/>
          <dgm:bulletEnabled val="1"/>
        </dgm:presLayoutVars>
      </dgm:prSet>
      <dgm:spPr/>
    </dgm:pt>
  </dgm:ptLst>
  <dgm:cxnLst>
    <dgm:cxn modelId="{CD0A6E0F-28AB-460A-87F0-830499106AD4}" type="presOf" srcId="{FD72FA08-FD85-48D9-A384-433DC570FC12}" destId="{C3AC635A-A10E-48F0-9D96-6E5DB555CDB5}" srcOrd="0" destOrd="0" presId="urn:microsoft.com/office/officeart/2008/layout/SquareAccentList"/>
    <dgm:cxn modelId="{617B3861-91D5-4911-9722-9A41E6FAC173}" srcId="{FD72FA08-FD85-48D9-A384-433DC570FC12}" destId="{D757ED7C-7D29-48C7-BFCD-DCC0C081670C}" srcOrd="0" destOrd="0" parTransId="{BAF7FB39-AEA2-4783-934B-087837779155}" sibTransId="{FC45B4F1-C8F5-441D-8E35-D3287D7BC4B8}"/>
    <dgm:cxn modelId="{B9BC9565-A0C3-4BA4-9EAF-BBA3214EAE86}" srcId="{B5316498-8424-4408-AE13-6112BE0968E8}" destId="{E131C297-90B4-4AF9-B317-017D88D567F1}" srcOrd="1" destOrd="0" parTransId="{465C466A-2234-469E-A640-D371FF6EDB93}" sibTransId="{C25F4E8F-B2DF-4C3B-92F7-3552799C116B}"/>
    <dgm:cxn modelId="{856F5566-7C55-4476-8BC3-3945F60F29D5}" type="presOf" srcId="{FDB8F681-E377-4599-A1BF-A65BAE0163B1}" destId="{AF7499E0-D0B6-4AC9-8B28-D89D3DE2725F}" srcOrd="0" destOrd="0" presId="urn:microsoft.com/office/officeart/2008/layout/SquareAccentList"/>
    <dgm:cxn modelId="{610A0467-9195-45E2-9F26-7DBBFD26744E}" type="presOf" srcId="{CEBDF8C3-FA15-4770-9A19-8360579D4FF0}" destId="{30013B19-7173-4889-B293-10AEE8449FA2}" srcOrd="0" destOrd="0" presId="urn:microsoft.com/office/officeart/2008/layout/SquareAccentList"/>
    <dgm:cxn modelId="{0774B569-28CA-4E86-8ECE-793509C234B0}" type="presOf" srcId="{78A8174B-08E2-4D0F-A93E-59532921E646}" destId="{DCCBA873-C4B4-4531-8B2E-7FA74F65BA58}" srcOrd="0" destOrd="0" presId="urn:microsoft.com/office/officeart/2008/layout/SquareAccentList"/>
    <dgm:cxn modelId="{CBA13355-BA99-426C-AD8F-9758A4C8EF2F}" type="presOf" srcId="{4157675C-9A65-4C43-BF75-382F54AAE914}" destId="{E359FF07-1EDC-4E3B-99D2-C5994B7A577F}" srcOrd="0" destOrd="0" presId="urn:microsoft.com/office/officeart/2008/layout/SquareAccentList"/>
    <dgm:cxn modelId="{48708B98-BB8D-4CBB-8C0E-9A0AEBEECC82}" srcId="{FDB8F681-E377-4599-A1BF-A65BAE0163B1}" destId="{CEBDF8C3-FA15-4770-9A19-8360579D4FF0}" srcOrd="1" destOrd="0" parTransId="{948AB0AB-40EF-4BDC-8F29-084349F9AE96}" sibTransId="{DF3C1354-42E0-495D-BBD0-C36611DD5E2C}"/>
    <dgm:cxn modelId="{D1E9CFAA-354C-4BD9-BC25-9E1F0A4F5160}" srcId="{FDB8F681-E377-4599-A1BF-A65BAE0163B1}" destId="{E6DB2D4B-9C83-4D94-92D3-7B5FE593843A}" srcOrd="2" destOrd="0" parTransId="{C8919266-46DC-4A1B-A72F-E05DF25F7856}" sibTransId="{9C6652C9-A595-4BEA-ADCE-35A45B266CE1}"/>
    <dgm:cxn modelId="{56673DB1-75EC-4E9B-8F77-C457AEC11AD7}" srcId="{FD72FA08-FD85-48D9-A384-433DC570FC12}" destId="{B5316498-8424-4408-AE13-6112BE0968E8}" srcOrd="2" destOrd="0" parTransId="{66651F29-33EC-4AFD-8387-ABBDD6F0CE2E}" sibTransId="{2FECE076-F3B1-46E7-9897-EDA2FBBDBA08}"/>
    <dgm:cxn modelId="{33AAE6B8-B328-4D44-AA2E-00838DA162FF}" srcId="{B5316498-8424-4408-AE13-6112BE0968E8}" destId="{4157675C-9A65-4C43-BF75-382F54AAE914}" srcOrd="0" destOrd="0" parTransId="{CD5843F1-F5B1-4662-8DD2-ED0C96CC5EEB}" sibTransId="{954F723C-E002-49BC-9E67-41232C9BBA8B}"/>
    <dgm:cxn modelId="{8ED2C8CC-8C5B-4E96-96F3-8C251D53144A}" type="presOf" srcId="{E131C297-90B4-4AF9-B317-017D88D567F1}" destId="{969AA6BF-BD77-44EA-BE9D-5B54745F1274}" srcOrd="0" destOrd="0" presId="urn:microsoft.com/office/officeart/2008/layout/SquareAccentList"/>
    <dgm:cxn modelId="{0512DEE7-AB56-4457-87BE-0848B242137E}" srcId="{D757ED7C-7D29-48C7-BFCD-DCC0C081670C}" destId="{78A8174B-08E2-4D0F-A93E-59532921E646}" srcOrd="1" destOrd="0" parTransId="{6B1051C2-7AF2-46F5-B95A-EDAD9EADE104}" sibTransId="{2E5967D4-10C9-4CDA-BD1F-4448988863BB}"/>
    <dgm:cxn modelId="{7BBD03E9-BB6D-40E3-AF45-546D00C4D1EE}" srcId="{FD72FA08-FD85-48D9-A384-433DC570FC12}" destId="{FDB8F681-E377-4599-A1BF-A65BAE0163B1}" srcOrd="1" destOrd="0" parTransId="{3647A410-79E5-4031-BBCC-180275A6C52F}" sibTransId="{9B050A99-4980-4B91-8873-8A19AE6C7210}"/>
    <dgm:cxn modelId="{014869EA-0CD0-48E5-A30C-BD5D7F28A768}" srcId="{D757ED7C-7D29-48C7-BFCD-DCC0C081670C}" destId="{20744A80-C557-4ACC-A240-1F97769D3315}" srcOrd="0" destOrd="0" parTransId="{9756FCF0-AB2C-455A-B2A0-93FE69ADA355}" sibTransId="{6C1003E1-EEFC-4152-BDA8-04405727372A}"/>
    <dgm:cxn modelId="{3EAC56EE-E714-451B-9014-32D52E4CA901}" type="presOf" srcId="{E6DB2D4B-9C83-4D94-92D3-7B5FE593843A}" destId="{AEF85FFA-B600-45E3-B635-01C3295F0B3F}" srcOrd="0" destOrd="0" presId="urn:microsoft.com/office/officeart/2008/layout/SquareAccentList"/>
    <dgm:cxn modelId="{20FFBCF9-3BF1-46CD-8FDB-4A3A1A669B66}" type="presOf" srcId="{20744A80-C557-4ACC-A240-1F97769D3315}" destId="{050A6CAC-0044-4695-97BC-2FB181DB5797}" srcOrd="0" destOrd="0" presId="urn:microsoft.com/office/officeart/2008/layout/SquareAccentList"/>
    <dgm:cxn modelId="{BF7623FA-B325-4007-9D91-4E7B16F0C67F}" type="presOf" srcId="{D757ED7C-7D29-48C7-BFCD-DCC0C081670C}" destId="{CC66C605-40E7-4FD2-9BC6-17F8C9CED805}" srcOrd="0" destOrd="0" presId="urn:microsoft.com/office/officeart/2008/layout/SquareAccentList"/>
    <dgm:cxn modelId="{B906C9FB-D0D6-4EA4-8247-70F3F0E7BD58}" type="presOf" srcId="{B5316498-8424-4408-AE13-6112BE0968E8}" destId="{14ED4301-89B6-422E-BD47-59D15C3E8136}" srcOrd="0" destOrd="0" presId="urn:microsoft.com/office/officeart/2008/layout/SquareAccentList"/>
    <dgm:cxn modelId="{E7CF56FC-E733-4FCD-9E3A-914D91BDDB1C}" srcId="{FDB8F681-E377-4599-A1BF-A65BAE0163B1}" destId="{70FE02F0-4840-4882-B0B2-A405A7F89E08}" srcOrd="0" destOrd="0" parTransId="{C242C467-ECCF-40BE-8CDA-267E2220D65A}" sibTransId="{61193159-0580-40C3-BE95-E8CCA1997619}"/>
    <dgm:cxn modelId="{4D650CFE-26AC-49D6-B50B-4910236B8C0F}" type="presOf" srcId="{70FE02F0-4840-4882-B0B2-A405A7F89E08}" destId="{F293799F-D7B9-442F-92E8-BB5C471F353B}" srcOrd="0" destOrd="0" presId="urn:microsoft.com/office/officeart/2008/layout/SquareAccentList"/>
    <dgm:cxn modelId="{0A6378BD-09D3-40CE-B7C3-A356218EA27C}" type="presParOf" srcId="{C3AC635A-A10E-48F0-9D96-6E5DB555CDB5}" destId="{0429FE07-047A-43BB-944C-08841EB386F9}" srcOrd="0" destOrd="0" presId="urn:microsoft.com/office/officeart/2008/layout/SquareAccentList"/>
    <dgm:cxn modelId="{F831DCA6-7859-4484-971A-BF71EE8B1E0C}" type="presParOf" srcId="{0429FE07-047A-43BB-944C-08841EB386F9}" destId="{56C53B81-959A-41B7-AECA-9DCC9364A021}" srcOrd="0" destOrd="0" presId="urn:microsoft.com/office/officeart/2008/layout/SquareAccentList"/>
    <dgm:cxn modelId="{51478F89-CDD0-48EF-B76A-B8D3D20A28F2}" type="presParOf" srcId="{56C53B81-959A-41B7-AECA-9DCC9364A021}" destId="{F2D5B2BE-38E5-497B-8133-D501C182883C}" srcOrd="0" destOrd="0" presId="urn:microsoft.com/office/officeart/2008/layout/SquareAccentList"/>
    <dgm:cxn modelId="{74C2DB05-4427-49D6-9390-2342BC671809}" type="presParOf" srcId="{56C53B81-959A-41B7-AECA-9DCC9364A021}" destId="{459685D8-D10D-4C84-AB93-7941076B13DF}" srcOrd="1" destOrd="0" presId="urn:microsoft.com/office/officeart/2008/layout/SquareAccentList"/>
    <dgm:cxn modelId="{1A5009BF-EFD3-4D6E-83D4-3750E198BD07}" type="presParOf" srcId="{56C53B81-959A-41B7-AECA-9DCC9364A021}" destId="{CC66C605-40E7-4FD2-9BC6-17F8C9CED805}" srcOrd="2" destOrd="0" presId="urn:microsoft.com/office/officeart/2008/layout/SquareAccentList"/>
    <dgm:cxn modelId="{B7F7DACD-83D7-4EB1-901F-21D1D0DD70F5}" type="presParOf" srcId="{0429FE07-047A-43BB-944C-08841EB386F9}" destId="{FC87D024-0593-499B-9195-C81EF3A78B1A}" srcOrd="1" destOrd="0" presId="urn:microsoft.com/office/officeart/2008/layout/SquareAccentList"/>
    <dgm:cxn modelId="{1F9C8B88-D644-4EEE-89ED-EAE19B2BD70D}" type="presParOf" srcId="{FC87D024-0593-499B-9195-C81EF3A78B1A}" destId="{155199A2-B92C-4DA3-8582-D1146316DA60}" srcOrd="0" destOrd="0" presId="urn:microsoft.com/office/officeart/2008/layout/SquareAccentList"/>
    <dgm:cxn modelId="{795C9B7A-1DC1-4525-AC55-C1A6D0C83739}" type="presParOf" srcId="{155199A2-B92C-4DA3-8582-D1146316DA60}" destId="{C72DBDED-0268-4BB5-8737-FCCE0ED6C0E7}" srcOrd="0" destOrd="0" presId="urn:microsoft.com/office/officeart/2008/layout/SquareAccentList"/>
    <dgm:cxn modelId="{DEB9AE61-00DE-4469-BE7A-A1887F01BF8C}" type="presParOf" srcId="{155199A2-B92C-4DA3-8582-D1146316DA60}" destId="{050A6CAC-0044-4695-97BC-2FB181DB5797}" srcOrd="1" destOrd="0" presId="urn:microsoft.com/office/officeart/2008/layout/SquareAccentList"/>
    <dgm:cxn modelId="{984FAC0E-0BF5-43CE-970F-59042225441D}" type="presParOf" srcId="{FC87D024-0593-499B-9195-C81EF3A78B1A}" destId="{CF1BB15C-26C9-4BD1-BD61-1DD03A49EC06}" srcOrd="1" destOrd="0" presId="urn:microsoft.com/office/officeart/2008/layout/SquareAccentList"/>
    <dgm:cxn modelId="{CB7DFAF5-B77C-4A03-BB3D-7CCC98977CF4}" type="presParOf" srcId="{CF1BB15C-26C9-4BD1-BD61-1DD03A49EC06}" destId="{FBFC4958-6A0E-4EDD-BA2E-6FA3D5C2CB2A}" srcOrd="0" destOrd="0" presId="urn:microsoft.com/office/officeart/2008/layout/SquareAccentList"/>
    <dgm:cxn modelId="{BBDB6270-AE30-4400-ACAC-1F3534B0CD09}" type="presParOf" srcId="{CF1BB15C-26C9-4BD1-BD61-1DD03A49EC06}" destId="{DCCBA873-C4B4-4531-8B2E-7FA74F65BA58}" srcOrd="1" destOrd="0" presId="urn:microsoft.com/office/officeart/2008/layout/SquareAccentList"/>
    <dgm:cxn modelId="{E957A4C5-536B-4C14-8006-3F89E73F4E43}" type="presParOf" srcId="{C3AC635A-A10E-48F0-9D96-6E5DB555CDB5}" destId="{54A857B3-BF45-410D-8066-5CEF1DE9C524}" srcOrd="1" destOrd="0" presId="urn:microsoft.com/office/officeart/2008/layout/SquareAccentList"/>
    <dgm:cxn modelId="{6C218B18-32F1-4C7D-A2EB-5EA83DC5F329}" type="presParOf" srcId="{54A857B3-BF45-410D-8066-5CEF1DE9C524}" destId="{0613414B-871E-4F39-9979-063C0DC2402C}" srcOrd="0" destOrd="0" presId="urn:microsoft.com/office/officeart/2008/layout/SquareAccentList"/>
    <dgm:cxn modelId="{796736D8-8BD5-4A67-AA0C-D68FFDA8790E}" type="presParOf" srcId="{0613414B-871E-4F39-9979-063C0DC2402C}" destId="{48474093-CB09-4938-BF77-E76524CB29DC}" srcOrd="0" destOrd="0" presId="urn:microsoft.com/office/officeart/2008/layout/SquareAccentList"/>
    <dgm:cxn modelId="{694F7749-A973-492F-B7B0-C5D922BFDF8A}" type="presParOf" srcId="{0613414B-871E-4F39-9979-063C0DC2402C}" destId="{3792A9DF-D1E4-40FD-9274-767DFB9A4DC4}" srcOrd="1" destOrd="0" presId="urn:microsoft.com/office/officeart/2008/layout/SquareAccentList"/>
    <dgm:cxn modelId="{6EE519B0-3CD3-4B0B-AF7C-66FB85B1D796}" type="presParOf" srcId="{0613414B-871E-4F39-9979-063C0DC2402C}" destId="{AF7499E0-D0B6-4AC9-8B28-D89D3DE2725F}" srcOrd="2" destOrd="0" presId="urn:microsoft.com/office/officeart/2008/layout/SquareAccentList"/>
    <dgm:cxn modelId="{BD87AF15-0633-4231-96E5-27B086AC6BC8}" type="presParOf" srcId="{54A857B3-BF45-410D-8066-5CEF1DE9C524}" destId="{E12C829B-B5C1-4767-821A-EB6393D2750E}" srcOrd="1" destOrd="0" presId="urn:microsoft.com/office/officeart/2008/layout/SquareAccentList"/>
    <dgm:cxn modelId="{14967908-FBBC-4A70-83BD-0A952127BDF8}" type="presParOf" srcId="{E12C829B-B5C1-4767-821A-EB6393D2750E}" destId="{0C7DA24B-B9A0-4B14-ABA5-3CEBB55FB8D6}" srcOrd="0" destOrd="0" presId="urn:microsoft.com/office/officeart/2008/layout/SquareAccentList"/>
    <dgm:cxn modelId="{2FF026C6-6320-47E4-8652-8BC5AD988431}" type="presParOf" srcId="{0C7DA24B-B9A0-4B14-ABA5-3CEBB55FB8D6}" destId="{4B420AAE-E699-493C-A865-751F77F23A16}" srcOrd="0" destOrd="0" presId="urn:microsoft.com/office/officeart/2008/layout/SquareAccentList"/>
    <dgm:cxn modelId="{8718AD48-CA68-4FE0-A995-1FBE14F53502}" type="presParOf" srcId="{0C7DA24B-B9A0-4B14-ABA5-3CEBB55FB8D6}" destId="{F293799F-D7B9-442F-92E8-BB5C471F353B}" srcOrd="1" destOrd="0" presId="urn:microsoft.com/office/officeart/2008/layout/SquareAccentList"/>
    <dgm:cxn modelId="{81EFAEE4-2D6F-41C4-9482-D92895910CC9}" type="presParOf" srcId="{E12C829B-B5C1-4767-821A-EB6393D2750E}" destId="{73FA546F-C876-41FE-99CC-762FE6F502AF}" srcOrd="1" destOrd="0" presId="urn:microsoft.com/office/officeart/2008/layout/SquareAccentList"/>
    <dgm:cxn modelId="{E10858EC-C725-47C9-821C-0C15B161C0C7}" type="presParOf" srcId="{73FA546F-C876-41FE-99CC-762FE6F502AF}" destId="{0E3A9E3A-FAB7-4FE8-96E5-A2EB90CE1B74}" srcOrd="0" destOrd="0" presId="urn:microsoft.com/office/officeart/2008/layout/SquareAccentList"/>
    <dgm:cxn modelId="{F239733B-6809-491A-8232-9AD9CCC3712C}" type="presParOf" srcId="{73FA546F-C876-41FE-99CC-762FE6F502AF}" destId="{30013B19-7173-4889-B293-10AEE8449FA2}" srcOrd="1" destOrd="0" presId="urn:microsoft.com/office/officeart/2008/layout/SquareAccentList"/>
    <dgm:cxn modelId="{E815DFFF-A048-4115-A5BA-772DB9C3306B}" type="presParOf" srcId="{E12C829B-B5C1-4767-821A-EB6393D2750E}" destId="{81558308-7698-4CDD-A169-BE73AAE29A05}" srcOrd="2" destOrd="0" presId="urn:microsoft.com/office/officeart/2008/layout/SquareAccentList"/>
    <dgm:cxn modelId="{D5439877-EE73-46CD-A45A-1F8633AFD6DF}" type="presParOf" srcId="{81558308-7698-4CDD-A169-BE73AAE29A05}" destId="{AD823F47-64D7-4577-AA51-89E91997543E}" srcOrd="0" destOrd="0" presId="urn:microsoft.com/office/officeart/2008/layout/SquareAccentList"/>
    <dgm:cxn modelId="{B859EA1F-A2F8-4290-B022-016EDBA8A305}" type="presParOf" srcId="{81558308-7698-4CDD-A169-BE73AAE29A05}" destId="{AEF85FFA-B600-45E3-B635-01C3295F0B3F}" srcOrd="1" destOrd="0" presId="urn:microsoft.com/office/officeart/2008/layout/SquareAccentList"/>
    <dgm:cxn modelId="{C5FC2CD3-FF06-462D-B79A-309F3C15A40F}" type="presParOf" srcId="{C3AC635A-A10E-48F0-9D96-6E5DB555CDB5}" destId="{896CD12B-4044-4AE6-96B8-10A5493D85A0}" srcOrd="2" destOrd="0" presId="urn:microsoft.com/office/officeart/2008/layout/SquareAccentList"/>
    <dgm:cxn modelId="{CE1B512E-E0F4-4657-8CC6-DFB5B19858CE}" type="presParOf" srcId="{896CD12B-4044-4AE6-96B8-10A5493D85A0}" destId="{C33D2BBF-9A64-4B34-BB58-DF252625269D}" srcOrd="0" destOrd="0" presId="urn:microsoft.com/office/officeart/2008/layout/SquareAccentList"/>
    <dgm:cxn modelId="{658C16B8-EEA8-464E-A9F8-1BDCF4473BDC}" type="presParOf" srcId="{C33D2BBF-9A64-4B34-BB58-DF252625269D}" destId="{52ED54C3-BD48-4E56-BE52-D90302155590}" srcOrd="0" destOrd="0" presId="urn:microsoft.com/office/officeart/2008/layout/SquareAccentList"/>
    <dgm:cxn modelId="{D7A50389-89AE-40E8-999A-75A77343220F}" type="presParOf" srcId="{C33D2BBF-9A64-4B34-BB58-DF252625269D}" destId="{BD4537FC-6640-4910-9534-D14284F20332}" srcOrd="1" destOrd="0" presId="urn:microsoft.com/office/officeart/2008/layout/SquareAccentList"/>
    <dgm:cxn modelId="{74A5A2B1-1644-4FD7-9A2F-6A4C93FB41BB}" type="presParOf" srcId="{C33D2BBF-9A64-4B34-BB58-DF252625269D}" destId="{14ED4301-89B6-422E-BD47-59D15C3E8136}" srcOrd="2" destOrd="0" presId="urn:microsoft.com/office/officeart/2008/layout/SquareAccentList"/>
    <dgm:cxn modelId="{E0A36CD4-BF90-4489-8027-FF8D7580E28D}" type="presParOf" srcId="{896CD12B-4044-4AE6-96B8-10A5493D85A0}" destId="{4B7F79CB-2C7D-4C3C-8761-874C03B18C3E}" srcOrd="1" destOrd="0" presId="urn:microsoft.com/office/officeart/2008/layout/SquareAccentList"/>
    <dgm:cxn modelId="{14982992-84AF-40B1-92C8-59B0A105C000}" type="presParOf" srcId="{4B7F79CB-2C7D-4C3C-8761-874C03B18C3E}" destId="{598E23DB-047A-4730-A42B-21715BA3F7CD}" srcOrd="0" destOrd="0" presId="urn:microsoft.com/office/officeart/2008/layout/SquareAccentList"/>
    <dgm:cxn modelId="{6654B729-092F-44D7-AFE7-439EE8443B2F}" type="presParOf" srcId="{598E23DB-047A-4730-A42B-21715BA3F7CD}" destId="{0B018300-96C9-4819-A478-E8C222EC1DFF}" srcOrd="0" destOrd="0" presId="urn:microsoft.com/office/officeart/2008/layout/SquareAccentList"/>
    <dgm:cxn modelId="{A4129845-0B15-48AF-B981-26805B69C825}" type="presParOf" srcId="{598E23DB-047A-4730-A42B-21715BA3F7CD}" destId="{E359FF07-1EDC-4E3B-99D2-C5994B7A577F}" srcOrd="1" destOrd="0" presId="urn:microsoft.com/office/officeart/2008/layout/SquareAccentList"/>
    <dgm:cxn modelId="{AA51090C-A818-4CBC-AF35-F9BD6BFE4C0B}" type="presParOf" srcId="{4B7F79CB-2C7D-4C3C-8761-874C03B18C3E}" destId="{743F9281-06C2-441A-BB9F-1CDB69377A3E}" srcOrd="1" destOrd="0" presId="urn:microsoft.com/office/officeart/2008/layout/SquareAccentList"/>
    <dgm:cxn modelId="{314123FF-40B3-4061-8BAE-953E4C5E3CF9}" type="presParOf" srcId="{743F9281-06C2-441A-BB9F-1CDB69377A3E}" destId="{25BCDC1F-20B7-4A63-9381-62804C125B66}" srcOrd="0" destOrd="0" presId="urn:microsoft.com/office/officeart/2008/layout/SquareAccentList"/>
    <dgm:cxn modelId="{FC6ADF3F-38DF-46ED-B32C-7D7768B8218A}" type="presParOf" srcId="{743F9281-06C2-441A-BB9F-1CDB69377A3E}" destId="{969AA6BF-BD77-44EA-BE9D-5B54745F1274}" srcOrd="1" destOrd="0" presId="urn:microsoft.com/office/officeart/2008/layout/SquareAccen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4815804-D5A7-49AE-A9B1-D08B10125E60}" type="doc">
      <dgm:prSet loTypeId="urn:microsoft.com/office/officeart/2005/8/layout/cycle3" loCatId="cycle" qsTypeId="urn:microsoft.com/office/officeart/2005/8/quickstyle/simple1" qsCatId="simple" csTypeId="urn:microsoft.com/office/officeart/2005/8/colors/colorful1" csCatId="colorful" phldr="1"/>
      <dgm:spPr/>
      <dgm:t>
        <a:bodyPr/>
        <a:lstStyle/>
        <a:p>
          <a:endParaRPr lang="es-ES"/>
        </a:p>
      </dgm:t>
    </dgm:pt>
    <dgm:pt modelId="{F8115A1C-3CE7-4E49-B7A9-8E95E2F0245D}">
      <dgm:prSet phldrT="[Texto]" custT="1"/>
      <dgm:spPr/>
      <dgm:t>
        <a:bodyPr/>
        <a:lstStyle/>
        <a:p>
          <a:pPr algn="ctr"/>
          <a:r>
            <a:rPr lang="es-ES" sz="2800" dirty="0"/>
            <a:t>Ocio Actividad Familiar/Grupal vs Aislamiento</a:t>
          </a:r>
          <a:r>
            <a:rPr lang="es-ES" sz="2000" dirty="0"/>
            <a:t>.</a:t>
          </a:r>
          <a:endParaRPr lang="es-ES" sz="2800" dirty="0"/>
        </a:p>
      </dgm:t>
    </dgm:pt>
    <dgm:pt modelId="{3DE59EFA-37CC-41FD-8AC6-770EE3BE3951}" type="parTrans" cxnId="{AF5DB951-A7CD-4967-B44A-EB21BBCC8263}">
      <dgm:prSet/>
      <dgm:spPr/>
      <dgm:t>
        <a:bodyPr/>
        <a:lstStyle/>
        <a:p>
          <a:endParaRPr lang="es-ES"/>
        </a:p>
      </dgm:t>
    </dgm:pt>
    <dgm:pt modelId="{782DCE6D-D897-4915-8229-55BBB04597DC}" type="sibTrans" cxnId="{AF5DB951-A7CD-4967-B44A-EB21BBCC8263}">
      <dgm:prSet/>
      <dgm:spPr/>
      <dgm:t>
        <a:bodyPr/>
        <a:lstStyle/>
        <a:p>
          <a:endParaRPr lang="es-ES"/>
        </a:p>
      </dgm:t>
    </dgm:pt>
    <dgm:pt modelId="{579FEB7A-C2C3-4113-BC93-078E85457191}">
      <dgm:prSet phldrT="[Texto]" custT="1"/>
      <dgm:spPr>
        <a:solidFill>
          <a:schemeClr val="accent4">
            <a:lumMod val="75000"/>
          </a:schemeClr>
        </a:solidFill>
      </dgm:spPr>
      <dgm:t>
        <a:bodyPr/>
        <a:lstStyle/>
        <a:p>
          <a:pPr algn="ctr"/>
          <a:r>
            <a:rPr lang="es-ES" sz="2800" dirty="0"/>
            <a:t>Ocio de Disfrute vs de Consumo</a:t>
          </a:r>
        </a:p>
      </dgm:t>
    </dgm:pt>
    <dgm:pt modelId="{44D2A6A3-1399-4DAD-B427-35BE491AD8CB}" type="parTrans" cxnId="{61A8FECD-EEC4-450A-95AF-9A1796542527}">
      <dgm:prSet/>
      <dgm:spPr/>
      <dgm:t>
        <a:bodyPr/>
        <a:lstStyle/>
        <a:p>
          <a:endParaRPr lang="es-ES"/>
        </a:p>
      </dgm:t>
    </dgm:pt>
    <dgm:pt modelId="{DA129A06-9DB6-4E02-A0CC-BEE18627AFCF}" type="sibTrans" cxnId="{61A8FECD-EEC4-450A-95AF-9A1796542527}">
      <dgm:prSet/>
      <dgm:spPr/>
      <dgm:t>
        <a:bodyPr/>
        <a:lstStyle/>
        <a:p>
          <a:endParaRPr lang="es-ES"/>
        </a:p>
      </dgm:t>
    </dgm:pt>
    <dgm:pt modelId="{9F3BA437-B758-4EDC-B4E3-EFE6B1F5E6C2}">
      <dgm:prSet phldrT="[Texto]"/>
      <dgm:spPr>
        <a:solidFill>
          <a:srgbClr val="00B0F0"/>
        </a:solidFill>
      </dgm:spPr>
      <dgm:t>
        <a:bodyPr/>
        <a:lstStyle/>
        <a:p>
          <a:r>
            <a:rPr lang="es-ES" dirty="0"/>
            <a:t>Ocio Cooperativo vs Competitivo</a:t>
          </a:r>
        </a:p>
      </dgm:t>
    </dgm:pt>
    <dgm:pt modelId="{87039961-2653-436A-9288-4B3A24AF02E4}" type="parTrans" cxnId="{432A3930-445E-41C9-930D-80438A34621C}">
      <dgm:prSet/>
      <dgm:spPr/>
      <dgm:t>
        <a:bodyPr/>
        <a:lstStyle/>
        <a:p>
          <a:endParaRPr lang="es-ES"/>
        </a:p>
      </dgm:t>
    </dgm:pt>
    <dgm:pt modelId="{5008B347-3A73-468F-B9E8-C327C06015A4}" type="sibTrans" cxnId="{432A3930-445E-41C9-930D-80438A34621C}">
      <dgm:prSet/>
      <dgm:spPr/>
      <dgm:t>
        <a:bodyPr/>
        <a:lstStyle/>
        <a:p>
          <a:endParaRPr lang="es-ES"/>
        </a:p>
      </dgm:t>
    </dgm:pt>
    <dgm:pt modelId="{48A27415-7101-44C4-B92B-5AD5808CDA5A}">
      <dgm:prSet phldrT="[Texto]"/>
      <dgm:spPr/>
      <dgm:t>
        <a:bodyPr/>
        <a:lstStyle/>
        <a:p>
          <a:r>
            <a:rPr lang="es-ES" dirty="0"/>
            <a:t>Ocio Potenciador de Valores vs Desintegrador</a:t>
          </a:r>
        </a:p>
      </dgm:t>
    </dgm:pt>
    <dgm:pt modelId="{C2711F07-33DF-4060-9C06-26C8D0BC7DD0}" type="parTrans" cxnId="{2D1744E4-B19E-4821-BCA5-F481744807AA}">
      <dgm:prSet/>
      <dgm:spPr/>
      <dgm:t>
        <a:bodyPr/>
        <a:lstStyle/>
        <a:p>
          <a:endParaRPr lang="es-ES"/>
        </a:p>
      </dgm:t>
    </dgm:pt>
    <dgm:pt modelId="{065A7F57-085B-4343-B8E1-37C2D381BB5F}" type="sibTrans" cxnId="{2D1744E4-B19E-4821-BCA5-F481744807AA}">
      <dgm:prSet/>
      <dgm:spPr/>
      <dgm:t>
        <a:bodyPr/>
        <a:lstStyle/>
        <a:p>
          <a:endParaRPr lang="es-ES"/>
        </a:p>
      </dgm:t>
    </dgm:pt>
    <dgm:pt modelId="{5820ADCF-D290-46B3-A217-8F88145A8DC0}">
      <dgm:prSet phldrT="[Texto]"/>
      <dgm:spPr>
        <a:solidFill>
          <a:schemeClr val="accent4">
            <a:lumMod val="75000"/>
          </a:schemeClr>
        </a:solidFill>
      </dgm:spPr>
      <dgm:t>
        <a:bodyPr/>
        <a:lstStyle/>
        <a:p>
          <a:pPr algn="l"/>
          <a:endParaRPr lang="es-ES" sz="1500" dirty="0"/>
        </a:p>
      </dgm:t>
    </dgm:pt>
    <dgm:pt modelId="{FF205214-DB11-470D-91EE-8F910408EC3B}" type="parTrans" cxnId="{5F0EF06C-0A8C-4FC7-9805-9E60038043ED}">
      <dgm:prSet/>
      <dgm:spPr/>
      <dgm:t>
        <a:bodyPr/>
        <a:lstStyle/>
        <a:p>
          <a:endParaRPr lang="es-ES"/>
        </a:p>
      </dgm:t>
    </dgm:pt>
    <dgm:pt modelId="{55DA1A48-8CF5-4A09-BBF7-652CCD665247}" type="sibTrans" cxnId="{5F0EF06C-0A8C-4FC7-9805-9E60038043ED}">
      <dgm:prSet/>
      <dgm:spPr/>
      <dgm:t>
        <a:bodyPr/>
        <a:lstStyle/>
        <a:p>
          <a:endParaRPr lang="es-ES"/>
        </a:p>
      </dgm:t>
    </dgm:pt>
    <dgm:pt modelId="{37D039DD-93A8-4573-9B7D-A6F9A97318DA}" type="pres">
      <dgm:prSet presAssocID="{54815804-D5A7-49AE-A9B1-D08B10125E60}" presName="Name0" presStyleCnt="0">
        <dgm:presLayoutVars>
          <dgm:dir/>
          <dgm:resizeHandles val="exact"/>
        </dgm:presLayoutVars>
      </dgm:prSet>
      <dgm:spPr/>
    </dgm:pt>
    <dgm:pt modelId="{E5407BEA-12FE-411E-8FC6-8443FF6F8E16}" type="pres">
      <dgm:prSet presAssocID="{54815804-D5A7-49AE-A9B1-D08B10125E60}" presName="cycle" presStyleCnt="0"/>
      <dgm:spPr/>
    </dgm:pt>
    <dgm:pt modelId="{41AE936E-D509-4645-B44F-E7653DA607BB}" type="pres">
      <dgm:prSet presAssocID="{F8115A1C-3CE7-4E49-B7A9-8E95E2F0245D}" presName="nodeFirstNode" presStyleLbl="node1" presStyleIdx="0" presStyleCnt="4" custScaleX="116044">
        <dgm:presLayoutVars>
          <dgm:bulletEnabled val="1"/>
        </dgm:presLayoutVars>
      </dgm:prSet>
      <dgm:spPr/>
    </dgm:pt>
    <dgm:pt modelId="{14D7C3C1-5AFE-43DF-8B82-BFAB15199B3E}" type="pres">
      <dgm:prSet presAssocID="{782DCE6D-D897-4915-8229-55BBB04597DC}" presName="sibTransFirstNode" presStyleLbl="bgShp" presStyleIdx="0" presStyleCnt="1"/>
      <dgm:spPr/>
    </dgm:pt>
    <dgm:pt modelId="{E425F60C-936C-4658-9187-F25114A152DC}" type="pres">
      <dgm:prSet presAssocID="{579FEB7A-C2C3-4113-BC93-078E85457191}" presName="nodeFollowingNodes" presStyleLbl="node1" presStyleIdx="1" presStyleCnt="4" custScaleY="68608" custRadScaleRad="127364" custRadScaleInc="-1068">
        <dgm:presLayoutVars>
          <dgm:bulletEnabled val="1"/>
        </dgm:presLayoutVars>
      </dgm:prSet>
      <dgm:spPr/>
    </dgm:pt>
    <dgm:pt modelId="{E48970A1-96CD-4CD6-A91D-E3657DAF7221}" type="pres">
      <dgm:prSet presAssocID="{9F3BA437-B758-4EDC-B4E3-EFE6B1F5E6C2}" presName="nodeFollowingNodes" presStyleLbl="node1" presStyleIdx="2" presStyleCnt="4">
        <dgm:presLayoutVars>
          <dgm:bulletEnabled val="1"/>
        </dgm:presLayoutVars>
      </dgm:prSet>
      <dgm:spPr/>
    </dgm:pt>
    <dgm:pt modelId="{0E9F66E1-0CC1-4A48-B2AD-78A7D95507F9}" type="pres">
      <dgm:prSet presAssocID="{48A27415-7101-44C4-B92B-5AD5808CDA5A}" presName="nodeFollowingNodes" presStyleLbl="node1" presStyleIdx="3" presStyleCnt="4" custRadScaleRad="140468" custRadScaleInc="-873">
        <dgm:presLayoutVars>
          <dgm:bulletEnabled val="1"/>
        </dgm:presLayoutVars>
      </dgm:prSet>
      <dgm:spPr/>
    </dgm:pt>
  </dgm:ptLst>
  <dgm:cxnLst>
    <dgm:cxn modelId="{89CCD828-3066-4FE2-8298-76820E39AFFA}" type="presOf" srcId="{9F3BA437-B758-4EDC-B4E3-EFE6B1F5E6C2}" destId="{E48970A1-96CD-4CD6-A91D-E3657DAF7221}" srcOrd="0" destOrd="0" presId="urn:microsoft.com/office/officeart/2005/8/layout/cycle3"/>
    <dgm:cxn modelId="{62EBF02C-BE3F-4362-A13C-65FF7ADFE89E}" type="presOf" srcId="{F8115A1C-3CE7-4E49-B7A9-8E95E2F0245D}" destId="{41AE936E-D509-4645-B44F-E7653DA607BB}" srcOrd="0" destOrd="0" presId="urn:microsoft.com/office/officeart/2005/8/layout/cycle3"/>
    <dgm:cxn modelId="{21DDD42E-F061-4E15-AB73-8D3B85447E01}" type="presOf" srcId="{48A27415-7101-44C4-B92B-5AD5808CDA5A}" destId="{0E9F66E1-0CC1-4A48-B2AD-78A7D95507F9}" srcOrd="0" destOrd="0" presId="urn:microsoft.com/office/officeart/2005/8/layout/cycle3"/>
    <dgm:cxn modelId="{432A3930-445E-41C9-930D-80438A34621C}" srcId="{54815804-D5A7-49AE-A9B1-D08B10125E60}" destId="{9F3BA437-B758-4EDC-B4E3-EFE6B1F5E6C2}" srcOrd="2" destOrd="0" parTransId="{87039961-2653-436A-9288-4B3A24AF02E4}" sibTransId="{5008B347-3A73-468F-B9E8-C327C06015A4}"/>
    <dgm:cxn modelId="{5F0EF06C-0A8C-4FC7-9805-9E60038043ED}" srcId="{579FEB7A-C2C3-4113-BC93-078E85457191}" destId="{5820ADCF-D290-46B3-A217-8F88145A8DC0}" srcOrd="0" destOrd="0" parTransId="{FF205214-DB11-470D-91EE-8F910408EC3B}" sibTransId="{55DA1A48-8CF5-4A09-BBF7-652CCD665247}"/>
    <dgm:cxn modelId="{AF5DB951-A7CD-4967-B44A-EB21BBCC8263}" srcId="{54815804-D5A7-49AE-A9B1-D08B10125E60}" destId="{F8115A1C-3CE7-4E49-B7A9-8E95E2F0245D}" srcOrd="0" destOrd="0" parTransId="{3DE59EFA-37CC-41FD-8AC6-770EE3BE3951}" sibTransId="{782DCE6D-D897-4915-8229-55BBB04597DC}"/>
    <dgm:cxn modelId="{843A967C-0F9F-45BD-A156-4E7F87F2AFC7}" type="presOf" srcId="{782DCE6D-D897-4915-8229-55BBB04597DC}" destId="{14D7C3C1-5AFE-43DF-8B82-BFAB15199B3E}" srcOrd="0" destOrd="0" presId="urn:microsoft.com/office/officeart/2005/8/layout/cycle3"/>
    <dgm:cxn modelId="{2663E9BD-767B-4307-9B71-393F502040B1}" type="presOf" srcId="{579FEB7A-C2C3-4113-BC93-078E85457191}" destId="{E425F60C-936C-4658-9187-F25114A152DC}" srcOrd="0" destOrd="0" presId="urn:microsoft.com/office/officeart/2005/8/layout/cycle3"/>
    <dgm:cxn modelId="{61A8FECD-EEC4-450A-95AF-9A1796542527}" srcId="{54815804-D5A7-49AE-A9B1-D08B10125E60}" destId="{579FEB7A-C2C3-4113-BC93-078E85457191}" srcOrd="1" destOrd="0" parTransId="{44D2A6A3-1399-4DAD-B427-35BE491AD8CB}" sibTransId="{DA129A06-9DB6-4E02-A0CC-BEE18627AFCF}"/>
    <dgm:cxn modelId="{2D1744E4-B19E-4821-BCA5-F481744807AA}" srcId="{54815804-D5A7-49AE-A9B1-D08B10125E60}" destId="{48A27415-7101-44C4-B92B-5AD5808CDA5A}" srcOrd="3" destOrd="0" parTransId="{C2711F07-33DF-4060-9C06-26C8D0BC7DD0}" sibTransId="{065A7F57-085B-4343-B8E1-37C2D381BB5F}"/>
    <dgm:cxn modelId="{F3EB6EF7-54CF-4DA4-83EB-3551DF630918}" type="presOf" srcId="{54815804-D5A7-49AE-A9B1-D08B10125E60}" destId="{37D039DD-93A8-4573-9B7D-A6F9A97318DA}" srcOrd="0" destOrd="0" presId="urn:microsoft.com/office/officeart/2005/8/layout/cycle3"/>
    <dgm:cxn modelId="{4DD2EFF9-E4CC-472E-A044-7D5236684868}" type="presOf" srcId="{5820ADCF-D290-46B3-A217-8F88145A8DC0}" destId="{E425F60C-936C-4658-9187-F25114A152DC}" srcOrd="0" destOrd="1" presId="urn:microsoft.com/office/officeart/2005/8/layout/cycle3"/>
    <dgm:cxn modelId="{2998DD0C-3061-4995-B6CC-E1BFE0F76F86}" type="presParOf" srcId="{37D039DD-93A8-4573-9B7D-A6F9A97318DA}" destId="{E5407BEA-12FE-411E-8FC6-8443FF6F8E16}" srcOrd="0" destOrd="0" presId="urn:microsoft.com/office/officeart/2005/8/layout/cycle3"/>
    <dgm:cxn modelId="{471F9823-D16D-48E6-B703-06D890B57AAE}" type="presParOf" srcId="{E5407BEA-12FE-411E-8FC6-8443FF6F8E16}" destId="{41AE936E-D509-4645-B44F-E7653DA607BB}" srcOrd="0" destOrd="0" presId="urn:microsoft.com/office/officeart/2005/8/layout/cycle3"/>
    <dgm:cxn modelId="{9E267A43-475E-43EE-BAF9-0A649D287135}" type="presParOf" srcId="{E5407BEA-12FE-411E-8FC6-8443FF6F8E16}" destId="{14D7C3C1-5AFE-43DF-8B82-BFAB15199B3E}" srcOrd="1" destOrd="0" presId="urn:microsoft.com/office/officeart/2005/8/layout/cycle3"/>
    <dgm:cxn modelId="{3BDBBDC6-523E-4514-B63B-68D9767CC3B4}" type="presParOf" srcId="{E5407BEA-12FE-411E-8FC6-8443FF6F8E16}" destId="{E425F60C-936C-4658-9187-F25114A152DC}" srcOrd="2" destOrd="0" presId="urn:microsoft.com/office/officeart/2005/8/layout/cycle3"/>
    <dgm:cxn modelId="{C4231EC4-2180-4F66-B3C2-D5C64E0CBA93}" type="presParOf" srcId="{E5407BEA-12FE-411E-8FC6-8443FF6F8E16}" destId="{E48970A1-96CD-4CD6-A91D-E3657DAF7221}" srcOrd="3" destOrd="0" presId="urn:microsoft.com/office/officeart/2005/8/layout/cycle3"/>
    <dgm:cxn modelId="{38B56A24-FC09-4455-8964-FF524D33366E}" type="presParOf" srcId="{E5407BEA-12FE-411E-8FC6-8443FF6F8E16}" destId="{0E9F66E1-0CC1-4A48-B2AD-78A7D95507F9}" srcOrd="4" destOrd="0" presId="urn:microsoft.com/office/officeart/2005/8/layout/cycle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7B4609-8DFD-4320-97A7-DB3FDD6C7708}">
      <dsp:nvSpPr>
        <dsp:cNvPr id="0" name=""/>
        <dsp:cNvSpPr/>
      </dsp:nvSpPr>
      <dsp:spPr>
        <a:xfrm>
          <a:off x="2853531" y="923"/>
          <a:ext cx="2420937" cy="1210468"/>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s-ES" sz="3200" kern="1200" dirty="0"/>
            <a:t>Adicción a Internet</a:t>
          </a:r>
        </a:p>
      </dsp:txBody>
      <dsp:txXfrm>
        <a:off x="2888984" y="36376"/>
        <a:ext cx="2350031" cy="1139562"/>
      </dsp:txXfrm>
    </dsp:sp>
    <dsp:sp modelId="{9F5A3696-D8EE-4028-90E5-1A1A48A0876A}">
      <dsp:nvSpPr>
        <dsp:cNvPr id="0" name=""/>
        <dsp:cNvSpPr/>
      </dsp:nvSpPr>
      <dsp:spPr>
        <a:xfrm rot="3600000">
          <a:off x="4433179" y="2124055"/>
          <a:ext cx="1258961" cy="423664"/>
        </a:xfrm>
        <a:prstGeom prst="leftRightArrow">
          <a:avLst>
            <a:gd name="adj1" fmla="val 6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p>
      </dsp:txBody>
      <dsp:txXfrm>
        <a:off x="4560278" y="2208788"/>
        <a:ext cx="1004763" cy="254198"/>
      </dsp:txXfrm>
    </dsp:sp>
    <dsp:sp modelId="{1BFCC259-7AE8-4AD0-973C-885D9C1E4844}">
      <dsp:nvSpPr>
        <dsp:cNvPr id="0" name=""/>
        <dsp:cNvSpPr/>
      </dsp:nvSpPr>
      <dsp:spPr>
        <a:xfrm>
          <a:off x="4850850" y="3460382"/>
          <a:ext cx="2420937" cy="1210468"/>
        </a:xfrm>
        <a:prstGeom prst="roundRect">
          <a:avLst>
            <a:gd name="adj" fmla="val 10000"/>
          </a:avLst>
        </a:prstGeom>
        <a:solidFill>
          <a:srgbClr val="FF00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s-ES" sz="3200" kern="1200" dirty="0"/>
            <a:t>Síndrome FOMO</a:t>
          </a:r>
        </a:p>
      </dsp:txBody>
      <dsp:txXfrm>
        <a:off x="4886303" y="3495835"/>
        <a:ext cx="2350031" cy="1139562"/>
      </dsp:txXfrm>
    </dsp:sp>
    <dsp:sp modelId="{53FA15AB-D7E2-4B1D-84F6-7C1C7705B6CE}">
      <dsp:nvSpPr>
        <dsp:cNvPr id="0" name=""/>
        <dsp:cNvSpPr/>
      </dsp:nvSpPr>
      <dsp:spPr>
        <a:xfrm rot="10800000">
          <a:off x="3434519" y="3853785"/>
          <a:ext cx="1258961" cy="423664"/>
        </a:xfrm>
        <a:prstGeom prst="leftRightArrow">
          <a:avLst>
            <a:gd name="adj1" fmla="val 60000"/>
            <a:gd name="adj2" fmla="val 50000"/>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p>
      </dsp:txBody>
      <dsp:txXfrm rot="10800000">
        <a:off x="3561618" y="3938518"/>
        <a:ext cx="1004763" cy="254198"/>
      </dsp:txXfrm>
    </dsp:sp>
    <dsp:sp modelId="{48DD007C-19A8-44F6-BB6E-E752974795FB}">
      <dsp:nvSpPr>
        <dsp:cNvPr id="0" name=""/>
        <dsp:cNvSpPr/>
      </dsp:nvSpPr>
      <dsp:spPr>
        <a:xfrm>
          <a:off x="856211" y="3460382"/>
          <a:ext cx="2420937" cy="1210468"/>
        </a:xfrm>
        <a:prstGeom prst="roundRect">
          <a:avLst>
            <a:gd name="adj" fmla="val 10000"/>
          </a:avLst>
        </a:prstGeom>
        <a:solidFill>
          <a:srgbClr val="FF3399"/>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s-ES" sz="3200" kern="1200" dirty="0"/>
            <a:t>Nomofobia</a:t>
          </a:r>
        </a:p>
      </dsp:txBody>
      <dsp:txXfrm>
        <a:off x="891664" y="3495835"/>
        <a:ext cx="2350031" cy="1139562"/>
      </dsp:txXfrm>
    </dsp:sp>
    <dsp:sp modelId="{0CEABFBC-DEF9-4C74-A197-40E8F87991F3}">
      <dsp:nvSpPr>
        <dsp:cNvPr id="0" name=""/>
        <dsp:cNvSpPr/>
      </dsp:nvSpPr>
      <dsp:spPr>
        <a:xfrm rot="18000000">
          <a:off x="2435859" y="2124055"/>
          <a:ext cx="1258961" cy="423664"/>
        </a:xfrm>
        <a:prstGeom prst="leftRightArrow">
          <a:avLst>
            <a:gd name="adj1" fmla="val 60000"/>
            <a:gd name="adj2" fmla="val 50000"/>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p>
      </dsp:txBody>
      <dsp:txXfrm>
        <a:off x="2562958" y="2208788"/>
        <a:ext cx="1004763" cy="2541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C6A66C-DA21-483C-94D5-6C1AB4A88D68}">
      <dsp:nvSpPr>
        <dsp:cNvPr id="0" name=""/>
        <dsp:cNvSpPr/>
      </dsp:nvSpPr>
      <dsp:spPr>
        <a:xfrm>
          <a:off x="2076800" y="-71390"/>
          <a:ext cx="6283457" cy="2190764"/>
        </a:xfrm>
        <a:prstGeom prst="ellipse">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a:scene3d>
          <a:camera prst="orthographicFront"/>
          <a:lightRig rig="threePt" dir="t">
            <a:rot lat="0" lon="0" rev="7500000"/>
          </a:lightRig>
        </a:scene3d>
        <a:sp3d/>
      </dsp:spPr>
      <dsp:style>
        <a:lnRef idx="1">
          <a:schemeClr val="accent5"/>
        </a:lnRef>
        <a:fillRef idx="2">
          <a:schemeClr val="accent5"/>
        </a:fillRef>
        <a:effectRef idx="1">
          <a:schemeClr val="accent5"/>
        </a:effectRef>
        <a:fontRef idx="minor">
          <a:schemeClr val="dk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ES" sz="2800" b="1" kern="1200" dirty="0"/>
            <a:t>Juego Patológico: </a:t>
          </a:r>
          <a:r>
            <a:rPr lang="es-ES" sz="2400" b="1" kern="1200" dirty="0"/>
            <a:t>Ludopatías Clásicas </a:t>
          </a:r>
          <a:r>
            <a:rPr lang="es-ES" sz="2400" kern="1200" dirty="0"/>
            <a:t>(bingo, casinos, máquinas recreativas) + Apuestas Online y Deportivas, y otras apuestas o juegos de azar – Rasca-</a:t>
          </a:r>
        </a:p>
      </dsp:txBody>
      <dsp:txXfrm>
        <a:off x="2996991" y="249440"/>
        <a:ext cx="4443075" cy="1549104"/>
      </dsp:txXfrm>
    </dsp:sp>
    <dsp:sp modelId="{F0A751E2-C45C-41F9-87D8-24A7D7F2FB74}">
      <dsp:nvSpPr>
        <dsp:cNvPr id="0" name=""/>
        <dsp:cNvSpPr/>
      </dsp:nvSpPr>
      <dsp:spPr>
        <a:xfrm rot="1574104">
          <a:off x="7235142" y="1875236"/>
          <a:ext cx="629980" cy="595637"/>
        </a:xfrm>
        <a:prstGeom prst="rightArrow">
          <a:avLst>
            <a:gd name="adj1" fmla="val 60000"/>
            <a:gd name="adj2" fmla="val 50000"/>
          </a:avLst>
        </a:prstGeom>
        <a:solidFill>
          <a:schemeClr val="accent4">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s-ES" sz="2500" kern="1200"/>
        </a:p>
      </dsp:txBody>
      <dsp:txXfrm>
        <a:off x="7244346" y="1954867"/>
        <a:ext cx="451289" cy="357383"/>
      </dsp:txXfrm>
    </dsp:sp>
    <dsp:sp modelId="{6AFDCB20-28B0-4653-844B-AE46F646CEA2}">
      <dsp:nvSpPr>
        <dsp:cNvPr id="0" name=""/>
        <dsp:cNvSpPr/>
      </dsp:nvSpPr>
      <dsp:spPr>
        <a:xfrm>
          <a:off x="7933816" y="1816829"/>
          <a:ext cx="2686228" cy="2414459"/>
        </a:xfrm>
        <a:prstGeom prst="ellipse">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a:scene3d>
          <a:camera prst="orthographicFront"/>
          <a:lightRig rig="threePt" dir="t">
            <a:rot lat="0" lon="0" rev="7500000"/>
          </a:lightRig>
        </a:scene3d>
        <a:sp3d/>
      </dsp:spPr>
      <dsp:style>
        <a:lnRef idx="1">
          <a:schemeClr val="accent4"/>
        </a:lnRef>
        <a:fillRef idx="2">
          <a:schemeClr val="accent4"/>
        </a:fillRef>
        <a:effectRef idx="1">
          <a:schemeClr val="accent4"/>
        </a:effectRef>
        <a:fontRef idx="minor">
          <a:schemeClr val="dk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ES" sz="2800" b="1" kern="1200" dirty="0"/>
            <a:t>Adicciones a las compras </a:t>
          </a:r>
          <a:r>
            <a:rPr lang="es-ES" sz="2400" kern="1200" dirty="0"/>
            <a:t>(compras compulsivas)</a:t>
          </a:r>
          <a:endParaRPr lang="es-ES" sz="2800" kern="1200" dirty="0"/>
        </a:p>
      </dsp:txBody>
      <dsp:txXfrm>
        <a:off x="8327205" y="2170418"/>
        <a:ext cx="1899450" cy="1707281"/>
      </dsp:txXfrm>
    </dsp:sp>
    <dsp:sp modelId="{F1209CB9-A8E9-4693-A475-C906EE1674E2}">
      <dsp:nvSpPr>
        <dsp:cNvPr id="0" name=""/>
        <dsp:cNvSpPr/>
      </dsp:nvSpPr>
      <dsp:spPr>
        <a:xfrm rot="9410834">
          <a:off x="7342746" y="3438368"/>
          <a:ext cx="537751" cy="595637"/>
        </a:xfrm>
        <a:prstGeom prst="rightArrow">
          <a:avLst>
            <a:gd name="adj1" fmla="val 60000"/>
            <a:gd name="adj2" fmla="val 50000"/>
          </a:avLst>
        </a:prstGeom>
        <a:solidFill>
          <a:schemeClr val="accent4">
            <a:hueOff val="3465231"/>
            <a:satOff val="-15989"/>
            <a:lumOff val="588"/>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s-ES" sz="2500" kern="1200"/>
        </a:p>
      </dsp:txBody>
      <dsp:txXfrm rot="10800000">
        <a:off x="7497574" y="3525780"/>
        <a:ext cx="376426" cy="357383"/>
      </dsp:txXfrm>
    </dsp:sp>
    <dsp:sp modelId="{204E51A2-DC57-4134-950C-7D0CBCE83886}">
      <dsp:nvSpPr>
        <dsp:cNvPr id="0" name=""/>
        <dsp:cNvSpPr/>
      </dsp:nvSpPr>
      <dsp:spPr>
        <a:xfrm>
          <a:off x="2449179" y="3744196"/>
          <a:ext cx="5820289" cy="1910258"/>
        </a:xfrm>
        <a:prstGeom prst="ellipse">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threePt" dir="t">
            <a:rot lat="0" lon="0" rev="7500000"/>
          </a:lightRig>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ES" sz="2800" b="1" kern="1200" dirty="0"/>
            <a:t>Trastorno por Videojuegos y Tecnoadicciones            </a:t>
          </a:r>
          <a:r>
            <a:rPr lang="es-ES" sz="2400" b="1" kern="1200" dirty="0"/>
            <a:t>vs</a:t>
          </a:r>
          <a:r>
            <a:rPr lang="es-ES" sz="2800" b="1" kern="1200" dirty="0"/>
            <a:t> </a:t>
          </a:r>
          <a:r>
            <a:rPr lang="es-ES" sz="2400" kern="1200" dirty="0"/>
            <a:t>ciberbulling, sexting, grooming, etc.</a:t>
          </a:r>
        </a:p>
      </dsp:txBody>
      <dsp:txXfrm>
        <a:off x="3301541" y="4023947"/>
        <a:ext cx="4115565" cy="1350756"/>
      </dsp:txXfrm>
    </dsp:sp>
    <dsp:sp modelId="{CAF6AE73-D66D-48BE-BE45-8CB60FA10CDB}">
      <dsp:nvSpPr>
        <dsp:cNvPr id="0" name=""/>
        <dsp:cNvSpPr/>
      </dsp:nvSpPr>
      <dsp:spPr>
        <a:xfrm rot="12080413">
          <a:off x="2727892" y="3483145"/>
          <a:ext cx="561662" cy="595637"/>
        </a:xfrm>
        <a:prstGeom prst="rightArrow">
          <a:avLst>
            <a:gd name="adj1" fmla="val 60000"/>
            <a:gd name="adj2" fmla="val 50000"/>
          </a:avLst>
        </a:prstGeom>
        <a:solidFill>
          <a:schemeClr val="accent4">
            <a:hueOff val="6930461"/>
            <a:satOff val="-31979"/>
            <a:lumOff val="1177"/>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s-ES" sz="2500" kern="1200"/>
        </a:p>
      </dsp:txBody>
      <dsp:txXfrm rot="10800000">
        <a:off x="2890615" y="3632931"/>
        <a:ext cx="393163" cy="357383"/>
      </dsp:txXfrm>
    </dsp:sp>
    <dsp:sp modelId="{8A5F5BA6-DD09-4F2F-BF8E-80B653E73895}">
      <dsp:nvSpPr>
        <dsp:cNvPr id="0" name=""/>
        <dsp:cNvSpPr/>
      </dsp:nvSpPr>
      <dsp:spPr>
        <a:xfrm>
          <a:off x="13727" y="1521215"/>
          <a:ext cx="2544846" cy="3173504"/>
        </a:xfrm>
        <a:prstGeom prst="ellipse">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a:scene3d>
          <a:camera prst="orthographicFront"/>
          <a:lightRig rig="threePt" dir="t">
            <a:rot lat="0" lon="0" rev="7500000"/>
          </a:lightRig>
        </a:scene3d>
        <a:sp3d/>
      </dsp:spPr>
      <dsp:style>
        <a:lnRef idx="1">
          <a:schemeClr val="accent6"/>
        </a:lnRef>
        <a:fillRef idx="2">
          <a:schemeClr val="accent6"/>
        </a:fillRef>
        <a:effectRef idx="1">
          <a:schemeClr val="accent6"/>
        </a:effectRef>
        <a:fontRef idx="minor">
          <a:schemeClr val="dk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ES" sz="2800" b="1" kern="1200" dirty="0"/>
            <a:t>Adicción al sexo </a:t>
          </a:r>
          <a:r>
            <a:rPr lang="es-ES" sz="2800" kern="1200" dirty="0"/>
            <a:t>y otras conductas adictivas</a:t>
          </a:r>
          <a:r>
            <a:rPr lang="es-ES" sz="2400" kern="1200" dirty="0"/>
            <a:t> (trabajo, deporte etc.)</a:t>
          </a:r>
          <a:endParaRPr lang="es-ES" sz="2800" kern="1200" dirty="0"/>
        </a:p>
      </dsp:txBody>
      <dsp:txXfrm>
        <a:off x="386411" y="1985964"/>
        <a:ext cx="1799478" cy="2244006"/>
      </dsp:txXfrm>
    </dsp:sp>
    <dsp:sp modelId="{D2EBEC2C-FE15-48FA-AF6B-A807359906F7}">
      <dsp:nvSpPr>
        <dsp:cNvPr id="0" name=""/>
        <dsp:cNvSpPr/>
      </dsp:nvSpPr>
      <dsp:spPr>
        <a:xfrm rot="19924711">
          <a:off x="2648697" y="1923630"/>
          <a:ext cx="620556" cy="595637"/>
        </a:xfrm>
        <a:prstGeom prst="rightArrow">
          <a:avLst>
            <a:gd name="adj1" fmla="val 60000"/>
            <a:gd name="adj2" fmla="val 50000"/>
          </a:avLst>
        </a:prstGeom>
        <a:solidFill>
          <a:schemeClr val="accent4">
            <a:hueOff val="10395692"/>
            <a:satOff val="-47968"/>
            <a:lumOff val="1765"/>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s-ES" sz="2500" kern="1200"/>
        </a:p>
      </dsp:txBody>
      <dsp:txXfrm>
        <a:off x="2659098" y="2084594"/>
        <a:ext cx="441865" cy="3573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B610E0-F067-4F34-9C4B-C4F153DBD3D6}">
      <dsp:nvSpPr>
        <dsp:cNvPr id="0" name=""/>
        <dsp:cNvSpPr/>
      </dsp:nvSpPr>
      <dsp:spPr>
        <a:xfrm>
          <a:off x="217768" y="0"/>
          <a:ext cx="3541026" cy="515637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06680" numCol="1" spcCol="1270" anchor="t" anchorCtr="0">
          <a:noAutofit/>
        </a:bodyPr>
        <a:lstStyle/>
        <a:p>
          <a:pPr marL="0" lvl="0" indent="0" algn="ctr" defTabSz="1244600">
            <a:lnSpc>
              <a:spcPct val="90000"/>
            </a:lnSpc>
            <a:spcBef>
              <a:spcPct val="0"/>
            </a:spcBef>
            <a:spcAft>
              <a:spcPct val="35000"/>
            </a:spcAft>
            <a:buNone/>
          </a:pPr>
          <a:r>
            <a:rPr lang="es-ES" sz="2800" kern="1200" dirty="0"/>
            <a:t>Adicción Juego</a:t>
          </a:r>
        </a:p>
      </dsp:txBody>
      <dsp:txXfrm>
        <a:off x="217768" y="0"/>
        <a:ext cx="3541026" cy="3437585"/>
      </dsp:txXfrm>
    </dsp:sp>
    <dsp:sp modelId="{D6013D00-4462-4D4E-8AA3-C60C30DACDBC}">
      <dsp:nvSpPr>
        <dsp:cNvPr id="0" name=""/>
        <dsp:cNvSpPr/>
      </dsp:nvSpPr>
      <dsp:spPr>
        <a:xfrm>
          <a:off x="656912" y="669074"/>
          <a:ext cx="2702890" cy="138179"/>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rtl="0">
            <a:lnSpc>
              <a:spcPct val="90000"/>
            </a:lnSpc>
            <a:spcBef>
              <a:spcPct val="0"/>
            </a:spcBef>
            <a:spcAft>
              <a:spcPct val="15000"/>
            </a:spcAft>
            <a:buChar char="•"/>
          </a:pPr>
          <a:endParaRPr lang="es-ES" sz="1800" b="1" kern="1200" dirty="0">
            <a:solidFill>
              <a:schemeClr val="bg1"/>
            </a:solidFill>
            <a:effectLst/>
          </a:endParaRPr>
        </a:p>
        <a:p>
          <a:pPr marL="171450" lvl="1" indent="-171450" algn="l" defTabSz="800100" rtl="0">
            <a:lnSpc>
              <a:spcPct val="90000"/>
            </a:lnSpc>
            <a:spcBef>
              <a:spcPct val="0"/>
            </a:spcBef>
            <a:spcAft>
              <a:spcPct val="15000"/>
            </a:spcAft>
            <a:buChar char="•"/>
          </a:pPr>
          <a:r>
            <a:rPr lang="es-ES" sz="1800" b="1" kern="1200" dirty="0">
              <a:solidFill>
                <a:schemeClr val="bg1"/>
              </a:solidFill>
              <a:effectLst/>
              <a:latin typeface="+mn-lt"/>
            </a:rPr>
            <a:t>Entrevista Estructurada Aluesa. </a:t>
          </a:r>
        </a:p>
        <a:p>
          <a:pPr marL="171450" lvl="1" indent="-171450" algn="l" defTabSz="800100">
            <a:lnSpc>
              <a:spcPct val="90000"/>
            </a:lnSpc>
            <a:spcBef>
              <a:spcPct val="0"/>
            </a:spcBef>
            <a:spcAft>
              <a:spcPct val="15000"/>
            </a:spcAft>
            <a:buChar char="•"/>
          </a:pPr>
          <a:r>
            <a:rPr lang="es-ES" sz="1800" b="1" kern="1200" dirty="0">
              <a:solidFill>
                <a:schemeClr val="bg1"/>
              </a:solidFill>
            </a:rPr>
            <a:t>Cuestionario de Juego Patológico de South </a:t>
          </a:r>
          <a:r>
            <a:rPr lang="es-ES" sz="1800" b="1" kern="1200" dirty="0" err="1">
              <a:solidFill>
                <a:schemeClr val="bg1"/>
              </a:solidFill>
            </a:rPr>
            <a:t>Oaks</a:t>
          </a:r>
          <a:r>
            <a:rPr lang="es-ES" sz="1800" b="1" kern="1200" dirty="0">
              <a:solidFill>
                <a:schemeClr val="bg1"/>
              </a:solidFill>
            </a:rPr>
            <a:t> (SOGS).</a:t>
          </a:r>
          <a:endParaRPr lang="es-ES" sz="1800" b="1" kern="1200" dirty="0">
            <a:solidFill>
              <a:schemeClr val="bg1"/>
            </a:solidFill>
            <a:effectLst/>
          </a:endParaRPr>
        </a:p>
        <a:p>
          <a:pPr marL="171450" lvl="1" indent="-171450" algn="l" defTabSz="800100">
            <a:lnSpc>
              <a:spcPct val="90000"/>
            </a:lnSpc>
            <a:spcBef>
              <a:spcPct val="0"/>
            </a:spcBef>
            <a:spcAft>
              <a:spcPct val="15000"/>
            </a:spcAft>
            <a:buChar char="•"/>
          </a:pPr>
          <a:r>
            <a:rPr lang="es-ES" sz="1800" b="1" kern="1200" dirty="0">
              <a:solidFill>
                <a:schemeClr val="bg1"/>
              </a:solidFill>
            </a:rPr>
            <a:t>Cuestionario Breve de Juego Patológico (CBJP)</a:t>
          </a:r>
          <a:endParaRPr lang="es-ES" sz="1800" b="1" kern="1200" dirty="0">
            <a:solidFill>
              <a:schemeClr val="bg1"/>
            </a:solidFill>
            <a:effectLst/>
          </a:endParaRPr>
        </a:p>
        <a:p>
          <a:pPr marL="171450" lvl="1" indent="-171450" algn="l" defTabSz="800100">
            <a:lnSpc>
              <a:spcPct val="90000"/>
            </a:lnSpc>
            <a:spcBef>
              <a:spcPct val="0"/>
            </a:spcBef>
            <a:spcAft>
              <a:spcPct val="15000"/>
            </a:spcAft>
            <a:buChar char="•"/>
          </a:pPr>
          <a:r>
            <a:rPr lang="es-ES" sz="1800" b="1" kern="1200" dirty="0">
              <a:solidFill>
                <a:schemeClr val="bg1"/>
              </a:solidFill>
              <a:effectLst/>
            </a:rPr>
            <a:t>Cuestionario NODS (www.jugarbien.es/node/392/take)</a:t>
          </a:r>
        </a:p>
        <a:p>
          <a:pPr marL="171450" lvl="1" indent="-171450" algn="l" defTabSz="800100">
            <a:lnSpc>
              <a:spcPct val="90000"/>
            </a:lnSpc>
            <a:spcBef>
              <a:spcPct val="0"/>
            </a:spcBef>
            <a:spcAft>
              <a:spcPct val="15000"/>
            </a:spcAft>
            <a:buChar char="•"/>
          </a:pPr>
          <a:r>
            <a:rPr lang="es-ES" sz="1800" b="1" kern="1200" dirty="0">
              <a:solidFill>
                <a:schemeClr val="bg1"/>
              </a:solidFill>
              <a:effectLst/>
            </a:rPr>
            <a:t>Protocolo Evaluación Ludens. Apuestas Deportiva /Juego Online</a:t>
          </a:r>
        </a:p>
      </dsp:txBody>
      <dsp:txXfrm>
        <a:off x="660959" y="673121"/>
        <a:ext cx="2694796" cy="130085"/>
      </dsp:txXfrm>
    </dsp:sp>
    <dsp:sp modelId="{AC0608E8-5DFF-4CA1-BEC7-51486CA4EC64}">
      <dsp:nvSpPr>
        <dsp:cNvPr id="0" name=""/>
        <dsp:cNvSpPr/>
      </dsp:nvSpPr>
      <dsp:spPr>
        <a:xfrm rot="26648">
          <a:off x="3933336" y="1516785"/>
          <a:ext cx="370051" cy="43703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s-ES" sz="400" kern="1200"/>
        </a:p>
      </dsp:txBody>
      <dsp:txXfrm>
        <a:off x="3933338" y="1603763"/>
        <a:ext cx="259036" cy="262223"/>
      </dsp:txXfrm>
    </dsp:sp>
    <dsp:sp modelId="{3EA9C636-F640-4934-9AAE-57330FCB6D94}">
      <dsp:nvSpPr>
        <dsp:cNvPr id="0" name=""/>
        <dsp:cNvSpPr/>
      </dsp:nvSpPr>
      <dsp:spPr>
        <a:xfrm>
          <a:off x="4456984" y="693123"/>
          <a:ext cx="2847271" cy="3167526"/>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ctr" defTabSz="622300">
            <a:lnSpc>
              <a:spcPct val="90000"/>
            </a:lnSpc>
            <a:spcBef>
              <a:spcPct val="0"/>
            </a:spcBef>
            <a:spcAft>
              <a:spcPct val="35000"/>
            </a:spcAft>
            <a:buNone/>
          </a:pPr>
          <a:endParaRPr lang="es-ES" sz="1400" kern="1200" dirty="0"/>
        </a:p>
        <a:p>
          <a:pPr marL="0" lvl="0" indent="0" algn="ctr" defTabSz="622300">
            <a:lnSpc>
              <a:spcPct val="90000"/>
            </a:lnSpc>
            <a:spcBef>
              <a:spcPct val="0"/>
            </a:spcBef>
            <a:spcAft>
              <a:spcPct val="35000"/>
            </a:spcAft>
            <a:buNone/>
          </a:pPr>
          <a:r>
            <a:rPr lang="es-ES" sz="2400" kern="1200" dirty="0" err="1"/>
            <a:t>Tecnoadicciones</a:t>
          </a:r>
          <a:r>
            <a:rPr lang="es-ES" sz="2400" kern="1200" dirty="0"/>
            <a:t> ADITEC</a:t>
          </a:r>
        </a:p>
      </dsp:txBody>
      <dsp:txXfrm>
        <a:off x="4456984" y="693123"/>
        <a:ext cx="2847271" cy="2111684"/>
      </dsp:txXfrm>
    </dsp:sp>
    <dsp:sp modelId="{3BB8556D-3D43-4CBC-8A3C-36F1485ADF3E}">
      <dsp:nvSpPr>
        <dsp:cNvPr id="0" name=""/>
        <dsp:cNvSpPr/>
      </dsp:nvSpPr>
      <dsp:spPr>
        <a:xfrm>
          <a:off x="4279659" y="1828799"/>
          <a:ext cx="3122872" cy="66341"/>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170688" bIns="170688" numCol="1" spcCol="1270" anchor="t" anchorCtr="0">
          <a:noAutofit/>
        </a:bodyPr>
        <a:lstStyle/>
        <a:p>
          <a:pPr marL="228600" lvl="1" indent="-228600" algn="l" defTabSz="1066800">
            <a:lnSpc>
              <a:spcPct val="90000"/>
            </a:lnSpc>
            <a:spcBef>
              <a:spcPct val="0"/>
            </a:spcBef>
            <a:spcAft>
              <a:spcPct val="15000"/>
            </a:spcAft>
            <a:buChar char="•"/>
          </a:pPr>
          <a:r>
            <a:rPr lang="es-ES" sz="2400" b="1" kern="1200" dirty="0">
              <a:solidFill>
                <a:schemeClr val="bg1"/>
              </a:solidFill>
            </a:rPr>
            <a:t>ADITEC I: Internet.</a:t>
          </a:r>
        </a:p>
        <a:p>
          <a:pPr marL="228600" lvl="1" indent="-228600" algn="l" defTabSz="1066800">
            <a:lnSpc>
              <a:spcPct val="90000"/>
            </a:lnSpc>
            <a:spcBef>
              <a:spcPct val="0"/>
            </a:spcBef>
            <a:spcAft>
              <a:spcPct val="15000"/>
            </a:spcAft>
            <a:buChar char="•"/>
          </a:pPr>
          <a:r>
            <a:rPr lang="es-ES" sz="2400" b="1" kern="1200" dirty="0">
              <a:solidFill>
                <a:schemeClr val="bg1"/>
              </a:solidFill>
            </a:rPr>
            <a:t>ADITEC M: Móviles.</a:t>
          </a:r>
        </a:p>
        <a:p>
          <a:pPr marL="228600" lvl="1" indent="-228600" algn="l" defTabSz="1066800">
            <a:lnSpc>
              <a:spcPct val="90000"/>
            </a:lnSpc>
            <a:spcBef>
              <a:spcPct val="0"/>
            </a:spcBef>
            <a:spcAft>
              <a:spcPct val="15000"/>
            </a:spcAft>
            <a:buChar char="•"/>
          </a:pPr>
          <a:r>
            <a:rPr lang="es-ES" sz="2400" b="1" kern="1200" dirty="0">
              <a:solidFill>
                <a:schemeClr val="bg1"/>
              </a:solidFill>
            </a:rPr>
            <a:t>ADITEC V: Videojuegos.</a:t>
          </a:r>
        </a:p>
      </dsp:txBody>
      <dsp:txXfrm>
        <a:off x="4281602" y="1830742"/>
        <a:ext cx="3118986" cy="62455"/>
      </dsp:txXfrm>
    </dsp:sp>
    <dsp:sp modelId="{920AC7AE-2AC7-4AF9-A8F6-E3EDE8284EE3}">
      <dsp:nvSpPr>
        <dsp:cNvPr id="0" name=""/>
        <dsp:cNvSpPr/>
      </dsp:nvSpPr>
      <dsp:spPr>
        <a:xfrm rot="21562775">
          <a:off x="7548304" y="1509585"/>
          <a:ext cx="517443" cy="437039"/>
        </a:xfrm>
        <a:prstGeom prst="rightArrow">
          <a:avLst>
            <a:gd name="adj1" fmla="val 60000"/>
            <a:gd name="adj2" fmla="val 50000"/>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s-ES" sz="400" kern="1200"/>
        </a:p>
      </dsp:txBody>
      <dsp:txXfrm>
        <a:off x="7548308" y="1597703"/>
        <a:ext cx="386331" cy="262223"/>
      </dsp:txXfrm>
    </dsp:sp>
    <dsp:sp modelId="{DE450EB2-5347-48C7-B32A-B59C7E2C019F}">
      <dsp:nvSpPr>
        <dsp:cNvPr id="0" name=""/>
        <dsp:cNvSpPr/>
      </dsp:nvSpPr>
      <dsp:spPr>
        <a:xfrm>
          <a:off x="8280508" y="394788"/>
          <a:ext cx="3001122" cy="3935822"/>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ctr" defTabSz="622300">
            <a:lnSpc>
              <a:spcPct val="90000"/>
            </a:lnSpc>
            <a:spcBef>
              <a:spcPct val="0"/>
            </a:spcBef>
            <a:spcAft>
              <a:spcPct val="35000"/>
            </a:spcAft>
            <a:buNone/>
          </a:pPr>
          <a:endParaRPr lang="es-ES" sz="1400" kern="1200" dirty="0"/>
        </a:p>
        <a:p>
          <a:pPr marL="0" lvl="0" indent="0" algn="ctr" defTabSz="622300">
            <a:lnSpc>
              <a:spcPct val="90000"/>
            </a:lnSpc>
            <a:spcBef>
              <a:spcPct val="0"/>
            </a:spcBef>
            <a:spcAft>
              <a:spcPct val="35000"/>
            </a:spcAft>
            <a:buNone/>
          </a:pPr>
          <a:r>
            <a:rPr lang="es-ES" sz="2400" kern="1200" dirty="0"/>
            <a:t>Otras Pruebas de Personalidad</a:t>
          </a:r>
          <a:endParaRPr lang="es-ES" sz="1600" kern="1200" dirty="0"/>
        </a:p>
      </dsp:txBody>
      <dsp:txXfrm>
        <a:off x="8280508" y="394788"/>
        <a:ext cx="3001122" cy="2623881"/>
      </dsp:txXfrm>
    </dsp:sp>
    <dsp:sp modelId="{1DFF7AD5-BA1C-41C4-A4CE-A7930A898A34}">
      <dsp:nvSpPr>
        <dsp:cNvPr id="0" name=""/>
        <dsp:cNvSpPr/>
      </dsp:nvSpPr>
      <dsp:spPr>
        <a:xfrm>
          <a:off x="8363821" y="1460809"/>
          <a:ext cx="2993883" cy="52504"/>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228600" lvl="1" indent="-228600" algn="l" defTabSz="889000" rtl="0">
            <a:lnSpc>
              <a:spcPct val="90000"/>
            </a:lnSpc>
            <a:spcBef>
              <a:spcPct val="0"/>
            </a:spcBef>
            <a:spcAft>
              <a:spcPct val="15000"/>
            </a:spcAft>
            <a:buChar char="•"/>
          </a:pPr>
          <a:r>
            <a:rPr lang="es-ES" sz="2000" b="1" i="1" kern="1200" dirty="0">
              <a:solidFill>
                <a:schemeClr val="bg1"/>
              </a:solidFill>
            </a:rPr>
            <a:t>16 PF-5 (Cattell),</a:t>
          </a:r>
          <a:r>
            <a:rPr lang="es-ES" sz="2000" b="1" i="1" kern="1200" dirty="0">
              <a:solidFill>
                <a:schemeClr val="bg1"/>
              </a:solidFill>
              <a:latin typeface="Calibri Light"/>
            </a:rPr>
            <a:t> </a:t>
          </a:r>
          <a:endParaRPr lang="es-ES" sz="2000" b="1" kern="1200" dirty="0">
            <a:solidFill>
              <a:schemeClr val="bg1"/>
            </a:solidFill>
            <a:latin typeface="Calibri Light"/>
          </a:endParaRPr>
        </a:p>
        <a:p>
          <a:pPr marL="228600" lvl="1" indent="-228600" algn="l" defTabSz="889000">
            <a:lnSpc>
              <a:spcPct val="90000"/>
            </a:lnSpc>
            <a:spcBef>
              <a:spcPct val="0"/>
            </a:spcBef>
            <a:spcAft>
              <a:spcPct val="15000"/>
            </a:spcAft>
            <a:buChar char="•"/>
          </a:pPr>
          <a:r>
            <a:rPr lang="es-ES" sz="2000" b="1" i="1" kern="1200" dirty="0">
              <a:solidFill>
                <a:schemeClr val="bg1"/>
              </a:solidFill>
            </a:rPr>
            <a:t>MCMI (</a:t>
          </a:r>
          <a:r>
            <a:rPr lang="es-ES" sz="2000" b="1" i="1" kern="1200" dirty="0" err="1">
              <a:solidFill>
                <a:schemeClr val="bg1"/>
              </a:solidFill>
            </a:rPr>
            <a:t>Millon</a:t>
          </a:r>
          <a:r>
            <a:rPr lang="es-ES" sz="2000" b="1" i="1" kern="1200" dirty="0">
              <a:solidFill>
                <a:schemeClr val="bg1"/>
              </a:solidFill>
            </a:rPr>
            <a:t>),</a:t>
          </a:r>
          <a:endParaRPr lang="es-ES" sz="2000" b="1" kern="1200" dirty="0">
            <a:solidFill>
              <a:schemeClr val="bg1"/>
            </a:solidFill>
          </a:endParaRPr>
        </a:p>
        <a:p>
          <a:pPr marL="228600" lvl="1" indent="-228600" algn="l" defTabSz="889000" rtl="0">
            <a:lnSpc>
              <a:spcPct val="90000"/>
            </a:lnSpc>
            <a:spcBef>
              <a:spcPct val="0"/>
            </a:spcBef>
            <a:spcAft>
              <a:spcPct val="15000"/>
            </a:spcAft>
            <a:buChar char="•"/>
          </a:pPr>
          <a:r>
            <a:rPr lang="es-ES" sz="2000" b="1" i="1" kern="1200" dirty="0">
              <a:solidFill>
                <a:schemeClr val="bg1"/>
              </a:solidFill>
              <a:latin typeface="Calibri Light"/>
            </a:rPr>
            <a:t> </a:t>
          </a:r>
          <a:r>
            <a:rPr lang="es-ES" sz="2000" b="1" i="1" kern="1200" dirty="0">
              <a:solidFill>
                <a:schemeClr val="bg1"/>
              </a:solidFill>
            </a:rPr>
            <a:t>MMPI (Minnesota),</a:t>
          </a:r>
          <a:endParaRPr lang="es-ES" sz="2000" b="1" kern="1200" dirty="0">
            <a:solidFill>
              <a:schemeClr val="bg1"/>
            </a:solidFill>
          </a:endParaRPr>
        </a:p>
        <a:p>
          <a:pPr marL="228600" lvl="1" indent="-228600" algn="l" defTabSz="889000" rtl="0">
            <a:lnSpc>
              <a:spcPct val="90000"/>
            </a:lnSpc>
            <a:spcBef>
              <a:spcPct val="0"/>
            </a:spcBef>
            <a:spcAft>
              <a:spcPct val="15000"/>
            </a:spcAft>
            <a:buChar char="•"/>
          </a:pPr>
          <a:r>
            <a:rPr lang="es-ES" sz="2000" b="1" i="1" kern="1200" dirty="0">
              <a:solidFill>
                <a:schemeClr val="bg1"/>
              </a:solidFill>
            </a:rPr>
            <a:t>STAI,</a:t>
          </a:r>
          <a:r>
            <a:rPr lang="es-ES" sz="2000" b="1" i="1" kern="1200" dirty="0">
              <a:solidFill>
                <a:schemeClr val="bg1"/>
              </a:solidFill>
              <a:latin typeface="Calibri Light"/>
            </a:rPr>
            <a:t> </a:t>
          </a:r>
          <a:endParaRPr lang="es-ES" sz="2000" b="1" kern="1200" dirty="0">
            <a:solidFill>
              <a:schemeClr val="bg1"/>
            </a:solidFill>
          </a:endParaRPr>
        </a:p>
        <a:p>
          <a:pPr marL="228600" lvl="1" indent="-228600" algn="l" defTabSz="889000" rtl="0">
            <a:lnSpc>
              <a:spcPct val="90000"/>
            </a:lnSpc>
            <a:spcBef>
              <a:spcPct val="0"/>
            </a:spcBef>
            <a:spcAft>
              <a:spcPct val="15000"/>
            </a:spcAft>
            <a:buChar char="•"/>
          </a:pPr>
          <a:r>
            <a:rPr lang="es-ES" sz="2000" b="1" i="1" kern="1200" dirty="0">
              <a:solidFill>
                <a:schemeClr val="bg1"/>
              </a:solidFill>
            </a:rPr>
            <a:t>CET –DE.</a:t>
          </a:r>
          <a:r>
            <a:rPr lang="es-ES" b="1" kern="1200" dirty="0">
              <a:latin typeface="Calibri Light"/>
            </a:rPr>
            <a:t> </a:t>
          </a:r>
          <a:endParaRPr lang="es-ES" sz="2000" b="1" kern="1200" dirty="0">
            <a:solidFill>
              <a:schemeClr val="bg1"/>
            </a:solidFill>
            <a:latin typeface="Calibri Light"/>
          </a:endParaRPr>
        </a:p>
        <a:p>
          <a:pPr marL="171450" lvl="1" indent="-171450" algn="l" defTabSz="800100" rtl="0">
            <a:lnSpc>
              <a:spcPct val="90000"/>
            </a:lnSpc>
            <a:spcBef>
              <a:spcPct val="0"/>
            </a:spcBef>
            <a:spcAft>
              <a:spcPct val="15000"/>
            </a:spcAft>
            <a:buChar char="•"/>
          </a:pPr>
          <a:r>
            <a:rPr lang="es-ES" sz="1800" b="1" kern="1200" dirty="0">
              <a:solidFill>
                <a:schemeClr val="bg1"/>
              </a:solidFill>
            </a:rPr>
            <a:t>Inventario de Evaluación de la Personalidad (PAI)</a:t>
          </a:r>
          <a:endParaRPr lang="es-ES" sz="1800" b="1" kern="1200" dirty="0">
            <a:solidFill>
              <a:schemeClr val="bg1"/>
            </a:solidFill>
            <a:latin typeface="Calibri Light"/>
            <a:cs typeface="Calibri Light"/>
          </a:endParaRPr>
        </a:p>
        <a:p>
          <a:pPr marL="171450" lvl="1" indent="-171450" algn="l" defTabSz="800100">
            <a:lnSpc>
              <a:spcPct val="90000"/>
            </a:lnSpc>
            <a:spcBef>
              <a:spcPct val="0"/>
            </a:spcBef>
            <a:spcAft>
              <a:spcPct val="15000"/>
            </a:spcAft>
            <a:buChar char="•"/>
          </a:pPr>
          <a:r>
            <a:rPr lang="es-ES" sz="1800" b="1" kern="1200" dirty="0">
              <a:solidFill>
                <a:schemeClr val="bg1"/>
              </a:solidFill>
              <a:latin typeface="Calibri"/>
              <a:cs typeface="Calibri"/>
            </a:rPr>
            <a:t>Screening de Problemas Clínicos (PAS)</a:t>
          </a:r>
          <a:endParaRPr lang="es-ES" sz="1800" b="1" kern="1200" dirty="0">
            <a:solidFill>
              <a:schemeClr val="bg1"/>
            </a:solidFill>
          </a:endParaRPr>
        </a:p>
        <a:p>
          <a:pPr marL="57150" lvl="1" indent="-57150" algn="l" defTabSz="44450">
            <a:lnSpc>
              <a:spcPct val="90000"/>
            </a:lnSpc>
            <a:spcBef>
              <a:spcPct val="0"/>
            </a:spcBef>
            <a:spcAft>
              <a:spcPct val="15000"/>
            </a:spcAft>
            <a:buChar char="•"/>
          </a:pPr>
          <a:endParaRPr lang="es-ES" sz="100" b="1" kern="1200" dirty="0">
            <a:solidFill>
              <a:schemeClr val="bg1"/>
            </a:solidFill>
          </a:endParaRPr>
        </a:p>
        <a:p>
          <a:pPr marL="171450" lvl="1" indent="-171450" algn="l" defTabSz="800100" rtl="0">
            <a:lnSpc>
              <a:spcPct val="90000"/>
            </a:lnSpc>
            <a:spcBef>
              <a:spcPct val="0"/>
            </a:spcBef>
            <a:spcAft>
              <a:spcPct val="15000"/>
            </a:spcAft>
            <a:buChar char="•"/>
          </a:pPr>
          <a:endParaRPr lang="es-ES" sz="1800" kern="1200" dirty="0">
            <a:solidFill>
              <a:schemeClr val="bg1"/>
            </a:solidFill>
            <a:latin typeface="Calibri Light"/>
          </a:endParaRPr>
        </a:p>
      </dsp:txBody>
      <dsp:txXfrm>
        <a:off x="8365359" y="1462347"/>
        <a:ext cx="2990807" cy="494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C38C50-088F-4417-9106-E0FB92EC8AA2}">
      <dsp:nvSpPr>
        <dsp:cNvPr id="0" name=""/>
        <dsp:cNvSpPr/>
      </dsp:nvSpPr>
      <dsp:spPr>
        <a:xfrm>
          <a:off x="3322" y="112490"/>
          <a:ext cx="3239619" cy="51840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800" kern="1200" dirty="0"/>
            <a:t>Recomendaciones Sin TIC</a:t>
          </a:r>
        </a:p>
      </dsp:txBody>
      <dsp:txXfrm>
        <a:off x="3322" y="112490"/>
        <a:ext cx="3239619" cy="518400"/>
      </dsp:txXfrm>
    </dsp:sp>
    <dsp:sp modelId="{05130BB4-EA59-41F6-B4D5-F7716698C552}">
      <dsp:nvSpPr>
        <dsp:cNvPr id="0" name=""/>
        <dsp:cNvSpPr/>
      </dsp:nvSpPr>
      <dsp:spPr>
        <a:xfrm>
          <a:off x="3322" y="630890"/>
          <a:ext cx="3239619" cy="3313558"/>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just" defTabSz="800100">
            <a:lnSpc>
              <a:spcPct val="90000"/>
            </a:lnSpc>
            <a:spcBef>
              <a:spcPct val="0"/>
            </a:spcBef>
            <a:spcAft>
              <a:spcPct val="15000"/>
            </a:spcAft>
            <a:buChar char="•"/>
          </a:pPr>
          <a:r>
            <a:rPr lang="es-ES" sz="1800" b="1" i="0" kern="1200" dirty="0"/>
            <a:t>Evitar el uso de los aparatos electrónicos en las comidas</a:t>
          </a:r>
          <a:endParaRPr lang="es-ES" sz="1800" kern="1200" dirty="0"/>
        </a:p>
        <a:p>
          <a:pPr marL="171450" lvl="1" indent="-171450" algn="just" defTabSz="800100">
            <a:lnSpc>
              <a:spcPct val="90000"/>
            </a:lnSpc>
            <a:spcBef>
              <a:spcPct val="0"/>
            </a:spcBef>
            <a:spcAft>
              <a:spcPct val="15000"/>
            </a:spcAft>
            <a:buChar char="•"/>
          </a:pPr>
          <a:r>
            <a:rPr lang="es-ES" sz="1800" b="1" i="0" kern="1200" dirty="0"/>
            <a:t>Establecer un horario o periodo de uso al día </a:t>
          </a:r>
          <a:r>
            <a:rPr lang="es-ES" sz="1800" b="0" i="0" kern="1200" dirty="0"/>
            <a:t>de acuerdo a los requerimientos y edad de los hijos.</a:t>
          </a:r>
          <a:endParaRPr lang="es-ES" sz="1800" kern="1200" dirty="0"/>
        </a:p>
      </dsp:txBody>
      <dsp:txXfrm>
        <a:off x="3322" y="630890"/>
        <a:ext cx="3239619" cy="3313558"/>
      </dsp:txXfrm>
    </dsp:sp>
    <dsp:sp modelId="{B592E462-911F-4EEA-921E-A65C6F202D71}">
      <dsp:nvSpPr>
        <dsp:cNvPr id="0" name=""/>
        <dsp:cNvSpPr/>
      </dsp:nvSpPr>
      <dsp:spPr>
        <a:xfrm>
          <a:off x="3696489" y="112490"/>
          <a:ext cx="3239619" cy="518400"/>
        </a:xfrm>
        <a:prstGeom prst="rect">
          <a:avLst/>
        </a:prstGeom>
        <a:solidFill>
          <a:schemeClr val="accent4">
            <a:hueOff val="5197846"/>
            <a:satOff val="-23984"/>
            <a:lumOff val="883"/>
            <a:alphaOff val="0"/>
          </a:schemeClr>
        </a:solidFill>
        <a:ln w="12700" cap="flat" cmpd="sng" algn="ctr">
          <a:solidFill>
            <a:schemeClr val="accent4">
              <a:hueOff val="5197846"/>
              <a:satOff val="-23984"/>
              <a:lumOff val="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800" kern="1200" dirty="0"/>
            <a:t>Recomendaciones Con TIC</a:t>
          </a:r>
        </a:p>
      </dsp:txBody>
      <dsp:txXfrm>
        <a:off x="3696489" y="112490"/>
        <a:ext cx="3239619" cy="518400"/>
      </dsp:txXfrm>
    </dsp:sp>
    <dsp:sp modelId="{3CA28581-0DE1-49A6-98E0-42C12181929E}">
      <dsp:nvSpPr>
        <dsp:cNvPr id="0" name=""/>
        <dsp:cNvSpPr/>
      </dsp:nvSpPr>
      <dsp:spPr>
        <a:xfrm>
          <a:off x="3696489" y="630890"/>
          <a:ext cx="3239619" cy="3313558"/>
        </a:xfrm>
        <a:prstGeom prst="rect">
          <a:avLst/>
        </a:prstGeom>
        <a:solidFill>
          <a:schemeClr val="accent4">
            <a:tint val="40000"/>
            <a:alpha val="90000"/>
            <a:hueOff val="5756959"/>
            <a:satOff val="-30630"/>
            <a:lumOff val="-1745"/>
            <a:alphaOff val="0"/>
          </a:schemeClr>
        </a:solidFill>
        <a:ln w="12700" cap="flat" cmpd="sng" algn="ctr">
          <a:solidFill>
            <a:schemeClr val="accent4">
              <a:tint val="40000"/>
              <a:alpha val="90000"/>
              <a:hueOff val="5756959"/>
              <a:satOff val="-30630"/>
              <a:lumOff val="-174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just" defTabSz="800100">
            <a:lnSpc>
              <a:spcPct val="90000"/>
            </a:lnSpc>
            <a:spcBef>
              <a:spcPct val="0"/>
            </a:spcBef>
            <a:spcAft>
              <a:spcPct val="15000"/>
            </a:spcAft>
            <a:buChar char="•"/>
          </a:pPr>
          <a:r>
            <a:rPr lang="es-ES" sz="1800" b="1" i="0" kern="1200" dirty="0"/>
            <a:t>Integrar la tecnología a la dinámica familiar</a:t>
          </a:r>
          <a:r>
            <a:rPr lang="es-ES" sz="1800" b="0" i="0" kern="1200" dirty="0"/>
            <a:t>, ya sea en formato de juego o creando un espacio para compartir cosas que hemos descubierto </a:t>
          </a:r>
          <a:endParaRPr lang="es-ES" sz="1800" kern="1200" dirty="0"/>
        </a:p>
        <a:p>
          <a:pPr marL="171450" lvl="1" indent="-171450" algn="just" defTabSz="800100">
            <a:lnSpc>
              <a:spcPct val="90000"/>
            </a:lnSpc>
            <a:spcBef>
              <a:spcPct val="0"/>
            </a:spcBef>
            <a:spcAft>
              <a:spcPct val="15000"/>
            </a:spcAft>
            <a:buChar char="•"/>
          </a:pPr>
          <a:r>
            <a:rPr lang="es-ES" sz="1800" b="1" i="0" kern="1200" dirty="0"/>
            <a:t>Hablar con la familia sobre los peligros de las redes sociales o páginas web</a:t>
          </a:r>
          <a:r>
            <a:rPr lang="es-ES" sz="1800" b="0" i="0" kern="1200" dirty="0"/>
            <a:t> como publicar información personal, fotografías o realizar compras en sitios no seguros, juegos y </a:t>
          </a:r>
          <a:r>
            <a:rPr lang="es-ES" sz="1800" b="0" i="0" kern="1200" dirty="0" err="1"/>
            <a:t>Codigos</a:t>
          </a:r>
          <a:r>
            <a:rPr lang="es-ES" sz="1800" b="0" i="0" kern="1200" dirty="0"/>
            <a:t> PEGI, etc.</a:t>
          </a:r>
          <a:endParaRPr lang="es-ES" sz="1800" kern="1200" dirty="0"/>
        </a:p>
      </dsp:txBody>
      <dsp:txXfrm>
        <a:off x="3696489" y="630890"/>
        <a:ext cx="3239619" cy="3313558"/>
      </dsp:txXfrm>
    </dsp:sp>
    <dsp:sp modelId="{63C654C0-F72C-44A2-B585-0715054EB725}">
      <dsp:nvSpPr>
        <dsp:cNvPr id="0" name=""/>
        <dsp:cNvSpPr/>
      </dsp:nvSpPr>
      <dsp:spPr>
        <a:xfrm>
          <a:off x="7389655" y="112490"/>
          <a:ext cx="3239619" cy="518400"/>
        </a:xfrm>
        <a:prstGeom prst="rect">
          <a:avLst/>
        </a:prstGeom>
        <a:solidFill>
          <a:schemeClr val="accent4">
            <a:hueOff val="10395692"/>
            <a:satOff val="-47968"/>
            <a:lumOff val="1765"/>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800" kern="1200" dirty="0"/>
            <a:t>Otras Recomendaciones</a:t>
          </a:r>
        </a:p>
      </dsp:txBody>
      <dsp:txXfrm>
        <a:off x="7389655" y="112490"/>
        <a:ext cx="3239619" cy="518400"/>
      </dsp:txXfrm>
    </dsp:sp>
    <dsp:sp modelId="{A408C73D-2B95-4FD9-8707-E93C1CDCBD1C}">
      <dsp:nvSpPr>
        <dsp:cNvPr id="0" name=""/>
        <dsp:cNvSpPr/>
      </dsp:nvSpPr>
      <dsp:spPr>
        <a:xfrm>
          <a:off x="7389655" y="630890"/>
          <a:ext cx="3239619" cy="3313558"/>
        </a:xfrm>
        <a:prstGeom prst="rect">
          <a:avLst/>
        </a:prstGeom>
        <a:solidFill>
          <a:schemeClr val="accent4">
            <a:tint val="40000"/>
            <a:alpha val="90000"/>
            <a:hueOff val="11513918"/>
            <a:satOff val="-61261"/>
            <a:lumOff val="-3490"/>
            <a:alphaOff val="0"/>
          </a:schemeClr>
        </a:solidFill>
        <a:ln w="12700" cap="flat" cmpd="sng" algn="ctr">
          <a:solidFill>
            <a:schemeClr val="accent4">
              <a:tint val="40000"/>
              <a:alpha val="90000"/>
              <a:hueOff val="11513918"/>
              <a:satOff val="-61261"/>
              <a:lumOff val="-34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just" defTabSz="800100">
            <a:lnSpc>
              <a:spcPct val="90000"/>
            </a:lnSpc>
            <a:spcBef>
              <a:spcPct val="0"/>
            </a:spcBef>
            <a:spcAft>
              <a:spcPct val="15000"/>
            </a:spcAft>
            <a:buChar char="•"/>
          </a:pPr>
          <a:r>
            <a:rPr lang="es-ES" sz="1800" b="1" i="0" kern="1200" dirty="0"/>
            <a:t>No usar los aparatos tecnológicos para mantener a los niños en silencio. Ocio Familiar con y sin TICs.</a:t>
          </a:r>
          <a:endParaRPr lang="es-ES" sz="1800" kern="1200" dirty="0"/>
        </a:p>
        <a:p>
          <a:pPr marL="171450" lvl="1" indent="-171450" algn="just" defTabSz="800100">
            <a:lnSpc>
              <a:spcPct val="90000"/>
            </a:lnSpc>
            <a:spcBef>
              <a:spcPct val="0"/>
            </a:spcBef>
            <a:spcAft>
              <a:spcPct val="15000"/>
            </a:spcAft>
            <a:buChar char="•"/>
          </a:pPr>
          <a:r>
            <a:rPr lang="es-ES" sz="1800" b="1" i="0" kern="1200" dirty="0"/>
            <a:t>Dar el ejemplo como madres y padres en el uso y manejo de las TICs.</a:t>
          </a:r>
          <a:endParaRPr lang="es-ES" sz="1800" kern="1200" dirty="0"/>
        </a:p>
      </dsp:txBody>
      <dsp:txXfrm>
        <a:off x="7389655" y="630890"/>
        <a:ext cx="3239619" cy="33135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D5B2BE-38E5-497B-8133-D501C182883C}">
      <dsp:nvSpPr>
        <dsp:cNvPr id="0" name=""/>
        <dsp:cNvSpPr/>
      </dsp:nvSpPr>
      <dsp:spPr>
        <a:xfrm>
          <a:off x="3363" y="746513"/>
          <a:ext cx="3532228" cy="415556"/>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9685D8-D10D-4C84-AB93-7941076B13DF}">
      <dsp:nvSpPr>
        <dsp:cNvPr id="0" name=""/>
        <dsp:cNvSpPr/>
      </dsp:nvSpPr>
      <dsp:spPr>
        <a:xfrm>
          <a:off x="3363" y="902579"/>
          <a:ext cx="259490" cy="25949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66C605-40E7-4FD2-9BC6-17F8C9CED805}">
      <dsp:nvSpPr>
        <dsp:cNvPr id="0" name=""/>
        <dsp:cNvSpPr/>
      </dsp:nvSpPr>
      <dsp:spPr>
        <a:xfrm>
          <a:off x="3363" y="0"/>
          <a:ext cx="3532228" cy="7465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es-ES" sz="2400" kern="1200" dirty="0"/>
            <a:t>1ª Pantallas (tablets) y Móviles</a:t>
          </a:r>
        </a:p>
      </dsp:txBody>
      <dsp:txXfrm>
        <a:off x="3363" y="0"/>
        <a:ext cx="3532228" cy="746513"/>
      </dsp:txXfrm>
    </dsp:sp>
    <dsp:sp modelId="{C72DBDED-0268-4BB5-8737-FCCE0ED6C0E7}">
      <dsp:nvSpPr>
        <dsp:cNvPr id="0" name=""/>
        <dsp:cNvSpPr/>
      </dsp:nvSpPr>
      <dsp:spPr>
        <a:xfrm>
          <a:off x="3363" y="1507443"/>
          <a:ext cx="259483" cy="259483"/>
        </a:xfrm>
        <a:prstGeom prst="rect">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0A6CAC-0044-4695-97BC-2FB181DB5797}">
      <dsp:nvSpPr>
        <dsp:cNvPr id="0" name=""/>
        <dsp:cNvSpPr/>
      </dsp:nvSpPr>
      <dsp:spPr>
        <a:xfrm>
          <a:off x="250619" y="1334757"/>
          <a:ext cx="3284972" cy="6048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just" defTabSz="889000">
            <a:lnSpc>
              <a:spcPct val="90000"/>
            </a:lnSpc>
            <a:spcBef>
              <a:spcPct val="0"/>
            </a:spcBef>
            <a:spcAft>
              <a:spcPct val="35000"/>
            </a:spcAft>
            <a:buNone/>
          </a:pPr>
          <a:r>
            <a:rPr lang="es-ES" sz="2000" b="1" kern="1200" dirty="0"/>
            <a:t>La edad apropiada para la 'primera pantalla' es los 10 años</a:t>
          </a:r>
          <a:r>
            <a:rPr lang="es-ES" sz="2000" b="0" i="0" kern="1200" dirty="0"/>
            <a:t>,</a:t>
          </a:r>
          <a:endParaRPr lang="es-ES" sz="2000" kern="1200" dirty="0"/>
        </a:p>
      </dsp:txBody>
      <dsp:txXfrm>
        <a:off x="250619" y="1334757"/>
        <a:ext cx="3284972" cy="604857"/>
      </dsp:txXfrm>
    </dsp:sp>
    <dsp:sp modelId="{FBFC4958-6A0E-4EDD-BA2E-6FA3D5C2CB2A}">
      <dsp:nvSpPr>
        <dsp:cNvPr id="0" name=""/>
        <dsp:cNvSpPr/>
      </dsp:nvSpPr>
      <dsp:spPr>
        <a:xfrm>
          <a:off x="3363" y="2112301"/>
          <a:ext cx="259483" cy="259483"/>
        </a:xfrm>
        <a:prstGeom prst="rect">
          <a:avLst/>
        </a:prstGeom>
        <a:solidFill>
          <a:schemeClr val="lt1"/>
        </a:solidFill>
        <a:ln w="12700" cap="flat" cmpd="sng" algn="ctr">
          <a:solidFill>
            <a:schemeClr val="accent4"/>
          </a:solidFill>
          <a:prstDash val="solid"/>
          <a:miter lim="800000"/>
        </a:ln>
        <a:effectLst/>
      </dsp:spPr>
      <dsp:style>
        <a:lnRef idx="2">
          <a:schemeClr val="accent4"/>
        </a:lnRef>
        <a:fillRef idx="1">
          <a:schemeClr val="lt1"/>
        </a:fillRef>
        <a:effectRef idx="0">
          <a:schemeClr val="accent4"/>
        </a:effectRef>
        <a:fontRef idx="minor">
          <a:schemeClr val="dk1"/>
        </a:fontRef>
      </dsp:style>
    </dsp:sp>
    <dsp:sp modelId="{DCCBA873-C4B4-4531-8B2E-7FA74F65BA58}">
      <dsp:nvSpPr>
        <dsp:cNvPr id="0" name=""/>
        <dsp:cNvSpPr/>
      </dsp:nvSpPr>
      <dsp:spPr>
        <a:xfrm>
          <a:off x="250619" y="1939614"/>
          <a:ext cx="3284972" cy="6048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just" defTabSz="889000">
            <a:lnSpc>
              <a:spcPct val="90000"/>
            </a:lnSpc>
            <a:spcBef>
              <a:spcPct val="0"/>
            </a:spcBef>
            <a:spcAft>
              <a:spcPct val="35000"/>
            </a:spcAft>
            <a:buNone/>
          </a:pPr>
          <a:r>
            <a:rPr lang="es-ES" sz="2000" b="1" kern="1200" dirty="0"/>
            <a:t>A los 13 primer teléfono móvil</a:t>
          </a:r>
          <a:r>
            <a:rPr lang="es-ES" sz="2000" b="0" i="0" kern="1200" dirty="0"/>
            <a:t>.</a:t>
          </a:r>
          <a:endParaRPr lang="es-ES" sz="2000" kern="1200" dirty="0"/>
        </a:p>
      </dsp:txBody>
      <dsp:txXfrm>
        <a:off x="250619" y="1939614"/>
        <a:ext cx="3284972" cy="604857"/>
      </dsp:txXfrm>
    </dsp:sp>
    <dsp:sp modelId="{48474093-CB09-4938-BF77-E76524CB29DC}">
      <dsp:nvSpPr>
        <dsp:cNvPr id="0" name=""/>
        <dsp:cNvSpPr/>
      </dsp:nvSpPr>
      <dsp:spPr>
        <a:xfrm>
          <a:off x="3712203" y="746513"/>
          <a:ext cx="3532228" cy="415556"/>
        </a:xfrm>
        <a:prstGeom prst="rect">
          <a:avLst/>
        </a:prstGeom>
        <a:solidFill>
          <a:schemeClr val="accent4">
            <a:hueOff val="5197846"/>
            <a:satOff val="-23984"/>
            <a:lumOff val="883"/>
            <a:alphaOff val="0"/>
          </a:schemeClr>
        </a:solidFill>
        <a:ln w="12700" cap="flat" cmpd="sng" algn="ctr">
          <a:solidFill>
            <a:schemeClr val="accent4">
              <a:hueOff val="5197846"/>
              <a:satOff val="-23984"/>
              <a:lumOff val="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92A9DF-D1E4-40FD-9274-767DFB9A4DC4}">
      <dsp:nvSpPr>
        <dsp:cNvPr id="0" name=""/>
        <dsp:cNvSpPr/>
      </dsp:nvSpPr>
      <dsp:spPr>
        <a:xfrm>
          <a:off x="3712203" y="902579"/>
          <a:ext cx="259490" cy="259490"/>
        </a:xfrm>
        <a:prstGeom prst="rect">
          <a:avLst/>
        </a:prstGeom>
        <a:solidFill>
          <a:schemeClr val="lt1">
            <a:alpha val="90000"/>
            <a:hueOff val="0"/>
            <a:satOff val="0"/>
            <a:lumOff val="0"/>
            <a:alphaOff val="0"/>
          </a:schemeClr>
        </a:solidFill>
        <a:ln w="12700" cap="flat" cmpd="sng" algn="ctr">
          <a:solidFill>
            <a:schemeClr val="accent4">
              <a:hueOff val="5197846"/>
              <a:satOff val="-23984"/>
              <a:lumOff val="883"/>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7499E0-D0B6-4AC9-8B28-D89D3DE2725F}">
      <dsp:nvSpPr>
        <dsp:cNvPr id="0" name=""/>
        <dsp:cNvSpPr/>
      </dsp:nvSpPr>
      <dsp:spPr>
        <a:xfrm>
          <a:off x="3712203" y="0"/>
          <a:ext cx="3532228" cy="7465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es-ES" sz="2400" kern="1200" dirty="0"/>
            <a:t> Regulación TIC (todos los </a:t>
          </a:r>
          <a:r>
            <a:rPr lang="es-ES" sz="2400" kern="1200" dirty="0" err="1"/>
            <a:t>dispostivos</a:t>
          </a:r>
          <a:r>
            <a:rPr lang="es-ES" sz="2400" kern="1200" dirty="0"/>
            <a:t>)</a:t>
          </a:r>
        </a:p>
      </dsp:txBody>
      <dsp:txXfrm>
        <a:off x="3712203" y="0"/>
        <a:ext cx="3532228" cy="746513"/>
      </dsp:txXfrm>
    </dsp:sp>
    <dsp:sp modelId="{4B420AAE-E699-493C-A865-751F77F23A16}">
      <dsp:nvSpPr>
        <dsp:cNvPr id="0" name=""/>
        <dsp:cNvSpPr/>
      </dsp:nvSpPr>
      <dsp:spPr>
        <a:xfrm>
          <a:off x="3712203" y="1507443"/>
          <a:ext cx="259483" cy="259483"/>
        </a:xfrm>
        <a:prstGeom prst="rect">
          <a:avLst/>
        </a:prstGeom>
        <a:solidFill>
          <a:schemeClr val="lt1">
            <a:hueOff val="0"/>
            <a:satOff val="0"/>
            <a:lumOff val="0"/>
            <a:alphaOff val="0"/>
          </a:schemeClr>
        </a:solidFill>
        <a:ln w="12700" cap="flat" cmpd="sng" algn="ctr">
          <a:solidFill>
            <a:schemeClr val="accent4">
              <a:hueOff val="3465231"/>
              <a:satOff val="-15989"/>
              <a:lumOff val="588"/>
              <a:alphaOff val="0"/>
            </a:schemeClr>
          </a:solidFill>
          <a:prstDash val="solid"/>
          <a:miter lim="800000"/>
        </a:ln>
        <a:effectLst/>
      </dsp:spPr>
      <dsp:style>
        <a:lnRef idx="2">
          <a:scrgbClr r="0" g="0" b="0"/>
        </a:lnRef>
        <a:fillRef idx="1">
          <a:scrgbClr r="0" g="0" b="0"/>
        </a:fillRef>
        <a:effectRef idx="0">
          <a:scrgbClr r="0" g="0" b="0"/>
        </a:effectRef>
        <a:fontRef idx="minor"/>
      </dsp:style>
    </dsp:sp>
    <dsp:sp modelId="{F293799F-D7B9-442F-92E8-BB5C471F353B}">
      <dsp:nvSpPr>
        <dsp:cNvPr id="0" name=""/>
        <dsp:cNvSpPr/>
      </dsp:nvSpPr>
      <dsp:spPr>
        <a:xfrm>
          <a:off x="3992210" y="1670616"/>
          <a:ext cx="3284972" cy="6048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just" defTabSz="889000">
            <a:lnSpc>
              <a:spcPct val="90000"/>
            </a:lnSpc>
            <a:spcBef>
              <a:spcPct val="0"/>
            </a:spcBef>
            <a:spcAft>
              <a:spcPct val="35000"/>
            </a:spcAft>
            <a:buNone/>
          </a:pPr>
          <a:r>
            <a:rPr lang="es-ES" sz="2000" b="1" kern="1200" dirty="0"/>
            <a:t>Medidas de control tecnológico en el hogar (PC, Tablets, </a:t>
          </a:r>
          <a:r>
            <a:rPr lang="es-ES" sz="2000" b="1" kern="1200" dirty="0" err="1"/>
            <a:t>smartphones</a:t>
          </a:r>
          <a:r>
            <a:rPr lang="es-ES" sz="2000" b="1" kern="1200" dirty="0"/>
            <a:t> y consolas).</a:t>
          </a:r>
          <a:r>
            <a:rPr lang="es-ES" sz="2000" b="0" i="0" kern="1200" dirty="0"/>
            <a:t> </a:t>
          </a:r>
          <a:endParaRPr lang="es-ES" sz="2000" kern="1200" dirty="0"/>
        </a:p>
      </dsp:txBody>
      <dsp:txXfrm>
        <a:off x="3992210" y="1670616"/>
        <a:ext cx="3284972" cy="604857"/>
      </dsp:txXfrm>
    </dsp:sp>
    <dsp:sp modelId="{0E3A9E3A-FAB7-4FE8-96E5-A2EB90CE1B74}">
      <dsp:nvSpPr>
        <dsp:cNvPr id="0" name=""/>
        <dsp:cNvSpPr/>
      </dsp:nvSpPr>
      <dsp:spPr>
        <a:xfrm>
          <a:off x="3749831" y="2761364"/>
          <a:ext cx="259483" cy="259483"/>
        </a:xfrm>
        <a:prstGeom prst="rect">
          <a:avLst/>
        </a:prstGeom>
        <a:solidFill>
          <a:schemeClr val="lt1">
            <a:hueOff val="0"/>
            <a:satOff val="0"/>
            <a:lumOff val="0"/>
            <a:alphaOff val="0"/>
          </a:schemeClr>
        </a:solidFill>
        <a:ln w="12700" cap="flat" cmpd="sng" algn="ctr">
          <a:solidFill>
            <a:schemeClr val="accent4">
              <a:hueOff val="5197846"/>
              <a:satOff val="-23984"/>
              <a:lumOff val="883"/>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013B19-7173-4889-B293-10AEE8449FA2}">
      <dsp:nvSpPr>
        <dsp:cNvPr id="0" name=""/>
        <dsp:cNvSpPr/>
      </dsp:nvSpPr>
      <dsp:spPr>
        <a:xfrm>
          <a:off x="4095950" y="2569864"/>
          <a:ext cx="3284972" cy="6048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just" defTabSz="889000">
            <a:lnSpc>
              <a:spcPct val="90000"/>
            </a:lnSpc>
            <a:spcBef>
              <a:spcPct val="0"/>
            </a:spcBef>
            <a:spcAft>
              <a:spcPct val="35000"/>
            </a:spcAft>
            <a:buNone/>
          </a:pPr>
          <a:r>
            <a:rPr lang="es-ES" sz="2000" b="1" i="0" kern="1200" dirty="0"/>
            <a:t>Evitar dormir con el móvil.</a:t>
          </a:r>
          <a:endParaRPr lang="es-ES" sz="2000" b="1" kern="1200" dirty="0"/>
        </a:p>
      </dsp:txBody>
      <dsp:txXfrm>
        <a:off x="4095950" y="2569864"/>
        <a:ext cx="3284972" cy="604857"/>
      </dsp:txXfrm>
    </dsp:sp>
    <dsp:sp modelId="{AD823F47-64D7-4577-AA51-89E91997543E}">
      <dsp:nvSpPr>
        <dsp:cNvPr id="0" name=""/>
        <dsp:cNvSpPr/>
      </dsp:nvSpPr>
      <dsp:spPr>
        <a:xfrm>
          <a:off x="3702797" y="3554363"/>
          <a:ext cx="259483" cy="259483"/>
        </a:xfrm>
        <a:prstGeom prst="rect">
          <a:avLst/>
        </a:prstGeom>
        <a:solidFill>
          <a:schemeClr val="lt1">
            <a:hueOff val="0"/>
            <a:satOff val="0"/>
            <a:lumOff val="0"/>
            <a:alphaOff val="0"/>
          </a:schemeClr>
        </a:solidFill>
        <a:ln w="12700" cap="flat" cmpd="sng" algn="ctr">
          <a:solidFill>
            <a:schemeClr val="accent4">
              <a:hueOff val="6930461"/>
              <a:satOff val="-31979"/>
              <a:lumOff val="1177"/>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F85FFA-B600-45E3-B635-01C3295F0B3F}">
      <dsp:nvSpPr>
        <dsp:cNvPr id="0" name=""/>
        <dsp:cNvSpPr/>
      </dsp:nvSpPr>
      <dsp:spPr>
        <a:xfrm>
          <a:off x="3992210" y="3351412"/>
          <a:ext cx="3284972" cy="6048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just" defTabSz="889000">
            <a:lnSpc>
              <a:spcPct val="90000"/>
            </a:lnSpc>
            <a:spcBef>
              <a:spcPct val="0"/>
            </a:spcBef>
            <a:spcAft>
              <a:spcPct val="35000"/>
            </a:spcAft>
            <a:buNone/>
          </a:pPr>
          <a:r>
            <a:rPr lang="es-ES" sz="2000" b="1" i="0" kern="1200" dirty="0"/>
            <a:t>Desactivar las notificaciones.</a:t>
          </a:r>
          <a:endParaRPr lang="es-ES" sz="2000" b="1" kern="1200" dirty="0"/>
        </a:p>
      </dsp:txBody>
      <dsp:txXfrm>
        <a:off x="3992210" y="3351412"/>
        <a:ext cx="3284972" cy="604857"/>
      </dsp:txXfrm>
    </dsp:sp>
    <dsp:sp modelId="{52ED54C3-BD48-4E56-BE52-D90302155590}">
      <dsp:nvSpPr>
        <dsp:cNvPr id="0" name=""/>
        <dsp:cNvSpPr/>
      </dsp:nvSpPr>
      <dsp:spPr>
        <a:xfrm>
          <a:off x="7421043" y="746513"/>
          <a:ext cx="3532228" cy="415556"/>
        </a:xfrm>
        <a:prstGeom prst="rect">
          <a:avLst/>
        </a:prstGeom>
        <a:solidFill>
          <a:schemeClr val="accent4">
            <a:hueOff val="10395692"/>
            <a:satOff val="-47968"/>
            <a:lumOff val="1765"/>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4537FC-6640-4910-9534-D14284F20332}">
      <dsp:nvSpPr>
        <dsp:cNvPr id="0" name=""/>
        <dsp:cNvSpPr/>
      </dsp:nvSpPr>
      <dsp:spPr>
        <a:xfrm>
          <a:off x="7421043" y="902579"/>
          <a:ext cx="259490" cy="259490"/>
        </a:xfrm>
        <a:prstGeom prst="rect">
          <a:avLst/>
        </a:prstGeom>
        <a:solidFill>
          <a:schemeClr val="lt1">
            <a:alpha val="90000"/>
            <a:hueOff val="0"/>
            <a:satOff val="0"/>
            <a:lumOff val="0"/>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14ED4301-89B6-422E-BD47-59D15C3E8136}">
      <dsp:nvSpPr>
        <dsp:cNvPr id="0" name=""/>
        <dsp:cNvSpPr/>
      </dsp:nvSpPr>
      <dsp:spPr>
        <a:xfrm>
          <a:off x="7421043" y="0"/>
          <a:ext cx="3532228" cy="7465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es-ES" sz="2400" kern="1200" dirty="0"/>
            <a:t>Modela los Uso TICs</a:t>
          </a:r>
        </a:p>
      </dsp:txBody>
      <dsp:txXfrm>
        <a:off x="7421043" y="0"/>
        <a:ext cx="3532228" cy="746513"/>
      </dsp:txXfrm>
    </dsp:sp>
    <dsp:sp modelId="{0B018300-96C9-4819-A478-E8C222EC1DFF}">
      <dsp:nvSpPr>
        <dsp:cNvPr id="0" name=""/>
        <dsp:cNvSpPr/>
      </dsp:nvSpPr>
      <dsp:spPr>
        <a:xfrm>
          <a:off x="7421043" y="1507443"/>
          <a:ext cx="259483" cy="259483"/>
        </a:xfrm>
        <a:prstGeom prst="rect">
          <a:avLst/>
        </a:prstGeom>
        <a:solidFill>
          <a:schemeClr val="lt1">
            <a:hueOff val="0"/>
            <a:satOff val="0"/>
            <a:lumOff val="0"/>
            <a:alphaOff val="0"/>
          </a:schemeClr>
        </a:solidFill>
        <a:ln w="12700" cap="flat" cmpd="sng" algn="ctr">
          <a:solidFill>
            <a:schemeClr val="accent4">
              <a:hueOff val="8663077"/>
              <a:satOff val="-39973"/>
              <a:lumOff val="1471"/>
              <a:alphaOff val="0"/>
            </a:schemeClr>
          </a:solidFill>
          <a:prstDash val="solid"/>
          <a:miter lim="800000"/>
        </a:ln>
        <a:effectLst/>
      </dsp:spPr>
      <dsp:style>
        <a:lnRef idx="2">
          <a:scrgbClr r="0" g="0" b="0"/>
        </a:lnRef>
        <a:fillRef idx="1">
          <a:scrgbClr r="0" g="0" b="0"/>
        </a:fillRef>
        <a:effectRef idx="0">
          <a:scrgbClr r="0" g="0" b="0"/>
        </a:effectRef>
        <a:fontRef idx="minor"/>
      </dsp:style>
    </dsp:sp>
    <dsp:sp modelId="{E359FF07-1EDC-4E3B-99D2-C5994B7A577F}">
      <dsp:nvSpPr>
        <dsp:cNvPr id="0" name=""/>
        <dsp:cNvSpPr/>
      </dsp:nvSpPr>
      <dsp:spPr>
        <a:xfrm>
          <a:off x="7668299" y="1334757"/>
          <a:ext cx="3284972" cy="6048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marL="0" lvl="0" indent="0" algn="just" defTabSz="933450">
            <a:lnSpc>
              <a:spcPct val="90000"/>
            </a:lnSpc>
            <a:spcBef>
              <a:spcPct val="0"/>
            </a:spcBef>
            <a:spcAft>
              <a:spcPct val="35000"/>
            </a:spcAft>
            <a:buNone/>
          </a:pPr>
          <a:r>
            <a:rPr lang="es-ES" sz="2100" b="1" i="0" kern="1200" dirty="0"/>
            <a:t>Disfruta con ellos y ellas.</a:t>
          </a:r>
          <a:endParaRPr lang="es-ES" sz="2100" kern="1200" dirty="0"/>
        </a:p>
      </dsp:txBody>
      <dsp:txXfrm>
        <a:off x="7668299" y="1334757"/>
        <a:ext cx="3284972" cy="604857"/>
      </dsp:txXfrm>
    </dsp:sp>
    <dsp:sp modelId="{25BCDC1F-20B7-4A63-9381-62804C125B66}">
      <dsp:nvSpPr>
        <dsp:cNvPr id="0" name=""/>
        <dsp:cNvSpPr/>
      </dsp:nvSpPr>
      <dsp:spPr>
        <a:xfrm>
          <a:off x="7421043" y="2112301"/>
          <a:ext cx="259483" cy="259483"/>
        </a:xfrm>
        <a:prstGeom prst="rect">
          <a:avLst/>
        </a:prstGeom>
        <a:solidFill>
          <a:schemeClr val="lt1">
            <a:hueOff val="0"/>
            <a:satOff val="0"/>
            <a:lumOff val="0"/>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969AA6BF-BD77-44EA-BE9D-5B54745F1274}">
      <dsp:nvSpPr>
        <dsp:cNvPr id="0" name=""/>
        <dsp:cNvSpPr/>
      </dsp:nvSpPr>
      <dsp:spPr>
        <a:xfrm>
          <a:off x="7668299" y="1939614"/>
          <a:ext cx="3284972" cy="6048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just" defTabSz="889000">
            <a:lnSpc>
              <a:spcPct val="90000"/>
            </a:lnSpc>
            <a:spcBef>
              <a:spcPct val="0"/>
            </a:spcBef>
            <a:spcAft>
              <a:spcPct val="35000"/>
            </a:spcAft>
            <a:buNone/>
          </a:pPr>
          <a:r>
            <a:rPr lang="es-ES" sz="2000" b="1" kern="1200" dirty="0"/>
            <a:t>Tecnología en familia:</a:t>
          </a:r>
        </a:p>
        <a:p>
          <a:pPr marL="0" lvl="0" indent="0" algn="just" defTabSz="889000">
            <a:lnSpc>
              <a:spcPct val="90000"/>
            </a:lnSpc>
            <a:spcBef>
              <a:spcPct val="0"/>
            </a:spcBef>
            <a:spcAft>
              <a:spcPct val="35000"/>
            </a:spcAft>
            <a:buNone/>
          </a:pPr>
          <a:r>
            <a:rPr lang="es-ES" sz="1800" kern="1200" dirty="0">
              <a:hlinkClick xmlns:r="http://schemas.openxmlformats.org/officeDocument/2006/relationships" r:id="rId1"/>
            </a:rPr>
            <a:t>http://tecnologiaenfamilia.com/</a:t>
          </a:r>
          <a:r>
            <a:rPr lang="es-ES" sz="1800" kern="1200" dirty="0"/>
            <a:t> </a:t>
          </a:r>
        </a:p>
      </dsp:txBody>
      <dsp:txXfrm>
        <a:off x="7668299" y="1939614"/>
        <a:ext cx="3284972" cy="60485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D7C3C1-5AFE-43DF-8B82-BFAB15199B3E}">
      <dsp:nvSpPr>
        <dsp:cNvPr id="0" name=""/>
        <dsp:cNvSpPr/>
      </dsp:nvSpPr>
      <dsp:spPr>
        <a:xfrm>
          <a:off x="2631461" y="-474467"/>
          <a:ext cx="4805296" cy="4805296"/>
        </a:xfrm>
        <a:prstGeom prst="circularArrow">
          <a:avLst>
            <a:gd name="adj1" fmla="val 4668"/>
            <a:gd name="adj2" fmla="val 272909"/>
            <a:gd name="adj3" fmla="val 12104402"/>
            <a:gd name="adj4" fmla="val 18552270"/>
            <a:gd name="adj5" fmla="val 4847"/>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AE936E-D509-4645-B44F-E7653DA607BB}">
      <dsp:nvSpPr>
        <dsp:cNvPr id="0" name=""/>
        <dsp:cNvSpPr/>
      </dsp:nvSpPr>
      <dsp:spPr>
        <a:xfrm>
          <a:off x="3174323" y="973"/>
          <a:ext cx="3719572" cy="160265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kern="1200" dirty="0"/>
            <a:t>Ocio Actividad Familiar/Grupal vs Aislamiento</a:t>
          </a:r>
          <a:r>
            <a:rPr lang="es-ES" sz="2000" kern="1200" dirty="0"/>
            <a:t>.</a:t>
          </a:r>
          <a:endParaRPr lang="es-ES" sz="2800" kern="1200" dirty="0"/>
        </a:p>
      </dsp:txBody>
      <dsp:txXfrm>
        <a:off x="3252558" y="79208"/>
        <a:ext cx="3563102" cy="1446185"/>
      </dsp:txXfrm>
    </dsp:sp>
    <dsp:sp modelId="{E425F60C-936C-4658-9187-F25114A152DC}">
      <dsp:nvSpPr>
        <dsp:cNvPr id="0" name=""/>
        <dsp:cNvSpPr/>
      </dsp:nvSpPr>
      <dsp:spPr>
        <a:xfrm>
          <a:off x="5628820" y="1948455"/>
          <a:ext cx="3205311" cy="1099550"/>
        </a:xfrm>
        <a:prstGeom prst="round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s-ES" sz="2800" kern="1200" dirty="0"/>
            <a:t>Ocio de Disfrute vs de Consumo</a:t>
          </a:r>
        </a:p>
        <a:p>
          <a:pPr marL="114300" lvl="1" indent="-114300" algn="l" defTabSz="666750">
            <a:lnSpc>
              <a:spcPct val="90000"/>
            </a:lnSpc>
            <a:spcBef>
              <a:spcPct val="0"/>
            </a:spcBef>
            <a:spcAft>
              <a:spcPct val="15000"/>
            </a:spcAft>
            <a:buChar char="•"/>
          </a:pPr>
          <a:endParaRPr lang="es-ES" sz="1500" kern="1200" dirty="0"/>
        </a:p>
      </dsp:txBody>
      <dsp:txXfrm>
        <a:off x="5682496" y="2002131"/>
        <a:ext cx="3097959" cy="992198"/>
      </dsp:txXfrm>
    </dsp:sp>
    <dsp:sp modelId="{E48970A1-96CD-4CD6-A91D-E3657DAF7221}">
      <dsp:nvSpPr>
        <dsp:cNvPr id="0" name=""/>
        <dsp:cNvSpPr/>
      </dsp:nvSpPr>
      <dsp:spPr>
        <a:xfrm>
          <a:off x="3431453" y="3451815"/>
          <a:ext cx="3205311" cy="1602655"/>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s-ES" sz="2900" kern="1200" dirty="0"/>
            <a:t>Ocio Cooperativo vs Competitivo</a:t>
          </a:r>
        </a:p>
      </dsp:txBody>
      <dsp:txXfrm>
        <a:off x="3509688" y="3530050"/>
        <a:ext cx="3048841" cy="1446185"/>
      </dsp:txXfrm>
    </dsp:sp>
    <dsp:sp modelId="{0E9F66E1-0CC1-4A48-B2AD-78A7D95507F9}">
      <dsp:nvSpPr>
        <dsp:cNvPr id="0" name=""/>
        <dsp:cNvSpPr/>
      </dsp:nvSpPr>
      <dsp:spPr>
        <a:xfrm>
          <a:off x="1007935" y="1752982"/>
          <a:ext cx="3205311" cy="160265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s-ES" sz="2900" kern="1200" dirty="0"/>
            <a:t>Ocio Potenciador de Valores vs Desintegrador</a:t>
          </a:r>
        </a:p>
      </dsp:txBody>
      <dsp:txXfrm>
        <a:off x="1086170" y="1831217"/>
        <a:ext cx="3048841" cy="1446185"/>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DC70BA07-5E4D-4D80-9901-BDC0E31A38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s-ES"/>
          </a:p>
        </p:txBody>
      </p:sp>
      <p:sp>
        <p:nvSpPr>
          <p:cNvPr id="3" name="Marcador de fecha 2">
            <a:extLst>
              <a:ext uri="{FF2B5EF4-FFF2-40B4-BE49-F238E27FC236}">
                <a16:creationId xmlns:a16="http://schemas.microsoft.com/office/drawing/2014/main" id="{AFAA19BB-4019-410E-95A6-210DF4F26344}"/>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AD1D2998-6C0E-4895-A324-A0CA50363CB5}" type="datetimeFigureOut">
              <a:rPr lang="es-ES"/>
              <a:pPr>
                <a:defRPr/>
              </a:pPr>
              <a:t>27/02/2021</a:t>
            </a:fld>
            <a:endParaRPr lang="es-ES"/>
          </a:p>
        </p:txBody>
      </p:sp>
      <p:sp>
        <p:nvSpPr>
          <p:cNvPr id="4" name="Marcador de imagen de diapositiva 3">
            <a:extLst>
              <a:ext uri="{FF2B5EF4-FFF2-40B4-BE49-F238E27FC236}">
                <a16:creationId xmlns:a16="http://schemas.microsoft.com/office/drawing/2014/main" id="{5C7DDC3B-63AC-4BE9-A01A-8D4B49931DE0}"/>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Marcador de notas 4">
            <a:extLst>
              <a:ext uri="{FF2B5EF4-FFF2-40B4-BE49-F238E27FC236}">
                <a16:creationId xmlns:a16="http://schemas.microsoft.com/office/drawing/2014/main" id="{A06D1E79-99B8-4BF8-A8AF-468041997F8E}"/>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 name="Marcador de pie de página 5">
            <a:extLst>
              <a:ext uri="{FF2B5EF4-FFF2-40B4-BE49-F238E27FC236}">
                <a16:creationId xmlns:a16="http://schemas.microsoft.com/office/drawing/2014/main" id="{B39F636A-8EE1-4A91-B8DA-15DCA6A7F569}"/>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s-ES"/>
          </a:p>
        </p:txBody>
      </p:sp>
      <p:sp>
        <p:nvSpPr>
          <p:cNvPr id="7" name="Marcador de número de diapositiva 6">
            <a:extLst>
              <a:ext uri="{FF2B5EF4-FFF2-40B4-BE49-F238E27FC236}">
                <a16:creationId xmlns:a16="http://schemas.microsoft.com/office/drawing/2014/main" id="{A063A2A2-6224-4EEB-84D2-98DB9A7D071C}"/>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A0C58A8D-E1CC-4895-95D2-E4F7D4FE243D}" type="slidenum">
              <a:rPr lang="es-ES" altLang="es-ES"/>
              <a:pPr/>
              <a:t>‹Nº›</a:t>
            </a:fld>
            <a:endParaRPr lang="es-ES" altLang="es-ES"/>
          </a:p>
        </p:txBody>
      </p:sp>
    </p:spTree>
    <p:extLst>
      <p:ext uri="{BB962C8B-B14F-4D97-AF65-F5344CB8AC3E}">
        <p14:creationId xmlns:p14="http://schemas.microsoft.com/office/powerpoint/2010/main" val="33416042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Marcador de imagen de diapositiva 1">
            <a:extLst>
              <a:ext uri="{FF2B5EF4-FFF2-40B4-BE49-F238E27FC236}">
                <a16:creationId xmlns:a16="http://schemas.microsoft.com/office/drawing/2014/main" id="{1638867B-2D52-47CA-9E27-8806C2833D77}"/>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Marcador de notas 2">
            <a:extLst>
              <a:ext uri="{FF2B5EF4-FFF2-40B4-BE49-F238E27FC236}">
                <a16:creationId xmlns:a16="http://schemas.microsoft.com/office/drawing/2014/main" id="{8BDA288E-DD25-4E08-993C-C91B2535B3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Tree>
    <p:extLst>
      <p:ext uri="{BB962C8B-B14F-4D97-AF65-F5344CB8AC3E}">
        <p14:creationId xmlns:p14="http://schemas.microsoft.com/office/powerpoint/2010/main" val="3298631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11">
            <a:extLst>
              <a:ext uri="{FF2B5EF4-FFF2-40B4-BE49-F238E27FC236}">
                <a16:creationId xmlns:a16="http://schemas.microsoft.com/office/drawing/2014/main" id="{A375E52B-BEC7-4567-8BF1-59BF9F2D336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7D01A5A-F75F-472F-9B73-01C2528B3402}" type="slidenum">
              <a:rPr lang="es-ES" altLang="es-ES">
                <a:latin typeface="Times New Roman" panose="02020603050405020304" pitchFamily="18" charset="0"/>
                <a:ea typeface="Microsoft YaHei" panose="020B0503020204020204" pitchFamily="34" charset="-122"/>
              </a:rPr>
              <a:pPr>
                <a:spcBef>
                  <a:spcPct val="0"/>
                </a:spcBef>
              </a:pPr>
              <a:t>12</a:t>
            </a:fld>
            <a:endParaRPr lang="es-ES" altLang="es-ES">
              <a:latin typeface="Times New Roman" panose="02020603050405020304" pitchFamily="18" charset="0"/>
              <a:ea typeface="Microsoft YaHei" panose="020B0503020204020204" pitchFamily="34" charset="-122"/>
            </a:endParaRPr>
          </a:p>
        </p:txBody>
      </p:sp>
      <p:sp>
        <p:nvSpPr>
          <p:cNvPr id="105475" name="Rectangle 1">
            <a:extLst>
              <a:ext uri="{FF2B5EF4-FFF2-40B4-BE49-F238E27FC236}">
                <a16:creationId xmlns:a16="http://schemas.microsoft.com/office/drawing/2014/main" id="{44258AAA-EF32-447E-8003-D53E496D34E0}"/>
              </a:ext>
            </a:extLst>
          </p:cNvPr>
          <p:cNvSpPr>
            <a:spLocks noGrp="1" noRot="1" noChangeAspect="1" noChangeArrowheads="1" noTextEdit="1"/>
          </p:cNvSpPr>
          <p:nvPr>
            <p:ph type="sldImg"/>
          </p:nvPr>
        </p:nvSpPr>
        <p:spPr bwMode="auto">
          <a:xfrm>
            <a:off x="381000" y="685800"/>
            <a:ext cx="6096000" cy="3429000"/>
          </a:xfrm>
          <a:solidFill>
            <a:srgbClr val="FFFFFF"/>
          </a:solidFill>
          <a:ln>
            <a:solidFill>
              <a:srgbClr val="000000"/>
            </a:solidFill>
            <a:miter lim="800000"/>
            <a:headEnd/>
            <a:tailEnd/>
          </a:ln>
        </p:spPr>
      </p:sp>
      <p:sp>
        <p:nvSpPr>
          <p:cNvPr id="105476" name="Rectangle 2">
            <a:extLst>
              <a:ext uri="{FF2B5EF4-FFF2-40B4-BE49-F238E27FC236}">
                <a16:creationId xmlns:a16="http://schemas.microsoft.com/office/drawing/2014/main" id="{4D67AAAA-AA26-452F-BBF2-754EBAF5BA83}"/>
              </a:ext>
            </a:extLst>
          </p:cNvPr>
          <p:cNvSpPr>
            <a:spLocks noGrp="1" noChangeArrowheads="1"/>
          </p:cNvSpPr>
          <p:nvPr>
            <p:ph type="body" idx="1"/>
          </p:nvPr>
        </p:nvSpPr>
        <p:spPr bwMode="auto">
          <a:xfrm>
            <a:off x="685800" y="4343400"/>
            <a:ext cx="5484813"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endParaRPr lang="es-ES" altLang="es-ES">
              <a:latin typeface="Times New Roman" panose="02020603050405020304" pitchFamily="18" charset="0"/>
            </a:endParaRPr>
          </a:p>
        </p:txBody>
      </p:sp>
    </p:spTree>
    <p:extLst>
      <p:ext uri="{BB962C8B-B14F-4D97-AF65-F5344CB8AC3E}">
        <p14:creationId xmlns:p14="http://schemas.microsoft.com/office/powerpoint/2010/main" val="2431243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a:extLst>
              <a:ext uri="{FF2B5EF4-FFF2-40B4-BE49-F238E27FC236}">
                <a16:creationId xmlns:a16="http://schemas.microsoft.com/office/drawing/2014/main" id="{711011E3-1F12-4865-9FB9-48951DF5C3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2 Marcador de notas">
            <a:extLst>
              <a:ext uri="{FF2B5EF4-FFF2-40B4-BE49-F238E27FC236}">
                <a16:creationId xmlns:a16="http://schemas.microsoft.com/office/drawing/2014/main" id="{D8BBB175-F279-475D-855B-2F18AB4203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31748" name="3 Marcador de número de diapositiva">
            <a:extLst>
              <a:ext uri="{FF2B5EF4-FFF2-40B4-BE49-F238E27FC236}">
                <a16:creationId xmlns:a16="http://schemas.microsoft.com/office/drawing/2014/main" id="{FF993C03-0D64-4799-8D6B-C02A057D18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7229F7D-57DC-45B4-A146-9DBE72F9E8D7}" type="slidenum">
              <a:rPr lang="ca-ES" altLang="es-ES"/>
              <a:pPr>
                <a:spcBef>
                  <a:spcPct val="0"/>
                </a:spcBef>
              </a:pPr>
              <a:t>27</a:t>
            </a:fld>
            <a:endParaRPr lang="ca-ES" altLang="es-ES"/>
          </a:p>
        </p:txBody>
      </p:sp>
    </p:spTree>
    <p:extLst>
      <p:ext uri="{BB962C8B-B14F-4D97-AF65-F5344CB8AC3E}">
        <p14:creationId xmlns:p14="http://schemas.microsoft.com/office/powerpoint/2010/main" val="1520641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a:extLst>
              <a:ext uri="{FF2B5EF4-FFF2-40B4-BE49-F238E27FC236}">
                <a16:creationId xmlns:a16="http://schemas.microsoft.com/office/drawing/2014/main" id="{711011E3-1F12-4865-9FB9-48951DF5C3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2 Marcador de notas">
            <a:extLst>
              <a:ext uri="{FF2B5EF4-FFF2-40B4-BE49-F238E27FC236}">
                <a16:creationId xmlns:a16="http://schemas.microsoft.com/office/drawing/2014/main" id="{D8BBB175-F279-475D-855B-2F18AB4203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31748" name="3 Marcador de número de diapositiva">
            <a:extLst>
              <a:ext uri="{FF2B5EF4-FFF2-40B4-BE49-F238E27FC236}">
                <a16:creationId xmlns:a16="http://schemas.microsoft.com/office/drawing/2014/main" id="{FF993C03-0D64-4799-8D6B-C02A057D18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7229F7D-57DC-45B4-A146-9DBE72F9E8D7}" type="slidenum">
              <a:rPr lang="ca-ES" altLang="es-ES"/>
              <a:pPr>
                <a:spcBef>
                  <a:spcPct val="0"/>
                </a:spcBef>
              </a:pPr>
              <a:t>28</a:t>
            </a:fld>
            <a:endParaRPr lang="ca-ES" altLang="es-ES"/>
          </a:p>
        </p:txBody>
      </p:sp>
    </p:spTree>
    <p:extLst>
      <p:ext uri="{BB962C8B-B14F-4D97-AF65-F5344CB8AC3E}">
        <p14:creationId xmlns:p14="http://schemas.microsoft.com/office/powerpoint/2010/main" val="241969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a:extLst>
              <a:ext uri="{FF2B5EF4-FFF2-40B4-BE49-F238E27FC236}">
                <a16:creationId xmlns:a16="http://schemas.microsoft.com/office/drawing/2014/main" id="{711011E3-1F12-4865-9FB9-48951DF5C3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2 Marcador de notas">
            <a:extLst>
              <a:ext uri="{FF2B5EF4-FFF2-40B4-BE49-F238E27FC236}">
                <a16:creationId xmlns:a16="http://schemas.microsoft.com/office/drawing/2014/main" id="{D8BBB175-F279-475D-855B-2F18AB4203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31748" name="3 Marcador de número de diapositiva">
            <a:extLst>
              <a:ext uri="{FF2B5EF4-FFF2-40B4-BE49-F238E27FC236}">
                <a16:creationId xmlns:a16="http://schemas.microsoft.com/office/drawing/2014/main" id="{FF993C03-0D64-4799-8D6B-C02A057D18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7229F7D-57DC-45B4-A146-9DBE72F9E8D7}" type="slidenum">
              <a:rPr lang="ca-ES" altLang="es-ES"/>
              <a:pPr>
                <a:spcBef>
                  <a:spcPct val="0"/>
                </a:spcBef>
              </a:pPr>
              <a:t>29</a:t>
            </a:fld>
            <a:endParaRPr lang="ca-ES" altLang="es-ES"/>
          </a:p>
        </p:txBody>
      </p:sp>
    </p:spTree>
    <p:extLst>
      <p:ext uri="{BB962C8B-B14F-4D97-AF65-F5344CB8AC3E}">
        <p14:creationId xmlns:p14="http://schemas.microsoft.com/office/powerpoint/2010/main" val="3795162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a:extLst>
              <a:ext uri="{FF2B5EF4-FFF2-40B4-BE49-F238E27FC236}">
                <a16:creationId xmlns:a16="http://schemas.microsoft.com/office/drawing/2014/main" id="{711011E3-1F12-4865-9FB9-48951DF5C3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2 Marcador de notas">
            <a:extLst>
              <a:ext uri="{FF2B5EF4-FFF2-40B4-BE49-F238E27FC236}">
                <a16:creationId xmlns:a16="http://schemas.microsoft.com/office/drawing/2014/main" id="{D8BBB175-F279-475D-855B-2F18AB4203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31748" name="3 Marcador de número de diapositiva">
            <a:extLst>
              <a:ext uri="{FF2B5EF4-FFF2-40B4-BE49-F238E27FC236}">
                <a16:creationId xmlns:a16="http://schemas.microsoft.com/office/drawing/2014/main" id="{FF993C03-0D64-4799-8D6B-C02A057D18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7229F7D-57DC-45B4-A146-9DBE72F9E8D7}" type="slidenum">
              <a:rPr lang="ca-ES" altLang="es-ES"/>
              <a:pPr>
                <a:spcBef>
                  <a:spcPct val="0"/>
                </a:spcBef>
              </a:pPr>
              <a:t>30</a:t>
            </a:fld>
            <a:endParaRPr lang="ca-ES" altLang="es-ES"/>
          </a:p>
        </p:txBody>
      </p:sp>
    </p:spTree>
    <p:extLst>
      <p:ext uri="{BB962C8B-B14F-4D97-AF65-F5344CB8AC3E}">
        <p14:creationId xmlns:p14="http://schemas.microsoft.com/office/powerpoint/2010/main" val="3196824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a:extLst>
              <a:ext uri="{FF2B5EF4-FFF2-40B4-BE49-F238E27FC236}">
                <a16:creationId xmlns:a16="http://schemas.microsoft.com/office/drawing/2014/main" id="{711011E3-1F12-4865-9FB9-48951DF5C3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2 Marcador de notas">
            <a:extLst>
              <a:ext uri="{FF2B5EF4-FFF2-40B4-BE49-F238E27FC236}">
                <a16:creationId xmlns:a16="http://schemas.microsoft.com/office/drawing/2014/main" id="{D8BBB175-F279-475D-855B-2F18AB4203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31748" name="3 Marcador de número de diapositiva">
            <a:extLst>
              <a:ext uri="{FF2B5EF4-FFF2-40B4-BE49-F238E27FC236}">
                <a16:creationId xmlns:a16="http://schemas.microsoft.com/office/drawing/2014/main" id="{FF993C03-0D64-4799-8D6B-C02A057D18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7229F7D-57DC-45B4-A146-9DBE72F9E8D7}" type="slidenum">
              <a:rPr lang="ca-ES" altLang="es-ES"/>
              <a:pPr>
                <a:spcBef>
                  <a:spcPct val="0"/>
                </a:spcBef>
              </a:pPr>
              <a:t>31</a:t>
            </a:fld>
            <a:endParaRPr lang="ca-ES" altLang="es-ES"/>
          </a:p>
        </p:txBody>
      </p:sp>
    </p:spTree>
    <p:extLst>
      <p:ext uri="{BB962C8B-B14F-4D97-AF65-F5344CB8AC3E}">
        <p14:creationId xmlns:p14="http://schemas.microsoft.com/office/powerpoint/2010/main" val="3365273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a:extLst>
              <a:ext uri="{FF2B5EF4-FFF2-40B4-BE49-F238E27FC236}">
                <a16:creationId xmlns:a16="http://schemas.microsoft.com/office/drawing/2014/main" id="{711011E3-1F12-4865-9FB9-48951DF5C3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2 Marcador de notas">
            <a:extLst>
              <a:ext uri="{FF2B5EF4-FFF2-40B4-BE49-F238E27FC236}">
                <a16:creationId xmlns:a16="http://schemas.microsoft.com/office/drawing/2014/main" id="{D8BBB175-F279-475D-855B-2F18AB4203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31748" name="3 Marcador de número de diapositiva">
            <a:extLst>
              <a:ext uri="{FF2B5EF4-FFF2-40B4-BE49-F238E27FC236}">
                <a16:creationId xmlns:a16="http://schemas.microsoft.com/office/drawing/2014/main" id="{FF993C03-0D64-4799-8D6B-C02A057D18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7229F7D-57DC-45B4-A146-9DBE72F9E8D7}" type="slidenum">
              <a:rPr lang="ca-ES" altLang="es-ES"/>
              <a:pPr>
                <a:spcBef>
                  <a:spcPct val="0"/>
                </a:spcBef>
              </a:pPr>
              <a:t>32</a:t>
            </a:fld>
            <a:endParaRPr lang="ca-ES" altLang="es-ES"/>
          </a:p>
        </p:txBody>
      </p:sp>
    </p:spTree>
    <p:extLst>
      <p:ext uri="{BB962C8B-B14F-4D97-AF65-F5344CB8AC3E}">
        <p14:creationId xmlns:p14="http://schemas.microsoft.com/office/powerpoint/2010/main" val="1297650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a:extLst>
              <a:ext uri="{FF2B5EF4-FFF2-40B4-BE49-F238E27FC236}">
                <a16:creationId xmlns:a16="http://schemas.microsoft.com/office/drawing/2014/main" id="{711011E3-1F12-4865-9FB9-48951DF5C3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2 Marcador de notas">
            <a:extLst>
              <a:ext uri="{FF2B5EF4-FFF2-40B4-BE49-F238E27FC236}">
                <a16:creationId xmlns:a16="http://schemas.microsoft.com/office/drawing/2014/main" id="{D8BBB175-F279-475D-855B-2F18AB4203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31748" name="3 Marcador de número de diapositiva">
            <a:extLst>
              <a:ext uri="{FF2B5EF4-FFF2-40B4-BE49-F238E27FC236}">
                <a16:creationId xmlns:a16="http://schemas.microsoft.com/office/drawing/2014/main" id="{FF993C03-0D64-4799-8D6B-C02A057D18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7229F7D-57DC-45B4-A146-9DBE72F9E8D7}" type="slidenum">
              <a:rPr lang="ca-ES" altLang="es-ES"/>
              <a:pPr>
                <a:spcBef>
                  <a:spcPct val="0"/>
                </a:spcBef>
              </a:pPr>
              <a:t>33</a:t>
            </a:fld>
            <a:endParaRPr lang="ca-ES" altLang="es-ES"/>
          </a:p>
        </p:txBody>
      </p:sp>
    </p:spTree>
    <p:extLst>
      <p:ext uri="{BB962C8B-B14F-4D97-AF65-F5344CB8AC3E}">
        <p14:creationId xmlns:p14="http://schemas.microsoft.com/office/powerpoint/2010/main" val="436740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Marcador de imagen de diapositiva">
            <a:extLst>
              <a:ext uri="{FF2B5EF4-FFF2-40B4-BE49-F238E27FC236}">
                <a16:creationId xmlns:a16="http://schemas.microsoft.com/office/drawing/2014/main" id="{D6E350F6-B24C-40F2-9A77-A7404A30381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2 Marcador de notas">
            <a:extLst>
              <a:ext uri="{FF2B5EF4-FFF2-40B4-BE49-F238E27FC236}">
                <a16:creationId xmlns:a16="http://schemas.microsoft.com/office/drawing/2014/main" id="{64E9F4EE-B78E-4E65-B465-A9278DDF7D3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34820" name="3 Marcador de número de diapositiva">
            <a:extLst>
              <a:ext uri="{FF2B5EF4-FFF2-40B4-BE49-F238E27FC236}">
                <a16:creationId xmlns:a16="http://schemas.microsoft.com/office/drawing/2014/main" id="{8D34C173-42A5-421A-92F6-D9DFAE5882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5F10504-A00A-4565-A503-B13959090A7E}" type="slidenum">
              <a:rPr lang="ca-ES" altLang="es-ES"/>
              <a:pPr>
                <a:spcBef>
                  <a:spcPct val="0"/>
                </a:spcBef>
              </a:pPr>
              <a:t>34</a:t>
            </a:fld>
            <a:endParaRPr lang="ca-ES" altLang="es-ES"/>
          </a:p>
        </p:txBody>
      </p:sp>
    </p:spTree>
    <p:extLst>
      <p:ext uri="{BB962C8B-B14F-4D97-AF65-F5344CB8AC3E}">
        <p14:creationId xmlns:p14="http://schemas.microsoft.com/office/powerpoint/2010/main" val="3206707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a:extLst>
              <a:ext uri="{FF2B5EF4-FFF2-40B4-BE49-F238E27FC236}">
                <a16:creationId xmlns:a16="http://schemas.microsoft.com/office/drawing/2014/main" id="{ED4AE2EE-3A7F-4A4D-B481-89E52BF40D2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2 Marcador de notas">
            <a:extLst>
              <a:ext uri="{FF2B5EF4-FFF2-40B4-BE49-F238E27FC236}">
                <a16:creationId xmlns:a16="http://schemas.microsoft.com/office/drawing/2014/main" id="{EC937F32-64C6-461A-89CA-5B2FFFF917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36868" name="3 Marcador de número de diapositiva">
            <a:extLst>
              <a:ext uri="{FF2B5EF4-FFF2-40B4-BE49-F238E27FC236}">
                <a16:creationId xmlns:a16="http://schemas.microsoft.com/office/drawing/2014/main" id="{C3FF9760-0201-4A8D-BFDE-83FFC0C0A66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2D8796B-694F-46FF-BC71-32C2C3E65308}" type="slidenum">
              <a:rPr lang="ca-ES" altLang="es-ES"/>
              <a:pPr>
                <a:spcBef>
                  <a:spcPct val="0"/>
                </a:spcBef>
              </a:pPr>
              <a:t>35</a:t>
            </a:fld>
            <a:endParaRPr lang="ca-ES" altLang="es-ES"/>
          </a:p>
        </p:txBody>
      </p:sp>
    </p:spTree>
    <p:extLst>
      <p:ext uri="{BB962C8B-B14F-4D97-AF65-F5344CB8AC3E}">
        <p14:creationId xmlns:p14="http://schemas.microsoft.com/office/powerpoint/2010/main" val="2059154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11">
            <a:extLst>
              <a:ext uri="{FF2B5EF4-FFF2-40B4-BE49-F238E27FC236}">
                <a16:creationId xmlns:a16="http://schemas.microsoft.com/office/drawing/2014/main" id="{A375E52B-BEC7-4567-8BF1-59BF9F2D336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7D01A5A-F75F-472F-9B73-01C2528B3402}" type="slidenum">
              <a:rPr lang="es-ES" altLang="es-ES">
                <a:latin typeface="Times New Roman" panose="02020603050405020304" pitchFamily="18" charset="0"/>
                <a:ea typeface="Microsoft YaHei" panose="020B0503020204020204" pitchFamily="34" charset="-122"/>
              </a:rPr>
              <a:pPr>
                <a:spcBef>
                  <a:spcPct val="0"/>
                </a:spcBef>
              </a:pPr>
              <a:t>39</a:t>
            </a:fld>
            <a:endParaRPr lang="es-ES" altLang="es-ES">
              <a:latin typeface="Times New Roman" panose="02020603050405020304" pitchFamily="18" charset="0"/>
              <a:ea typeface="Microsoft YaHei" panose="020B0503020204020204" pitchFamily="34" charset="-122"/>
            </a:endParaRPr>
          </a:p>
        </p:txBody>
      </p:sp>
      <p:sp>
        <p:nvSpPr>
          <p:cNvPr id="105475" name="Rectangle 1">
            <a:extLst>
              <a:ext uri="{FF2B5EF4-FFF2-40B4-BE49-F238E27FC236}">
                <a16:creationId xmlns:a16="http://schemas.microsoft.com/office/drawing/2014/main" id="{44258AAA-EF32-447E-8003-D53E496D34E0}"/>
              </a:ext>
            </a:extLst>
          </p:cNvPr>
          <p:cNvSpPr>
            <a:spLocks noGrp="1" noRot="1" noChangeAspect="1" noChangeArrowheads="1" noTextEdit="1"/>
          </p:cNvSpPr>
          <p:nvPr>
            <p:ph type="sldImg"/>
          </p:nvPr>
        </p:nvSpPr>
        <p:spPr bwMode="auto">
          <a:xfrm>
            <a:off x="381000" y="685800"/>
            <a:ext cx="6096000" cy="3429000"/>
          </a:xfrm>
          <a:solidFill>
            <a:srgbClr val="FFFFFF"/>
          </a:solidFill>
          <a:ln>
            <a:solidFill>
              <a:srgbClr val="000000"/>
            </a:solidFill>
            <a:miter lim="800000"/>
            <a:headEnd/>
            <a:tailEnd/>
          </a:ln>
        </p:spPr>
      </p:sp>
      <p:sp>
        <p:nvSpPr>
          <p:cNvPr id="105476" name="Rectangle 2">
            <a:extLst>
              <a:ext uri="{FF2B5EF4-FFF2-40B4-BE49-F238E27FC236}">
                <a16:creationId xmlns:a16="http://schemas.microsoft.com/office/drawing/2014/main" id="{4D67AAAA-AA26-452F-BBF2-754EBAF5BA83}"/>
              </a:ext>
            </a:extLst>
          </p:cNvPr>
          <p:cNvSpPr>
            <a:spLocks noGrp="1" noChangeArrowheads="1"/>
          </p:cNvSpPr>
          <p:nvPr>
            <p:ph type="body" idx="1"/>
          </p:nvPr>
        </p:nvSpPr>
        <p:spPr bwMode="auto">
          <a:xfrm>
            <a:off x="685800" y="4343400"/>
            <a:ext cx="5484813"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endParaRPr lang="es-ES" altLang="es-ES">
              <a:latin typeface="Times New Roman" panose="02020603050405020304" pitchFamily="18" charset="0"/>
            </a:endParaRPr>
          </a:p>
        </p:txBody>
      </p:sp>
    </p:spTree>
    <p:extLst>
      <p:ext uri="{BB962C8B-B14F-4D97-AF65-F5344CB8AC3E}">
        <p14:creationId xmlns:p14="http://schemas.microsoft.com/office/powerpoint/2010/main" val="3282559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EC1E9D80-F7F9-4B03-8EDE-DF7526293713}"/>
              </a:ext>
            </a:extLst>
          </p:cNvPr>
          <p:cNvSpPr>
            <a:spLocks noGrp="1"/>
          </p:cNvSpPr>
          <p:nvPr>
            <p:ph type="dt" sz="half" idx="10"/>
          </p:nvPr>
        </p:nvSpPr>
        <p:spPr/>
        <p:txBody>
          <a:bodyPr/>
          <a:lstStyle>
            <a:lvl1pPr>
              <a:defRPr/>
            </a:lvl1pPr>
          </a:lstStyle>
          <a:p>
            <a:pPr>
              <a:defRPr/>
            </a:pPr>
            <a:fld id="{68F56158-98D7-448F-94D4-BC533F833C89}" type="datetimeFigureOut">
              <a:rPr lang="es-ES"/>
              <a:pPr>
                <a:defRPr/>
              </a:pPr>
              <a:t>27/02/2021</a:t>
            </a:fld>
            <a:endParaRPr lang="es-ES"/>
          </a:p>
        </p:txBody>
      </p:sp>
      <p:sp>
        <p:nvSpPr>
          <p:cNvPr id="5" name="Marcador de pie de página 4">
            <a:extLst>
              <a:ext uri="{FF2B5EF4-FFF2-40B4-BE49-F238E27FC236}">
                <a16:creationId xmlns:a16="http://schemas.microsoft.com/office/drawing/2014/main" id="{6D095C9F-ACE6-4136-8153-73F618B8D3AD}"/>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3FDA226F-208A-444A-85DD-6A4B87393976}"/>
              </a:ext>
            </a:extLst>
          </p:cNvPr>
          <p:cNvSpPr>
            <a:spLocks noGrp="1"/>
          </p:cNvSpPr>
          <p:nvPr>
            <p:ph type="sldNum" sz="quarter" idx="12"/>
          </p:nvPr>
        </p:nvSpPr>
        <p:spPr/>
        <p:txBody>
          <a:bodyPr/>
          <a:lstStyle>
            <a:lvl1pPr>
              <a:defRPr/>
            </a:lvl1pPr>
          </a:lstStyle>
          <a:p>
            <a:fld id="{D810BFBD-8B04-4778-A0AE-86474C9C4CCB}" type="slidenum">
              <a:rPr lang="es-ES" altLang="es-ES"/>
              <a:pPr/>
              <a:t>‹Nº›</a:t>
            </a:fld>
            <a:endParaRPr lang="es-ES" altLang="es-ES"/>
          </a:p>
        </p:txBody>
      </p:sp>
    </p:spTree>
    <p:extLst>
      <p:ext uri="{BB962C8B-B14F-4D97-AF65-F5344CB8AC3E}">
        <p14:creationId xmlns:p14="http://schemas.microsoft.com/office/powerpoint/2010/main" val="3292529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16436D8-47A2-44A7-8BDE-B0C3CB1DA943}"/>
              </a:ext>
            </a:extLst>
          </p:cNvPr>
          <p:cNvSpPr>
            <a:spLocks noGrp="1"/>
          </p:cNvSpPr>
          <p:nvPr>
            <p:ph type="dt" sz="half" idx="10"/>
          </p:nvPr>
        </p:nvSpPr>
        <p:spPr/>
        <p:txBody>
          <a:bodyPr/>
          <a:lstStyle>
            <a:lvl1pPr>
              <a:defRPr/>
            </a:lvl1pPr>
          </a:lstStyle>
          <a:p>
            <a:pPr>
              <a:defRPr/>
            </a:pPr>
            <a:fld id="{73CE81D2-B303-4AAE-9089-91CB7B36B179}" type="datetimeFigureOut">
              <a:rPr lang="es-ES"/>
              <a:pPr>
                <a:defRPr/>
              </a:pPr>
              <a:t>27/02/2021</a:t>
            </a:fld>
            <a:endParaRPr lang="es-ES"/>
          </a:p>
        </p:txBody>
      </p:sp>
      <p:sp>
        <p:nvSpPr>
          <p:cNvPr id="5" name="Marcador de pie de página 4">
            <a:extLst>
              <a:ext uri="{FF2B5EF4-FFF2-40B4-BE49-F238E27FC236}">
                <a16:creationId xmlns:a16="http://schemas.microsoft.com/office/drawing/2014/main" id="{5A7E54A8-8C1D-4BE8-9ED5-D33DE55FC0E9}"/>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64360157-B912-4F5D-A3FB-D57B015FF6C5}"/>
              </a:ext>
            </a:extLst>
          </p:cNvPr>
          <p:cNvSpPr>
            <a:spLocks noGrp="1"/>
          </p:cNvSpPr>
          <p:nvPr>
            <p:ph type="sldNum" sz="quarter" idx="12"/>
          </p:nvPr>
        </p:nvSpPr>
        <p:spPr/>
        <p:txBody>
          <a:bodyPr/>
          <a:lstStyle>
            <a:lvl1pPr>
              <a:defRPr/>
            </a:lvl1pPr>
          </a:lstStyle>
          <a:p>
            <a:fld id="{82040E45-9720-47A0-B548-4DA9712423EA}" type="slidenum">
              <a:rPr lang="es-ES" altLang="es-ES"/>
              <a:pPr/>
              <a:t>‹Nº›</a:t>
            </a:fld>
            <a:endParaRPr lang="es-ES" altLang="es-ES"/>
          </a:p>
        </p:txBody>
      </p:sp>
    </p:spTree>
    <p:extLst>
      <p:ext uri="{BB962C8B-B14F-4D97-AF65-F5344CB8AC3E}">
        <p14:creationId xmlns:p14="http://schemas.microsoft.com/office/powerpoint/2010/main" val="19409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a:extLst>
              <a:ext uri="{FF2B5EF4-FFF2-40B4-BE49-F238E27FC236}">
                <a16:creationId xmlns:a16="http://schemas.microsoft.com/office/drawing/2014/main" id="{31AA034A-76E6-41EC-A849-BE8246AEBED0}"/>
              </a:ext>
            </a:extLst>
          </p:cNvPr>
          <p:cNvSpPr>
            <a:spLocks noGrp="1"/>
          </p:cNvSpPr>
          <p:nvPr>
            <p:ph type="dt" sz="half" idx="10"/>
          </p:nvPr>
        </p:nvSpPr>
        <p:spPr/>
        <p:txBody>
          <a:bodyPr/>
          <a:lstStyle>
            <a:lvl1pPr>
              <a:defRPr/>
            </a:lvl1pPr>
          </a:lstStyle>
          <a:p>
            <a:pPr>
              <a:defRPr/>
            </a:pPr>
            <a:fld id="{8A55A69F-ABA8-4288-B283-1B1D63D4BE00}" type="datetimeFigureOut">
              <a:rPr lang="es-ES"/>
              <a:pPr>
                <a:defRPr/>
              </a:pPr>
              <a:t>27/02/2021</a:t>
            </a:fld>
            <a:endParaRPr lang="es-ES"/>
          </a:p>
        </p:txBody>
      </p:sp>
      <p:sp>
        <p:nvSpPr>
          <p:cNvPr id="5" name="Marcador de pie de página 4">
            <a:extLst>
              <a:ext uri="{FF2B5EF4-FFF2-40B4-BE49-F238E27FC236}">
                <a16:creationId xmlns:a16="http://schemas.microsoft.com/office/drawing/2014/main" id="{4EFB66E6-C98F-4CCF-AA26-EC07751C60DB}"/>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3D6A52FB-4013-464E-A783-D1A4A8ADC4C2}"/>
              </a:ext>
            </a:extLst>
          </p:cNvPr>
          <p:cNvSpPr>
            <a:spLocks noGrp="1"/>
          </p:cNvSpPr>
          <p:nvPr>
            <p:ph type="sldNum" sz="quarter" idx="12"/>
          </p:nvPr>
        </p:nvSpPr>
        <p:spPr/>
        <p:txBody>
          <a:bodyPr/>
          <a:lstStyle>
            <a:lvl1pPr>
              <a:defRPr/>
            </a:lvl1pPr>
          </a:lstStyle>
          <a:p>
            <a:fld id="{20DD0F6C-C567-40FE-98CB-3A12F569EBEE}" type="slidenum">
              <a:rPr lang="es-ES" altLang="es-ES"/>
              <a:pPr/>
              <a:t>‹Nº›</a:t>
            </a:fld>
            <a:endParaRPr lang="es-ES" altLang="es-ES"/>
          </a:p>
        </p:txBody>
      </p:sp>
    </p:spTree>
    <p:extLst>
      <p:ext uri="{BB962C8B-B14F-4D97-AF65-F5344CB8AC3E}">
        <p14:creationId xmlns:p14="http://schemas.microsoft.com/office/powerpoint/2010/main" val="2113559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3">
            <a:extLst>
              <a:ext uri="{FF2B5EF4-FFF2-40B4-BE49-F238E27FC236}">
                <a16:creationId xmlns:a16="http://schemas.microsoft.com/office/drawing/2014/main" id="{49DCCB31-9439-4D6E-B068-70D1A7B67A25}"/>
              </a:ext>
            </a:extLst>
          </p:cNvPr>
          <p:cNvSpPr>
            <a:spLocks noGrp="1"/>
          </p:cNvSpPr>
          <p:nvPr>
            <p:ph type="dt" sz="half" idx="10"/>
          </p:nvPr>
        </p:nvSpPr>
        <p:spPr/>
        <p:txBody>
          <a:bodyPr/>
          <a:lstStyle>
            <a:lvl1pPr>
              <a:defRPr/>
            </a:lvl1pPr>
          </a:lstStyle>
          <a:p>
            <a:pPr>
              <a:defRPr/>
            </a:pPr>
            <a:fld id="{5DC5D008-C839-45E6-9594-1003E974FD13}" type="datetimeFigureOut">
              <a:rPr lang="es-ES"/>
              <a:pPr>
                <a:defRPr/>
              </a:pPr>
              <a:t>27/02/2021</a:t>
            </a:fld>
            <a:endParaRPr lang="es-ES"/>
          </a:p>
        </p:txBody>
      </p:sp>
      <p:sp>
        <p:nvSpPr>
          <p:cNvPr id="6" name="Marcador de pie de página 4">
            <a:extLst>
              <a:ext uri="{FF2B5EF4-FFF2-40B4-BE49-F238E27FC236}">
                <a16:creationId xmlns:a16="http://schemas.microsoft.com/office/drawing/2014/main" id="{E4D5BF80-8858-4CD4-B1EA-E47B3F00506E}"/>
              </a:ext>
            </a:extLst>
          </p:cNvPr>
          <p:cNvSpPr>
            <a:spLocks noGrp="1"/>
          </p:cNvSpPr>
          <p:nvPr>
            <p:ph type="ftr" sz="quarter" idx="11"/>
          </p:nvPr>
        </p:nvSpPr>
        <p:spPr/>
        <p:txBody>
          <a:bodyPr/>
          <a:lstStyle>
            <a:lvl1pPr>
              <a:defRPr/>
            </a:lvl1pPr>
          </a:lstStyle>
          <a:p>
            <a:pPr>
              <a:defRPr/>
            </a:pPr>
            <a:endParaRPr lang="es-ES"/>
          </a:p>
        </p:txBody>
      </p:sp>
      <p:sp>
        <p:nvSpPr>
          <p:cNvPr id="7" name="Marcador de número de diapositiva 5">
            <a:extLst>
              <a:ext uri="{FF2B5EF4-FFF2-40B4-BE49-F238E27FC236}">
                <a16:creationId xmlns:a16="http://schemas.microsoft.com/office/drawing/2014/main" id="{AA896B06-65F8-4D81-800F-21DD4FBAE29C}"/>
              </a:ext>
            </a:extLst>
          </p:cNvPr>
          <p:cNvSpPr>
            <a:spLocks noGrp="1"/>
          </p:cNvSpPr>
          <p:nvPr>
            <p:ph type="sldNum" sz="quarter" idx="12"/>
          </p:nvPr>
        </p:nvSpPr>
        <p:spPr/>
        <p:txBody>
          <a:bodyPr/>
          <a:lstStyle>
            <a:lvl1pPr>
              <a:defRPr/>
            </a:lvl1pPr>
          </a:lstStyle>
          <a:p>
            <a:fld id="{C6477CCF-5698-45ED-903A-78D0D9A1BF5F}" type="slidenum">
              <a:rPr lang="es-ES" altLang="es-ES"/>
              <a:pPr/>
              <a:t>‹Nº›</a:t>
            </a:fld>
            <a:endParaRPr lang="es-ES" altLang="es-ES"/>
          </a:p>
        </p:txBody>
      </p:sp>
    </p:spTree>
    <p:extLst>
      <p:ext uri="{BB962C8B-B14F-4D97-AF65-F5344CB8AC3E}">
        <p14:creationId xmlns:p14="http://schemas.microsoft.com/office/powerpoint/2010/main" val="2844288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3">
            <a:extLst>
              <a:ext uri="{FF2B5EF4-FFF2-40B4-BE49-F238E27FC236}">
                <a16:creationId xmlns:a16="http://schemas.microsoft.com/office/drawing/2014/main" id="{300462B2-AA60-40FF-B488-DA3CC79807C4}"/>
              </a:ext>
            </a:extLst>
          </p:cNvPr>
          <p:cNvSpPr>
            <a:spLocks noGrp="1"/>
          </p:cNvSpPr>
          <p:nvPr>
            <p:ph type="dt" sz="half" idx="10"/>
          </p:nvPr>
        </p:nvSpPr>
        <p:spPr/>
        <p:txBody>
          <a:bodyPr/>
          <a:lstStyle>
            <a:lvl1pPr>
              <a:defRPr/>
            </a:lvl1pPr>
          </a:lstStyle>
          <a:p>
            <a:pPr>
              <a:defRPr/>
            </a:pPr>
            <a:fld id="{A86A6C9D-5F00-425E-B624-6978D71D7E94}" type="datetimeFigureOut">
              <a:rPr lang="es-ES"/>
              <a:pPr>
                <a:defRPr/>
              </a:pPr>
              <a:t>27/02/2021</a:t>
            </a:fld>
            <a:endParaRPr lang="es-ES"/>
          </a:p>
        </p:txBody>
      </p:sp>
      <p:sp>
        <p:nvSpPr>
          <p:cNvPr id="8" name="Marcador de pie de página 4">
            <a:extLst>
              <a:ext uri="{FF2B5EF4-FFF2-40B4-BE49-F238E27FC236}">
                <a16:creationId xmlns:a16="http://schemas.microsoft.com/office/drawing/2014/main" id="{D36574BF-2211-4FDA-972E-4F5E017C0FAE}"/>
              </a:ext>
            </a:extLst>
          </p:cNvPr>
          <p:cNvSpPr>
            <a:spLocks noGrp="1"/>
          </p:cNvSpPr>
          <p:nvPr>
            <p:ph type="ftr" sz="quarter" idx="11"/>
          </p:nvPr>
        </p:nvSpPr>
        <p:spPr/>
        <p:txBody>
          <a:bodyPr/>
          <a:lstStyle>
            <a:lvl1pPr>
              <a:defRPr/>
            </a:lvl1pPr>
          </a:lstStyle>
          <a:p>
            <a:pPr>
              <a:defRPr/>
            </a:pPr>
            <a:endParaRPr lang="es-ES"/>
          </a:p>
        </p:txBody>
      </p:sp>
      <p:sp>
        <p:nvSpPr>
          <p:cNvPr id="9" name="Marcador de número de diapositiva 5">
            <a:extLst>
              <a:ext uri="{FF2B5EF4-FFF2-40B4-BE49-F238E27FC236}">
                <a16:creationId xmlns:a16="http://schemas.microsoft.com/office/drawing/2014/main" id="{11F4CEE2-103A-4BD5-A0B7-59BBB8D9C5ED}"/>
              </a:ext>
            </a:extLst>
          </p:cNvPr>
          <p:cNvSpPr>
            <a:spLocks noGrp="1"/>
          </p:cNvSpPr>
          <p:nvPr>
            <p:ph type="sldNum" sz="quarter" idx="12"/>
          </p:nvPr>
        </p:nvSpPr>
        <p:spPr/>
        <p:txBody>
          <a:bodyPr/>
          <a:lstStyle>
            <a:lvl1pPr>
              <a:defRPr/>
            </a:lvl1pPr>
          </a:lstStyle>
          <a:p>
            <a:fld id="{F2074CC9-B703-4307-880B-72FE2B854E90}" type="slidenum">
              <a:rPr lang="es-ES" altLang="es-ES"/>
              <a:pPr/>
              <a:t>‹Nº›</a:t>
            </a:fld>
            <a:endParaRPr lang="es-ES" altLang="es-ES"/>
          </a:p>
        </p:txBody>
      </p:sp>
    </p:spTree>
    <p:extLst>
      <p:ext uri="{BB962C8B-B14F-4D97-AF65-F5344CB8AC3E}">
        <p14:creationId xmlns:p14="http://schemas.microsoft.com/office/powerpoint/2010/main" val="1552138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3">
            <a:extLst>
              <a:ext uri="{FF2B5EF4-FFF2-40B4-BE49-F238E27FC236}">
                <a16:creationId xmlns:a16="http://schemas.microsoft.com/office/drawing/2014/main" id="{7D28DCB4-0BFC-4A95-BEB8-45D5CA885CD3}"/>
              </a:ext>
            </a:extLst>
          </p:cNvPr>
          <p:cNvSpPr>
            <a:spLocks noGrp="1"/>
          </p:cNvSpPr>
          <p:nvPr>
            <p:ph type="dt" sz="half" idx="10"/>
          </p:nvPr>
        </p:nvSpPr>
        <p:spPr/>
        <p:txBody>
          <a:bodyPr/>
          <a:lstStyle>
            <a:lvl1pPr>
              <a:defRPr/>
            </a:lvl1pPr>
          </a:lstStyle>
          <a:p>
            <a:pPr>
              <a:defRPr/>
            </a:pPr>
            <a:fld id="{6B19A132-D8A7-4EBB-8B8B-8C5646A25565}" type="datetimeFigureOut">
              <a:rPr lang="es-ES"/>
              <a:pPr>
                <a:defRPr/>
              </a:pPr>
              <a:t>27/02/2021</a:t>
            </a:fld>
            <a:endParaRPr lang="es-ES"/>
          </a:p>
        </p:txBody>
      </p:sp>
      <p:sp>
        <p:nvSpPr>
          <p:cNvPr id="4" name="Marcador de pie de página 4">
            <a:extLst>
              <a:ext uri="{FF2B5EF4-FFF2-40B4-BE49-F238E27FC236}">
                <a16:creationId xmlns:a16="http://schemas.microsoft.com/office/drawing/2014/main" id="{E4BA32B0-CFEE-4DCA-B7B5-7AC7D6915BA7}"/>
              </a:ext>
            </a:extLst>
          </p:cNvPr>
          <p:cNvSpPr>
            <a:spLocks noGrp="1"/>
          </p:cNvSpPr>
          <p:nvPr>
            <p:ph type="ftr" sz="quarter" idx="11"/>
          </p:nvPr>
        </p:nvSpPr>
        <p:spPr/>
        <p:txBody>
          <a:bodyPr/>
          <a:lstStyle>
            <a:lvl1pPr>
              <a:defRPr/>
            </a:lvl1pPr>
          </a:lstStyle>
          <a:p>
            <a:pPr>
              <a:defRPr/>
            </a:pPr>
            <a:endParaRPr lang="es-ES"/>
          </a:p>
        </p:txBody>
      </p:sp>
      <p:sp>
        <p:nvSpPr>
          <p:cNvPr id="5" name="Marcador de número de diapositiva 5">
            <a:extLst>
              <a:ext uri="{FF2B5EF4-FFF2-40B4-BE49-F238E27FC236}">
                <a16:creationId xmlns:a16="http://schemas.microsoft.com/office/drawing/2014/main" id="{DAAC14E6-11C7-4D47-BA4F-639EDF506B0E}"/>
              </a:ext>
            </a:extLst>
          </p:cNvPr>
          <p:cNvSpPr>
            <a:spLocks noGrp="1"/>
          </p:cNvSpPr>
          <p:nvPr>
            <p:ph type="sldNum" sz="quarter" idx="12"/>
          </p:nvPr>
        </p:nvSpPr>
        <p:spPr/>
        <p:txBody>
          <a:bodyPr/>
          <a:lstStyle>
            <a:lvl1pPr>
              <a:defRPr/>
            </a:lvl1pPr>
          </a:lstStyle>
          <a:p>
            <a:fld id="{CE83E4D9-8A22-44B2-9A4B-E076A20B4A81}" type="slidenum">
              <a:rPr lang="es-ES" altLang="es-ES"/>
              <a:pPr/>
              <a:t>‹Nº›</a:t>
            </a:fld>
            <a:endParaRPr lang="es-ES" altLang="es-ES"/>
          </a:p>
        </p:txBody>
      </p:sp>
    </p:spTree>
    <p:extLst>
      <p:ext uri="{BB962C8B-B14F-4D97-AF65-F5344CB8AC3E}">
        <p14:creationId xmlns:p14="http://schemas.microsoft.com/office/powerpoint/2010/main" val="3771624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a:extLst>
              <a:ext uri="{FF2B5EF4-FFF2-40B4-BE49-F238E27FC236}">
                <a16:creationId xmlns:a16="http://schemas.microsoft.com/office/drawing/2014/main" id="{5FC9B6A6-50C6-4D09-98FC-06A1D5F78A23}"/>
              </a:ext>
            </a:extLst>
          </p:cNvPr>
          <p:cNvSpPr>
            <a:spLocks noGrp="1"/>
          </p:cNvSpPr>
          <p:nvPr>
            <p:ph type="dt" sz="half" idx="10"/>
          </p:nvPr>
        </p:nvSpPr>
        <p:spPr/>
        <p:txBody>
          <a:bodyPr/>
          <a:lstStyle>
            <a:lvl1pPr>
              <a:defRPr/>
            </a:lvl1pPr>
          </a:lstStyle>
          <a:p>
            <a:pPr>
              <a:defRPr/>
            </a:pPr>
            <a:fld id="{ED09381D-C16C-4726-884F-39C06E2DC394}" type="datetimeFigureOut">
              <a:rPr lang="es-ES"/>
              <a:pPr>
                <a:defRPr/>
              </a:pPr>
              <a:t>27/02/2021</a:t>
            </a:fld>
            <a:endParaRPr lang="es-ES"/>
          </a:p>
        </p:txBody>
      </p:sp>
      <p:sp>
        <p:nvSpPr>
          <p:cNvPr id="3" name="Marcador de pie de página 4">
            <a:extLst>
              <a:ext uri="{FF2B5EF4-FFF2-40B4-BE49-F238E27FC236}">
                <a16:creationId xmlns:a16="http://schemas.microsoft.com/office/drawing/2014/main" id="{41972C4A-EBBA-4571-B44C-F7E0C4CAD991}"/>
              </a:ext>
            </a:extLst>
          </p:cNvPr>
          <p:cNvSpPr>
            <a:spLocks noGrp="1"/>
          </p:cNvSpPr>
          <p:nvPr>
            <p:ph type="ftr" sz="quarter" idx="11"/>
          </p:nvPr>
        </p:nvSpPr>
        <p:spPr/>
        <p:txBody>
          <a:bodyPr/>
          <a:lstStyle>
            <a:lvl1pPr>
              <a:defRPr/>
            </a:lvl1pPr>
          </a:lstStyle>
          <a:p>
            <a:pPr>
              <a:defRPr/>
            </a:pPr>
            <a:endParaRPr lang="es-ES"/>
          </a:p>
        </p:txBody>
      </p:sp>
      <p:sp>
        <p:nvSpPr>
          <p:cNvPr id="4" name="Marcador de número de diapositiva 5">
            <a:extLst>
              <a:ext uri="{FF2B5EF4-FFF2-40B4-BE49-F238E27FC236}">
                <a16:creationId xmlns:a16="http://schemas.microsoft.com/office/drawing/2014/main" id="{8B9CD3DC-E5F8-4741-A84C-8A70C4465A90}"/>
              </a:ext>
            </a:extLst>
          </p:cNvPr>
          <p:cNvSpPr>
            <a:spLocks noGrp="1"/>
          </p:cNvSpPr>
          <p:nvPr>
            <p:ph type="sldNum" sz="quarter" idx="12"/>
          </p:nvPr>
        </p:nvSpPr>
        <p:spPr/>
        <p:txBody>
          <a:bodyPr/>
          <a:lstStyle>
            <a:lvl1pPr>
              <a:defRPr/>
            </a:lvl1pPr>
          </a:lstStyle>
          <a:p>
            <a:fld id="{3A892C37-1FFF-4BAB-B5B3-548612A576D1}" type="slidenum">
              <a:rPr lang="es-ES" altLang="es-ES"/>
              <a:pPr/>
              <a:t>‹Nº›</a:t>
            </a:fld>
            <a:endParaRPr lang="es-ES" altLang="es-ES"/>
          </a:p>
        </p:txBody>
      </p:sp>
    </p:spTree>
    <p:extLst>
      <p:ext uri="{BB962C8B-B14F-4D97-AF65-F5344CB8AC3E}">
        <p14:creationId xmlns:p14="http://schemas.microsoft.com/office/powerpoint/2010/main" val="1328549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3">
            <a:extLst>
              <a:ext uri="{FF2B5EF4-FFF2-40B4-BE49-F238E27FC236}">
                <a16:creationId xmlns:a16="http://schemas.microsoft.com/office/drawing/2014/main" id="{4BE462B5-2AA6-4FED-8DE9-1CEE04A4EDA4}"/>
              </a:ext>
            </a:extLst>
          </p:cNvPr>
          <p:cNvSpPr>
            <a:spLocks noGrp="1"/>
          </p:cNvSpPr>
          <p:nvPr>
            <p:ph type="dt" sz="half" idx="10"/>
          </p:nvPr>
        </p:nvSpPr>
        <p:spPr/>
        <p:txBody>
          <a:bodyPr/>
          <a:lstStyle>
            <a:lvl1pPr>
              <a:defRPr/>
            </a:lvl1pPr>
          </a:lstStyle>
          <a:p>
            <a:pPr>
              <a:defRPr/>
            </a:pPr>
            <a:fld id="{2DA22A86-A5A3-415C-B0A1-C5C85E4F54DC}" type="datetimeFigureOut">
              <a:rPr lang="es-ES"/>
              <a:pPr>
                <a:defRPr/>
              </a:pPr>
              <a:t>27/02/2021</a:t>
            </a:fld>
            <a:endParaRPr lang="es-ES"/>
          </a:p>
        </p:txBody>
      </p:sp>
      <p:sp>
        <p:nvSpPr>
          <p:cNvPr id="6" name="Marcador de pie de página 4">
            <a:extLst>
              <a:ext uri="{FF2B5EF4-FFF2-40B4-BE49-F238E27FC236}">
                <a16:creationId xmlns:a16="http://schemas.microsoft.com/office/drawing/2014/main" id="{598E80F7-A9B7-45B9-BC2A-C094FA9E1E3E}"/>
              </a:ext>
            </a:extLst>
          </p:cNvPr>
          <p:cNvSpPr>
            <a:spLocks noGrp="1"/>
          </p:cNvSpPr>
          <p:nvPr>
            <p:ph type="ftr" sz="quarter" idx="11"/>
          </p:nvPr>
        </p:nvSpPr>
        <p:spPr/>
        <p:txBody>
          <a:bodyPr/>
          <a:lstStyle>
            <a:lvl1pPr>
              <a:defRPr/>
            </a:lvl1pPr>
          </a:lstStyle>
          <a:p>
            <a:pPr>
              <a:defRPr/>
            </a:pPr>
            <a:endParaRPr lang="es-ES"/>
          </a:p>
        </p:txBody>
      </p:sp>
      <p:sp>
        <p:nvSpPr>
          <p:cNvPr id="7" name="Marcador de número de diapositiva 5">
            <a:extLst>
              <a:ext uri="{FF2B5EF4-FFF2-40B4-BE49-F238E27FC236}">
                <a16:creationId xmlns:a16="http://schemas.microsoft.com/office/drawing/2014/main" id="{824A3A04-439E-4CB8-A4C8-B106B0430701}"/>
              </a:ext>
            </a:extLst>
          </p:cNvPr>
          <p:cNvSpPr>
            <a:spLocks noGrp="1"/>
          </p:cNvSpPr>
          <p:nvPr>
            <p:ph type="sldNum" sz="quarter" idx="12"/>
          </p:nvPr>
        </p:nvSpPr>
        <p:spPr/>
        <p:txBody>
          <a:bodyPr/>
          <a:lstStyle>
            <a:lvl1pPr>
              <a:defRPr/>
            </a:lvl1pPr>
          </a:lstStyle>
          <a:p>
            <a:fld id="{3221C828-4985-4434-A500-ECE23B92C053}" type="slidenum">
              <a:rPr lang="es-ES" altLang="es-ES"/>
              <a:pPr/>
              <a:t>‹Nº›</a:t>
            </a:fld>
            <a:endParaRPr lang="es-ES" altLang="es-ES"/>
          </a:p>
        </p:txBody>
      </p:sp>
    </p:spTree>
    <p:extLst>
      <p:ext uri="{BB962C8B-B14F-4D97-AF65-F5344CB8AC3E}">
        <p14:creationId xmlns:p14="http://schemas.microsoft.com/office/powerpoint/2010/main" val="1987663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3">
            <a:extLst>
              <a:ext uri="{FF2B5EF4-FFF2-40B4-BE49-F238E27FC236}">
                <a16:creationId xmlns:a16="http://schemas.microsoft.com/office/drawing/2014/main" id="{CE6EB99D-708B-4C61-89A7-406F6FFF0263}"/>
              </a:ext>
            </a:extLst>
          </p:cNvPr>
          <p:cNvSpPr>
            <a:spLocks noGrp="1"/>
          </p:cNvSpPr>
          <p:nvPr>
            <p:ph type="dt" sz="half" idx="10"/>
          </p:nvPr>
        </p:nvSpPr>
        <p:spPr/>
        <p:txBody>
          <a:bodyPr/>
          <a:lstStyle>
            <a:lvl1pPr>
              <a:defRPr/>
            </a:lvl1pPr>
          </a:lstStyle>
          <a:p>
            <a:pPr>
              <a:defRPr/>
            </a:pPr>
            <a:fld id="{47A565AF-C49F-444F-AE19-5CE31BBD8E2A}" type="datetimeFigureOut">
              <a:rPr lang="es-ES"/>
              <a:pPr>
                <a:defRPr/>
              </a:pPr>
              <a:t>27/02/2021</a:t>
            </a:fld>
            <a:endParaRPr lang="es-ES"/>
          </a:p>
        </p:txBody>
      </p:sp>
      <p:sp>
        <p:nvSpPr>
          <p:cNvPr id="6" name="Marcador de pie de página 4">
            <a:extLst>
              <a:ext uri="{FF2B5EF4-FFF2-40B4-BE49-F238E27FC236}">
                <a16:creationId xmlns:a16="http://schemas.microsoft.com/office/drawing/2014/main" id="{AEF23922-F288-49C4-A525-2D36B2A882F1}"/>
              </a:ext>
            </a:extLst>
          </p:cNvPr>
          <p:cNvSpPr>
            <a:spLocks noGrp="1"/>
          </p:cNvSpPr>
          <p:nvPr>
            <p:ph type="ftr" sz="quarter" idx="11"/>
          </p:nvPr>
        </p:nvSpPr>
        <p:spPr/>
        <p:txBody>
          <a:bodyPr/>
          <a:lstStyle>
            <a:lvl1pPr>
              <a:defRPr/>
            </a:lvl1pPr>
          </a:lstStyle>
          <a:p>
            <a:pPr>
              <a:defRPr/>
            </a:pPr>
            <a:endParaRPr lang="es-ES"/>
          </a:p>
        </p:txBody>
      </p:sp>
      <p:sp>
        <p:nvSpPr>
          <p:cNvPr id="7" name="Marcador de número de diapositiva 5">
            <a:extLst>
              <a:ext uri="{FF2B5EF4-FFF2-40B4-BE49-F238E27FC236}">
                <a16:creationId xmlns:a16="http://schemas.microsoft.com/office/drawing/2014/main" id="{37AE04A4-F6CE-4CE1-AFC8-2B677ECDE08D}"/>
              </a:ext>
            </a:extLst>
          </p:cNvPr>
          <p:cNvSpPr>
            <a:spLocks noGrp="1"/>
          </p:cNvSpPr>
          <p:nvPr>
            <p:ph type="sldNum" sz="quarter" idx="12"/>
          </p:nvPr>
        </p:nvSpPr>
        <p:spPr/>
        <p:txBody>
          <a:bodyPr/>
          <a:lstStyle>
            <a:lvl1pPr>
              <a:defRPr/>
            </a:lvl1pPr>
          </a:lstStyle>
          <a:p>
            <a:fld id="{76468078-A85A-4D6E-80B1-4F5C94809CD8}" type="slidenum">
              <a:rPr lang="es-ES" altLang="es-ES"/>
              <a:pPr/>
              <a:t>‹Nº›</a:t>
            </a:fld>
            <a:endParaRPr lang="es-ES" altLang="es-ES"/>
          </a:p>
        </p:txBody>
      </p:sp>
    </p:spTree>
    <p:extLst>
      <p:ext uri="{BB962C8B-B14F-4D97-AF65-F5344CB8AC3E}">
        <p14:creationId xmlns:p14="http://schemas.microsoft.com/office/powerpoint/2010/main" val="3736976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C9F3359-B506-4055-BCAB-07C4CCCC24DE}"/>
              </a:ext>
            </a:extLst>
          </p:cNvPr>
          <p:cNvSpPr>
            <a:spLocks noGrp="1"/>
          </p:cNvSpPr>
          <p:nvPr>
            <p:ph type="dt" sz="half" idx="10"/>
          </p:nvPr>
        </p:nvSpPr>
        <p:spPr/>
        <p:txBody>
          <a:bodyPr/>
          <a:lstStyle>
            <a:lvl1pPr>
              <a:defRPr/>
            </a:lvl1pPr>
          </a:lstStyle>
          <a:p>
            <a:pPr>
              <a:defRPr/>
            </a:pPr>
            <a:fld id="{A1307BEC-39F8-4B8A-8B91-71E179FA67A8}" type="datetimeFigureOut">
              <a:rPr lang="es-ES"/>
              <a:pPr>
                <a:defRPr/>
              </a:pPr>
              <a:t>27/02/2021</a:t>
            </a:fld>
            <a:endParaRPr lang="es-ES"/>
          </a:p>
        </p:txBody>
      </p:sp>
      <p:sp>
        <p:nvSpPr>
          <p:cNvPr id="5" name="Marcador de pie de página 4">
            <a:extLst>
              <a:ext uri="{FF2B5EF4-FFF2-40B4-BE49-F238E27FC236}">
                <a16:creationId xmlns:a16="http://schemas.microsoft.com/office/drawing/2014/main" id="{9457766F-8CAE-47AD-888D-1129BC59781B}"/>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5B9AAFCC-A1C3-4E88-B10C-F88143A558E4}"/>
              </a:ext>
            </a:extLst>
          </p:cNvPr>
          <p:cNvSpPr>
            <a:spLocks noGrp="1"/>
          </p:cNvSpPr>
          <p:nvPr>
            <p:ph type="sldNum" sz="quarter" idx="12"/>
          </p:nvPr>
        </p:nvSpPr>
        <p:spPr/>
        <p:txBody>
          <a:bodyPr/>
          <a:lstStyle>
            <a:lvl1pPr>
              <a:defRPr/>
            </a:lvl1pPr>
          </a:lstStyle>
          <a:p>
            <a:fld id="{0507757B-EA19-4D4A-8A09-172ABD82A6FA}" type="slidenum">
              <a:rPr lang="es-ES" altLang="es-ES"/>
              <a:pPr/>
              <a:t>‹Nº›</a:t>
            </a:fld>
            <a:endParaRPr lang="es-ES" altLang="es-ES"/>
          </a:p>
        </p:txBody>
      </p:sp>
    </p:spTree>
    <p:extLst>
      <p:ext uri="{BB962C8B-B14F-4D97-AF65-F5344CB8AC3E}">
        <p14:creationId xmlns:p14="http://schemas.microsoft.com/office/powerpoint/2010/main" val="867167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0E35A86-BBBB-4394-A8C0-63AEB8290654}"/>
              </a:ext>
            </a:extLst>
          </p:cNvPr>
          <p:cNvSpPr>
            <a:spLocks noGrp="1"/>
          </p:cNvSpPr>
          <p:nvPr>
            <p:ph type="dt" sz="half" idx="10"/>
          </p:nvPr>
        </p:nvSpPr>
        <p:spPr/>
        <p:txBody>
          <a:bodyPr/>
          <a:lstStyle>
            <a:lvl1pPr>
              <a:defRPr/>
            </a:lvl1pPr>
          </a:lstStyle>
          <a:p>
            <a:pPr>
              <a:defRPr/>
            </a:pPr>
            <a:fld id="{B5AE157F-B674-4640-AB99-0464F2E05069}" type="datetimeFigureOut">
              <a:rPr lang="es-ES"/>
              <a:pPr>
                <a:defRPr/>
              </a:pPr>
              <a:t>27/02/2021</a:t>
            </a:fld>
            <a:endParaRPr lang="es-ES"/>
          </a:p>
        </p:txBody>
      </p:sp>
      <p:sp>
        <p:nvSpPr>
          <p:cNvPr id="5" name="Marcador de pie de página 4">
            <a:extLst>
              <a:ext uri="{FF2B5EF4-FFF2-40B4-BE49-F238E27FC236}">
                <a16:creationId xmlns:a16="http://schemas.microsoft.com/office/drawing/2014/main" id="{FE5D1069-46CB-4E11-A5D0-2075A48E6DA1}"/>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4CAB613E-5445-4171-8773-74E1FB4D6A0D}"/>
              </a:ext>
            </a:extLst>
          </p:cNvPr>
          <p:cNvSpPr>
            <a:spLocks noGrp="1"/>
          </p:cNvSpPr>
          <p:nvPr>
            <p:ph type="sldNum" sz="quarter" idx="12"/>
          </p:nvPr>
        </p:nvSpPr>
        <p:spPr/>
        <p:txBody>
          <a:bodyPr/>
          <a:lstStyle>
            <a:lvl1pPr>
              <a:defRPr/>
            </a:lvl1pPr>
          </a:lstStyle>
          <a:p>
            <a:fld id="{6B19A764-F96D-4F96-AA8D-48A6870ACD00}" type="slidenum">
              <a:rPr lang="es-ES" altLang="es-ES"/>
              <a:pPr/>
              <a:t>‹Nº›</a:t>
            </a:fld>
            <a:endParaRPr lang="es-ES" altLang="es-ES"/>
          </a:p>
        </p:txBody>
      </p:sp>
    </p:spTree>
    <p:extLst>
      <p:ext uri="{BB962C8B-B14F-4D97-AF65-F5344CB8AC3E}">
        <p14:creationId xmlns:p14="http://schemas.microsoft.com/office/powerpoint/2010/main" val="1998701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 name="Número de diapositiva">
            <a:extLst>
              <a:ext uri="{FF2B5EF4-FFF2-40B4-BE49-F238E27FC236}">
                <a16:creationId xmlns:a16="http://schemas.microsoft.com/office/drawing/2014/main" id="{A3D3D244-3DC7-4559-8525-504D258FA08F}"/>
              </a:ext>
            </a:extLst>
          </p:cNvPr>
          <p:cNvSpPr txBox="1">
            <a:spLocks noGrp="1"/>
          </p:cNvSpPr>
          <p:nvPr>
            <p:ph type="sldNum" sz="quarter" idx="10"/>
          </p:nvPr>
        </p:nvSpPr>
        <p:spPr/>
        <p:txBody>
          <a:bodyPr/>
          <a:lstStyle>
            <a:lvl1pPr>
              <a:defRPr/>
            </a:lvl1pPr>
          </a:lstStyle>
          <a:p>
            <a:fld id="{B910ABAB-83AB-43E3-8434-2F143C2444F0}" type="slidenum">
              <a:rPr lang="es-ES" altLang="es-ES"/>
              <a:pPr/>
              <a:t>‹Nº›</a:t>
            </a:fld>
            <a:endParaRPr lang="es-ES" altLang="es-ES"/>
          </a:p>
        </p:txBody>
      </p:sp>
    </p:spTree>
    <p:extLst>
      <p:ext uri="{BB962C8B-B14F-4D97-AF65-F5344CB8AC3E}">
        <p14:creationId xmlns:p14="http://schemas.microsoft.com/office/powerpoint/2010/main" val="244201064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Marcador de título 1">
            <a:extLst>
              <a:ext uri="{FF2B5EF4-FFF2-40B4-BE49-F238E27FC236}">
                <a16:creationId xmlns:a16="http://schemas.microsoft.com/office/drawing/2014/main" id="{3E7253B0-7FA9-47F4-850B-A4959D610EDA}"/>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a:t>Haga clic para modificar el estilo de título del patrón</a:t>
            </a:r>
          </a:p>
        </p:txBody>
      </p:sp>
      <p:sp>
        <p:nvSpPr>
          <p:cNvPr id="1027" name="Marcador de texto 2">
            <a:extLst>
              <a:ext uri="{FF2B5EF4-FFF2-40B4-BE49-F238E27FC236}">
                <a16:creationId xmlns:a16="http://schemas.microsoft.com/office/drawing/2014/main" id="{4C68636C-78AA-4758-A87C-43724CD6287A}"/>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
        <p:nvSpPr>
          <p:cNvPr id="4" name="Marcador de fecha 3">
            <a:extLst>
              <a:ext uri="{FF2B5EF4-FFF2-40B4-BE49-F238E27FC236}">
                <a16:creationId xmlns:a16="http://schemas.microsoft.com/office/drawing/2014/main" id="{835ACEE1-5A75-48EB-A5B3-7351146284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1576B635-AD19-42C8-B9EC-0F5C2151B5AD}" type="datetimeFigureOut">
              <a:rPr lang="es-ES"/>
              <a:pPr>
                <a:defRPr/>
              </a:pPr>
              <a:t>27/02/2021</a:t>
            </a:fld>
            <a:endParaRPr lang="es-ES"/>
          </a:p>
        </p:txBody>
      </p:sp>
      <p:sp>
        <p:nvSpPr>
          <p:cNvPr id="5" name="Marcador de pie de página 4">
            <a:extLst>
              <a:ext uri="{FF2B5EF4-FFF2-40B4-BE49-F238E27FC236}">
                <a16:creationId xmlns:a16="http://schemas.microsoft.com/office/drawing/2014/main" id="{971FB118-8C7D-40FF-BE88-37DBE0634D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s-ES"/>
          </a:p>
        </p:txBody>
      </p:sp>
      <p:sp>
        <p:nvSpPr>
          <p:cNvPr id="6" name="Marcador de número de diapositiva 5">
            <a:extLst>
              <a:ext uri="{FF2B5EF4-FFF2-40B4-BE49-F238E27FC236}">
                <a16:creationId xmlns:a16="http://schemas.microsoft.com/office/drawing/2014/main" id="{87427822-7B53-4068-B175-D619C6253B64}"/>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BF1BDED2-2AA3-4595-A233-5CBC7759D7DB}" type="slidenum">
              <a:rPr lang="es-ES" altLang="es-ES"/>
              <a:pPr/>
              <a:t>‹Nº›</a:t>
            </a:fld>
            <a:endParaRPr lang="es-ES" altLang="es-ES"/>
          </a:p>
        </p:txBody>
      </p:sp>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defRPr>
      </a:lvl2pPr>
      <a:lvl3pPr algn="l" rtl="0" eaLnBrk="0" fontAlgn="base" hangingPunct="0">
        <a:lnSpc>
          <a:spcPct val="90000"/>
        </a:lnSpc>
        <a:spcBef>
          <a:spcPct val="0"/>
        </a:spcBef>
        <a:spcAft>
          <a:spcPct val="0"/>
        </a:spcAft>
        <a:defRPr sz="4400">
          <a:solidFill>
            <a:schemeClr val="tx1"/>
          </a:solidFill>
          <a:latin typeface="Calibri Light"/>
        </a:defRPr>
      </a:lvl3pPr>
      <a:lvl4pPr algn="l" rtl="0" eaLnBrk="0" fontAlgn="base" hangingPunct="0">
        <a:lnSpc>
          <a:spcPct val="90000"/>
        </a:lnSpc>
        <a:spcBef>
          <a:spcPct val="0"/>
        </a:spcBef>
        <a:spcAft>
          <a:spcPct val="0"/>
        </a:spcAft>
        <a:defRPr sz="4400">
          <a:solidFill>
            <a:schemeClr val="tx1"/>
          </a:solidFill>
          <a:latin typeface="Calibri Light"/>
        </a:defRPr>
      </a:lvl4pPr>
      <a:lvl5pPr algn="l" rtl="0" eaLnBrk="0" fontAlgn="base" hangingPunct="0">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youtube.com/user/FundacionAdsis" TargetMode="External"/><Relationship Id="rId3" Type="http://schemas.openxmlformats.org/officeDocument/2006/relationships/image" Target="../media/image1.emf"/><Relationship Id="rId7" Type="http://schemas.openxmlformats.org/officeDocument/2006/relationships/hyperlink" Target="https://www.linkedin.com/company/fundaci-n-adsis"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hyperlink" Target="https://twitter.com/fundacionadsis" TargetMode="External"/><Relationship Id="rId5" Type="http://schemas.openxmlformats.org/officeDocument/2006/relationships/image" Target="../media/image2.emf"/><Relationship Id="rId4" Type="http://schemas.openxmlformats.org/officeDocument/2006/relationships/hyperlink" Target="https://www.facebook.com/FundacionAdsis" TargetMode="Externa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Layout" Target="../slideLayouts/slideLayout12.x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8" Type="http://schemas.openxmlformats.org/officeDocument/2006/relationships/hyperlink" Target="https://www.youtube.com/user/FundacionAdsis" TargetMode="External"/><Relationship Id="rId3" Type="http://schemas.openxmlformats.org/officeDocument/2006/relationships/image" Target="../media/image1.emf"/><Relationship Id="rId7" Type="http://schemas.openxmlformats.org/officeDocument/2006/relationships/hyperlink" Target="https://www.linkedin.com/company/fundaci-n-adsis" TargetMode="External"/><Relationship Id="rId2" Type="http://schemas.openxmlformats.org/officeDocument/2006/relationships/image" Target="../media/image8.jpeg"/><Relationship Id="rId1" Type="http://schemas.openxmlformats.org/officeDocument/2006/relationships/slideLayout" Target="../slideLayouts/slideLayout12.xml"/><Relationship Id="rId6" Type="http://schemas.openxmlformats.org/officeDocument/2006/relationships/hyperlink" Target="https://twitter.com/fundacionadsis" TargetMode="External"/><Relationship Id="rId5" Type="http://schemas.openxmlformats.org/officeDocument/2006/relationships/image" Target="../media/image2.emf"/><Relationship Id="rId4" Type="http://schemas.openxmlformats.org/officeDocument/2006/relationships/hyperlink" Target="https://www.facebook.com/FundacionAdsi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facebook.com/FundacionAdsis" TargetMode="External"/><Relationship Id="rId7" Type="http://schemas.openxmlformats.org/officeDocument/2006/relationships/hyperlink" Target="https://www.youtube.com/user/FundacionAdsis" TargetMode="External"/><Relationship Id="rId2" Type="http://schemas.openxmlformats.org/officeDocument/2006/relationships/image" Target="../media/image1.emf"/><Relationship Id="rId1" Type="http://schemas.openxmlformats.org/officeDocument/2006/relationships/slideLayout" Target="../slideLayouts/slideLayout2.xml"/><Relationship Id="rId6" Type="http://schemas.openxmlformats.org/officeDocument/2006/relationships/hyperlink" Target="https://www.linkedin.com/company/fundaci-n-adsis" TargetMode="External"/><Relationship Id="rId5" Type="http://schemas.openxmlformats.org/officeDocument/2006/relationships/hyperlink" Target="https://twitter.com/fundacionadsis" TargetMode="External"/><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www.facebook.com/FundacionAdsis" TargetMode="External"/><Relationship Id="rId7" Type="http://schemas.openxmlformats.org/officeDocument/2006/relationships/hyperlink" Target="https://www.youtube.com/user/FundacionAdsis" TargetMode="External"/><Relationship Id="rId2" Type="http://schemas.openxmlformats.org/officeDocument/2006/relationships/image" Target="../media/image1.emf"/><Relationship Id="rId1" Type="http://schemas.openxmlformats.org/officeDocument/2006/relationships/slideLayout" Target="../slideLayouts/slideLayout2.xml"/><Relationship Id="rId6" Type="http://schemas.openxmlformats.org/officeDocument/2006/relationships/hyperlink" Target="https://www.linkedin.com/company/fundaci-n-adsis" TargetMode="External"/><Relationship Id="rId5" Type="http://schemas.openxmlformats.org/officeDocument/2006/relationships/hyperlink" Target="https://twitter.com/fundacionadsis" TargetMode="External"/><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5.jpeg"/><Relationship Id="rId2" Type="http://schemas.openxmlformats.org/officeDocument/2006/relationships/image" Target="../media/image12.png"/><Relationship Id="rId1" Type="http://schemas.openxmlformats.org/officeDocument/2006/relationships/slideLayout" Target="../slideLayouts/slideLayout12.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Layout" Target="../slideLayouts/slideLayout1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emf"/><Relationship Id="rId7" Type="http://schemas.openxmlformats.org/officeDocument/2006/relationships/diagramColors" Target="../diagrams/colors1.xml"/><Relationship Id="rId2" Type="http://schemas.openxmlformats.org/officeDocument/2006/relationships/image" Target="../media/image10.emf"/><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1.png"/><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7" Type="http://schemas.microsoft.com/office/2007/relationships/hdphoto" Target="../media/hdphoto2.wdp"/><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1.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facebook.com/FundacionAdsis" TargetMode="External"/><Relationship Id="rId7" Type="http://schemas.openxmlformats.org/officeDocument/2006/relationships/hyperlink" Target="https://www.youtube.com/user/FundacionAdsis" TargetMode="External"/><Relationship Id="rId2" Type="http://schemas.openxmlformats.org/officeDocument/2006/relationships/image" Target="../media/image1.emf"/><Relationship Id="rId1" Type="http://schemas.openxmlformats.org/officeDocument/2006/relationships/slideLayout" Target="../slideLayouts/slideLayout12.xml"/><Relationship Id="rId6" Type="http://schemas.openxmlformats.org/officeDocument/2006/relationships/hyperlink" Target="https://www.linkedin.com/company/fundaci-n-adsis" TargetMode="External"/><Relationship Id="rId5" Type="http://schemas.openxmlformats.org/officeDocument/2006/relationships/hyperlink" Target="https://twitter.com/fundacionadsis" TargetMode="External"/><Relationship Id="rId4" Type="http://schemas.openxmlformats.org/officeDocument/2006/relationships/image" Target="../media/image2.emf"/></Relationships>
</file>

<file path=ppt/slides/_rels/slide37.xml.rels><?xml version="1.0" encoding="UTF-8" standalone="yes"?>
<Relationships xmlns="http://schemas.openxmlformats.org/package/2006/relationships"><Relationship Id="rId3" Type="http://schemas.openxmlformats.org/officeDocument/2006/relationships/hyperlink" Target="https://www.facebook.com/FundacionAdsis" TargetMode="External"/><Relationship Id="rId7" Type="http://schemas.openxmlformats.org/officeDocument/2006/relationships/hyperlink" Target="https://www.youtube.com/user/FundacionAdsis" TargetMode="External"/><Relationship Id="rId2" Type="http://schemas.openxmlformats.org/officeDocument/2006/relationships/image" Target="../media/image1.emf"/><Relationship Id="rId1" Type="http://schemas.openxmlformats.org/officeDocument/2006/relationships/slideLayout" Target="../slideLayouts/slideLayout12.xml"/><Relationship Id="rId6" Type="http://schemas.openxmlformats.org/officeDocument/2006/relationships/hyperlink" Target="https://www.linkedin.com/company/fundaci-n-adsis" TargetMode="External"/><Relationship Id="rId5" Type="http://schemas.openxmlformats.org/officeDocument/2006/relationships/hyperlink" Target="https://twitter.com/fundacionadsis" TargetMode="External"/><Relationship Id="rId4" Type="http://schemas.openxmlformats.org/officeDocument/2006/relationships/image" Target="../media/image2.emf"/></Relationships>
</file>

<file path=ppt/slides/_rels/slide38.xml.rels><?xml version="1.0" encoding="UTF-8" standalone="yes"?>
<Relationships xmlns="http://schemas.openxmlformats.org/package/2006/relationships"><Relationship Id="rId8" Type="http://schemas.openxmlformats.org/officeDocument/2006/relationships/hyperlink" Target="https://www.youtube.com/user/FundacionAdsis" TargetMode="External"/><Relationship Id="rId3" Type="http://schemas.openxmlformats.org/officeDocument/2006/relationships/image" Target="../media/image1.emf"/><Relationship Id="rId7" Type="http://schemas.openxmlformats.org/officeDocument/2006/relationships/hyperlink" Target="https://www.linkedin.com/company/fundaci-n-adsis" TargetMode="External"/><Relationship Id="rId2" Type="http://schemas.openxmlformats.org/officeDocument/2006/relationships/image" Target="../media/image31.jpeg"/><Relationship Id="rId1" Type="http://schemas.openxmlformats.org/officeDocument/2006/relationships/slideLayout" Target="../slideLayouts/slideLayout12.xml"/><Relationship Id="rId6" Type="http://schemas.openxmlformats.org/officeDocument/2006/relationships/hyperlink" Target="https://twitter.com/fundacionadsis" TargetMode="External"/><Relationship Id="rId5" Type="http://schemas.openxmlformats.org/officeDocument/2006/relationships/image" Target="../media/image2.emf"/><Relationship Id="rId4" Type="http://schemas.openxmlformats.org/officeDocument/2006/relationships/hyperlink" Target="https://www.facebook.com/FundacionAdsis"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0.emf"/><Relationship Id="rId7" Type="http://schemas.openxmlformats.org/officeDocument/2006/relationships/diagramColors" Target="../diagrams/colors4.xml"/><Relationship Id="rId2" Type="http://schemas.openxmlformats.org/officeDocument/2006/relationships/image" Target="../media/image9.emf"/><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4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0.emf"/><Relationship Id="rId7" Type="http://schemas.openxmlformats.org/officeDocument/2006/relationships/diagramColors" Target="../diagrams/colors5.xml"/><Relationship Id="rId2" Type="http://schemas.openxmlformats.org/officeDocument/2006/relationships/image" Target="../media/image9.emf"/><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4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12.xml"/><Relationship Id="rId4" Type="http://schemas.openxmlformats.org/officeDocument/2006/relationships/image" Target="../media/image38.jpeg"/></Relationships>
</file>

<file path=ppt/slides/_rels/slide4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emf"/><Relationship Id="rId7" Type="http://schemas.openxmlformats.org/officeDocument/2006/relationships/diagramColors" Target="../diagrams/colors6.xml"/><Relationship Id="rId2" Type="http://schemas.openxmlformats.org/officeDocument/2006/relationships/image" Target="../media/image2.emf"/><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39.png"/></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6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emf"/><Relationship Id="rId1" Type="http://schemas.openxmlformats.org/officeDocument/2006/relationships/slideLayout" Target="../slideLayouts/slideLayout2.xml"/><Relationship Id="rId6" Type="http://schemas.openxmlformats.org/officeDocument/2006/relationships/hyperlink" Target="https://youtu.be/dfSWO3MAiHU" TargetMode="External"/><Relationship Id="rId5" Type="http://schemas.openxmlformats.org/officeDocument/2006/relationships/hyperlink" Target="https://youtu.be/cqSd8u39O8U" TargetMode="External"/><Relationship Id="rId4" Type="http://schemas.openxmlformats.org/officeDocument/2006/relationships/image" Target="../media/image47.png"/></Relationships>
</file>

<file path=ppt/slides/_rels/slide6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emf"/><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48.png"/></Relationships>
</file>

<file path=ppt/slides/_rels/slide6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 Id="rId6" Type="http://schemas.openxmlformats.org/officeDocument/2006/relationships/hyperlink" Target="https://www.youtube.com/watch?v=MDtDT45sDfY" TargetMode="External"/><Relationship Id="rId5" Type="http://schemas.openxmlformats.org/officeDocument/2006/relationships/hyperlink" Target="https://www.youtube.com/watch?v=3AeS_hqaAKw" TargetMode="External"/><Relationship Id="rId4" Type="http://schemas.openxmlformats.org/officeDocument/2006/relationships/hyperlink" Target="https://www.youtube.com/watch?v=Gw2aKHOA_sc"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 Id="rId5" Type="http://schemas.openxmlformats.org/officeDocument/2006/relationships/hyperlink" Target="https://www.youtube.com/watch?v=uyTs0nFPNUQ" TargetMode="External"/><Relationship Id="rId4" Type="http://schemas.openxmlformats.org/officeDocument/2006/relationships/hyperlink" Target="https://www.youtube.com/watch?v=6g_9e3zyx8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ángulo">
            <a:extLst>
              <a:ext uri="{FF2B5EF4-FFF2-40B4-BE49-F238E27FC236}">
                <a16:creationId xmlns:a16="http://schemas.microsoft.com/office/drawing/2014/main" id="{D9EB173F-957F-4404-822B-F75277447E62}"/>
              </a:ext>
            </a:extLst>
          </p:cNvPr>
          <p:cNvSpPr>
            <a:spLocks noChangeArrowheads="1"/>
          </p:cNvSpPr>
          <p:nvPr/>
        </p:nvSpPr>
        <p:spPr bwMode="auto">
          <a:xfrm>
            <a:off x="-60325" y="-11113"/>
            <a:ext cx="6410325" cy="6869113"/>
          </a:xfrm>
          <a:prstGeom prst="rect">
            <a:avLst/>
          </a:prstGeom>
          <a:solidFill>
            <a:srgbClr val="5E7D12">
              <a:alpha val="83528"/>
            </a:srgb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2400"/>
          </a:p>
        </p:txBody>
      </p:sp>
      <p:pic>
        <p:nvPicPr>
          <p:cNvPr id="4100" name="Imagen 29" descr="blanco.emf">
            <a:extLst>
              <a:ext uri="{FF2B5EF4-FFF2-40B4-BE49-F238E27FC236}">
                <a16:creationId xmlns:a16="http://schemas.microsoft.com/office/drawing/2014/main" id="{EB131F5F-DE85-4A2F-ADF5-997019A9033F}"/>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488950" y="5595938"/>
            <a:ext cx="936625"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
            <a:extLst>
              <a:ext uri="{FF2B5EF4-FFF2-40B4-BE49-F238E27FC236}">
                <a16:creationId xmlns:a16="http://schemas.microsoft.com/office/drawing/2014/main" id="{E57021A3-B879-497A-B5E8-F03EA6BE94D2}"/>
              </a:ext>
            </a:extLst>
          </p:cNvPr>
          <p:cNvSpPr txBox="1">
            <a:spLocks noChangeArrowheads="1"/>
          </p:cNvSpPr>
          <p:nvPr/>
        </p:nvSpPr>
        <p:spPr bwMode="auto">
          <a:xfrm>
            <a:off x="158750" y="-995363"/>
            <a:ext cx="636588" cy="317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400000"/>
                <a:headEnd/>
                <a:tailEnd/>
              </a14:hiddenLine>
            </a:ext>
          </a:extLst>
        </p:spPr>
        <p:txBody>
          <a:bodyPr lIns="46793" tIns="46793" rIns="46793" bIns="46793"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ct val="0"/>
              </a:spcBef>
              <a:buFontTx/>
              <a:buNone/>
            </a:pPr>
            <a:r>
              <a:rPr lang="es-ES" altLang="es-ES" sz="20000">
                <a:solidFill>
                  <a:schemeClr val="bg1"/>
                </a:solidFill>
                <a:latin typeface="Montserrat Bold" charset="0"/>
                <a:sym typeface="Montserrat Bold" charset="0"/>
              </a:rPr>
              <a:t>»</a:t>
            </a:r>
          </a:p>
        </p:txBody>
      </p:sp>
      <p:sp>
        <p:nvSpPr>
          <p:cNvPr id="13" name="Línea">
            <a:extLst>
              <a:ext uri="{FF2B5EF4-FFF2-40B4-BE49-F238E27FC236}">
                <a16:creationId xmlns:a16="http://schemas.microsoft.com/office/drawing/2014/main" id="{A904711D-4513-42DE-B182-723E3684F505}"/>
              </a:ext>
            </a:extLst>
          </p:cNvPr>
          <p:cNvSpPr/>
          <p:nvPr/>
        </p:nvSpPr>
        <p:spPr>
          <a:xfrm>
            <a:off x="438150" y="715963"/>
            <a:ext cx="5797550" cy="4740275"/>
          </a:xfrm>
          <a:custGeom>
            <a:avLst/>
            <a:gdLst>
              <a:gd name="connsiteX0" fmla="*/ 0 w 30845"/>
              <a:gd name="connsiteY0" fmla="*/ 21488 h 21600"/>
              <a:gd name="connsiteX1" fmla="*/ 30845 w 30845"/>
              <a:gd name="connsiteY1" fmla="*/ 21600 h 21600"/>
              <a:gd name="connsiteX2" fmla="*/ 30845 w 30845"/>
              <a:gd name="connsiteY2" fmla="*/ 1909 h 21600"/>
              <a:gd name="connsiteX3" fmla="*/ 30845 w 30845"/>
              <a:gd name="connsiteY3" fmla="*/ 0 h 21600"/>
              <a:gd name="connsiteX4" fmla="*/ 13161 w 30845"/>
              <a:gd name="connsiteY4" fmla="*/ 0 h 21600"/>
              <a:gd name="connsiteX0" fmla="*/ 0 w 30845"/>
              <a:gd name="connsiteY0" fmla="*/ 21844 h 21844"/>
              <a:gd name="connsiteX1" fmla="*/ 30845 w 30845"/>
              <a:gd name="connsiteY1" fmla="*/ 21600 h 21844"/>
              <a:gd name="connsiteX2" fmla="*/ 30845 w 30845"/>
              <a:gd name="connsiteY2" fmla="*/ 1909 h 21844"/>
              <a:gd name="connsiteX3" fmla="*/ 30845 w 30845"/>
              <a:gd name="connsiteY3" fmla="*/ 0 h 21844"/>
              <a:gd name="connsiteX4" fmla="*/ 13161 w 30845"/>
              <a:gd name="connsiteY4" fmla="*/ 0 h 21844"/>
              <a:gd name="connsiteX0" fmla="*/ 0 w 30845"/>
              <a:gd name="connsiteY0" fmla="*/ 21701 h 21701"/>
              <a:gd name="connsiteX1" fmla="*/ 30845 w 30845"/>
              <a:gd name="connsiteY1" fmla="*/ 21600 h 21701"/>
              <a:gd name="connsiteX2" fmla="*/ 30845 w 30845"/>
              <a:gd name="connsiteY2" fmla="*/ 1909 h 21701"/>
              <a:gd name="connsiteX3" fmla="*/ 30845 w 30845"/>
              <a:gd name="connsiteY3" fmla="*/ 0 h 21701"/>
              <a:gd name="connsiteX4" fmla="*/ 13161 w 30845"/>
              <a:gd name="connsiteY4" fmla="*/ 0 h 21701"/>
              <a:gd name="connsiteX0" fmla="*/ 0 w 30845"/>
              <a:gd name="connsiteY0" fmla="*/ 21630 h 21630"/>
              <a:gd name="connsiteX1" fmla="*/ 30845 w 30845"/>
              <a:gd name="connsiteY1" fmla="*/ 21600 h 21630"/>
              <a:gd name="connsiteX2" fmla="*/ 30845 w 30845"/>
              <a:gd name="connsiteY2" fmla="*/ 1909 h 21630"/>
              <a:gd name="connsiteX3" fmla="*/ 30845 w 30845"/>
              <a:gd name="connsiteY3" fmla="*/ 0 h 21630"/>
              <a:gd name="connsiteX4" fmla="*/ 13161 w 30845"/>
              <a:gd name="connsiteY4" fmla="*/ 0 h 21630"/>
              <a:gd name="connsiteX0" fmla="*/ 0 w 30882"/>
              <a:gd name="connsiteY0" fmla="*/ 21559 h 21600"/>
              <a:gd name="connsiteX1" fmla="*/ 30882 w 30882"/>
              <a:gd name="connsiteY1" fmla="*/ 21600 h 21600"/>
              <a:gd name="connsiteX2" fmla="*/ 30882 w 30882"/>
              <a:gd name="connsiteY2" fmla="*/ 1909 h 21600"/>
              <a:gd name="connsiteX3" fmla="*/ 30882 w 30882"/>
              <a:gd name="connsiteY3" fmla="*/ 0 h 21600"/>
              <a:gd name="connsiteX4" fmla="*/ 13198 w 30882"/>
              <a:gd name="connsiteY4" fmla="*/ 0 h 21600"/>
              <a:gd name="connsiteX0" fmla="*/ 0 w 30919"/>
              <a:gd name="connsiteY0" fmla="*/ 21630 h 21630"/>
              <a:gd name="connsiteX1" fmla="*/ 30919 w 30919"/>
              <a:gd name="connsiteY1" fmla="*/ 21600 h 21630"/>
              <a:gd name="connsiteX2" fmla="*/ 30919 w 30919"/>
              <a:gd name="connsiteY2" fmla="*/ 1909 h 21630"/>
              <a:gd name="connsiteX3" fmla="*/ 30919 w 30919"/>
              <a:gd name="connsiteY3" fmla="*/ 0 h 21630"/>
              <a:gd name="connsiteX4" fmla="*/ 13235 w 30919"/>
              <a:gd name="connsiteY4" fmla="*/ 0 h 21630"/>
              <a:gd name="connsiteX0" fmla="*/ 0 w 30882"/>
              <a:gd name="connsiteY0" fmla="*/ 21594 h 21600"/>
              <a:gd name="connsiteX1" fmla="*/ 30882 w 30882"/>
              <a:gd name="connsiteY1" fmla="*/ 21600 h 21600"/>
              <a:gd name="connsiteX2" fmla="*/ 30882 w 30882"/>
              <a:gd name="connsiteY2" fmla="*/ 1909 h 21600"/>
              <a:gd name="connsiteX3" fmla="*/ 30882 w 30882"/>
              <a:gd name="connsiteY3" fmla="*/ 0 h 21600"/>
              <a:gd name="connsiteX4" fmla="*/ 13198 w 30882"/>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82" h="21600" extrusionOk="0">
                <a:moveTo>
                  <a:pt x="0" y="21594"/>
                </a:moveTo>
                <a:lnTo>
                  <a:pt x="30882" y="21600"/>
                </a:lnTo>
                <a:lnTo>
                  <a:pt x="30882" y="1909"/>
                </a:lnTo>
                <a:lnTo>
                  <a:pt x="30882" y="0"/>
                </a:lnTo>
                <a:lnTo>
                  <a:pt x="13198" y="0"/>
                </a:lnTo>
              </a:path>
            </a:pathLst>
          </a:custGeom>
          <a:ln w="25400">
            <a:solidFill>
              <a:srgbClr val="FFFFFF"/>
            </a:solidFill>
            <a:miter lim="400000"/>
          </a:ln>
          <a:effectLst>
            <a:outerShdw blurRad="38100" dist="20000" dir="5400000" rotWithShape="0">
              <a:srgbClr val="000000">
                <a:alpha val="38000"/>
              </a:srgbClr>
            </a:outerShdw>
          </a:effectLst>
        </p:spPr>
        <p:txBody>
          <a:bodyPr lIns="60959" rIns="60959"/>
          <a:lstStyle/>
          <a:p>
            <a:pPr eaLnBrk="1" fontAlgn="auto" hangingPunct="1">
              <a:spcBef>
                <a:spcPts val="0"/>
              </a:spcBef>
              <a:spcAft>
                <a:spcPts val="0"/>
              </a:spcAft>
              <a:defRPr/>
            </a:pPr>
            <a:endParaRPr sz="2400">
              <a:latin typeface="+mn-lt"/>
              <a:cs typeface="+mn-cs"/>
            </a:endParaRPr>
          </a:p>
        </p:txBody>
      </p:sp>
      <p:sp>
        <p:nvSpPr>
          <p:cNvPr id="15" name="Título  de la…">
            <a:extLst>
              <a:ext uri="{FF2B5EF4-FFF2-40B4-BE49-F238E27FC236}">
                <a16:creationId xmlns:a16="http://schemas.microsoft.com/office/drawing/2014/main" id="{B47CE30D-D8D9-42AD-BD77-765239B4CEE5}"/>
              </a:ext>
            </a:extLst>
          </p:cNvPr>
          <p:cNvSpPr txBox="1"/>
          <p:nvPr/>
        </p:nvSpPr>
        <p:spPr>
          <a:xfrm>
            <a:off x="188498" y="1319233"/>
            <a:ext cx="6016625" cy="4401205"/>
          </a:xfrm>
          <a:prstGeom prst="rect">
            <a:avLst/>
          </a:prstGeom>
          <a:ln w="12700">
            <a:miter lim="400000"/>
          </a:ln>
          <a:extLst>
            <a:ext uri="{C572A759-6A51-4108-AA02-DFA0A04FC94B}"/>
          </a:extLst>
        </p:spPr>
        <p:txBody>
          <a:bodyPr wrap="square" lIns="60959" rIns="60959">
            <a:spAutoFit/>
          </a:bodyPr>
          <a:lstStyle/>
          <a:p>
            <a:pPr eaLnBrk="1" fontAlgn="auto" hangingPunct="1">
              <a:spcBef>
                <a:spcPts val="0"/>
              </a:spcBef>
              <a:spcAft>
                <a:spcPts val="0"/>
              </a:spcAft>
              <a:defRPr sz="4400">
                <a:solidFill>
                  <a:srgbClr val="FFFFFF"/>
                </a:solidFill>
                <a:latin typeface="Montserrat Bold"/>
                <a:ea typeface="Montserrat Bold"/>
                <a:cs typeface="Montserrat Bold"/>
                <a:sym typeface="Montserrat Bold"/>
              </a:defRPr>
            </a:pPr>
            <a:r>
              <a:rPr lang="es-ES" sz="3200" dirty="0">
                <a:solidFill>
                  <a:srgbClr val="FFFFFF"/>
                </a:solidFill>
                <a:latin typeface="Montserrat Bold"/>
                <a:ea typeface="Montserrat Bold"/>
                <a:cs typeface="Montserrat Bold"/>
                <a:sym typeface="Montserrat Bold"/>
              </a:rPr>
              <a:t>JORNADAS DE PEDIATRÍA:</a:t>
            </a:r>
          </a:p>
          <a:p>
            <a:pPr eaLnBrk="1" fontAlgn="auto" hangingPunct="1">
              <a:spcBef>
                <a:spcPts val="0"/>
              </a:spcBef>
              <a:spcAft>
                <a:spcPts val="0"/>
              </a:spcAft>
              <a:defRPr sz="4400">
                <a:solidFill>
                  <a:srgbClr val="FFFFFF"/>
                </a:solidFill>
                <a:latin typeface="Montserrat Bold"/>
                <a:ea typeface="Montserrat Bold"/>
                <a:cs typeface="Montserrat Bold"/>
                <a:sym typeface="Montserrat Bold"/>
              </a:defRPr>
            </a:pPr>
            <a:r>
              <a:rPr lang="es-ES" sz="3200" dirty="0">
                <a:solidFill>
                  <a:srgbClr val="FFFFFF"/>
                </a:solidFill>
                <a:latin typeface="Montserrat Bold"/>
                <a:ea typeface="Montserrat Bold"/>
                <a:cs typeface="Montserrat Bold"/>
                <a:sym typeface="Montserrat Bold"/>
              </a:rPr>
              <a:t> </a:t>
            </a:r>
          </a:p>
          <a:p>
            <a:pPr algn="ctr" eaLnBrk="1" fontAlgn="auto" hangingPunct="1">
              <a:spcBef>
                <a:spcPts val="0"/>
              </a:spcBef>
              <a:spcAft>
                <a:spcPts val="0"/>
              </a:spcAft>
              <a:defRPr sz="4400">
                <a:solidFill>
                  <a:srgbClr val="FFFFFF"/>
                </a:solidFill>
                <a:latin typeface="Montserrat Bold"/>
                <a:ea typeface="Montserrat Bold"/>
                <a:cs typeface="Montserrat Bold"/>
                <a:sym typeface="Montserrat Bold"/>
              </a:defRPr>
            </a:pPr>
            <a:r>
              <a:rPr lang="es-ES" sz="3600" dirty="0">
                <a:effectLst>
                  <a:outerShdw blurRad="38100" dist="38100" dir="2700000" algn="tl">
                    <a:srgbClr val="000000">
                      <a:alpha val="43137"/>
                    </a:srgbClr>
                  </a:outerShdw>
                </a:effectLst>
              </a:rPr>
              <a:t>"</a:t>
            </a:r>
            <a:r>
              <a:rPr lang="es-ES" sz="3600" b="1" dirty="0">
                <a:effectLst>
                  <a:outerShdw blurRad="38100" dist="38100" dir="2700000" algn="tl">
                    <a:srgbClr val="000000">
                      <a:alpha val="43137"/>
                    </a:srgbClr>
                  </a:outerShdw>
                </a:effectLst>
              </a:rPr>
              <a:t>¿Sabemos abordar las adicciones comportamentales en nuestra consulta de Pediatría</a:t>
            </a:r>
            <a:r>
              <a:rPr lang="es-ES" sz="3600" dirty="0">
                <a:effectLst>
                  <a:outerShdw blurRad="38100" dist="38100" dir="2700000" algn="tl">
                    <a:srgbClr val="000000">
                      <a:alpha val="43137"/>
                    </a:srgbClr>
                  </a:outerShdw>
                </a:effectLst>
              </a:rPr>
              <a:t>?"</a:t>
            </a:r>
          </a:p>
          <a:p>
            <a:pPr algn="ctr" eaLnBrk="1" fontAlgn="auto" hangingPunct="1">
              <a:spcBef>
                <a:spcPts val="0"/>
              </a:spcBef>
              <a:spcAft>
                <a:spcPts val="0"/>
              </a:spcAft>
              <a:defRPr sz="4400">
                <a:solidFill>
                  <a:srgbClr val="FFFFFF"/>
                </a:solidFill>
                <a:latin typeface="Montserrat Bold"/>
                <a:ea typeface="Montserrat Bold"/>
                <a:cs typeface="Montserrat Bold"/>
                <a:sym typeface="Montserrat Bold"/>
              </a:defRPr>
            </a:pPr>
            <a:r>
              <a:rPr lang="es-ES" sz="3600" b="1" dirty="0">
                <a:solidFill>
                  <a:srgbClr val="FFFFFF"/>
                </a:solidFill>
                <a:effectLst>
                  <a:outerShdw blurRad="38100" dist="38100" dir="2700000" algn="tl">
                    <a:srgbClr val="000000">
                      <a:alpha val="43137"/>
                    </a:srgbClr>
                  </a:outerShdw>
                </a:effectLst>
                <a:latin typeface="Montserrat Bold"/>
                <a:ea typeface="Montserrat Bold"/>
                <a:cs typeface="Montserrat Bold"/>
                <a:sym typeface="Montserrat Bold"/>
              </a:rPr>
              <a:t>.</a:t>
            </a:r>
            <a:endParaRPr lang="es-ES" sz="3200" b="1" dirty="0">
              <a:solidFill>
                <a:srgbClr val="FFFFFF"/>
              </a:solidFill>
              <a:effectLst>
                <a:outerShdw blurRad="38100" dist="38100" dir="2700000" algn="tl">
                  <a:srgbClr val="000000">
                    <a:alpha val="43137"/>
                  </a:srgbClr>
                </a:outerShdw>
              </a:effectLst>
              <a:latin typeface="Montserrat Bold"/>
              <a:ea typeface="Montserrat Bold"/>
              <a:cs typeface="Montserrat Bold"/>
              <a:sym typeface="Montserrat Bold"/>
            </a:endParaRPr>
          </a:p>
        </p:txBody>
      </p:sp>
      <p:grpSp>
        <p:nvGrpSpPr>
          <p:cNvPr id="4104" name="Grupo 1">
            <a:extLst>
              <a:ext uri="{FF2B5EF4-FFF2-40B4-BE49-F238E27FC236}">
                <a16:creationId xmlns:a16="http://schemas.microsoft.com/office/drawing/2014/main" id="{761BB122-FCDE-458E-812E-E82C7F60105F}"/>
              </a:ext>
            </a:extLst>
          </p:cNvPr>
          <p:cNvGrpSpPr>
            <a:grpSpLocks/>
          </p:cNvGrpSpPr>
          <p:nvPr/>
        </p:nvGrpSpPr>
        <p:grpSpPr bwMode="auto">
          <a:xfrm>
            <a:off x="6342063" y="6126163"/>
            <a:ext cx="5532437" cy="650875"/>
            <a:chOff x="4756792" y="4594651"/>
            <a:chExt cx="4148979" cy="488101"/>
          </a:xfrm>
        </p:grpSpPr>
        <p:pic>
          <p:nvPicPr>
            <p:cNvPr id="4105" name="Imagen 3" descr="blanco.emf">
              <a:hlinkClick r:id="rId4"/>
              <a:extLst>
                <a:ext uri="{FF2B5EF4-FFF2-40B4-BE49-F238E27FC236}">
                  <a16:creationId xmlns:a16="http://schemas.microsoft.com/office/drawing/2014/main" id="{5C03E403-8D9C-47D0-B31E-6E6A373AB8FE}"/>
                </a:ext>
              </a:extLst>
            </p:cNvPr>
            <p:cNvPicPr>
              <a:picLocks noChangeAspect="1"/>
            </p:cNvPicPr>
            <p:nvPr/>
          </p:nvPicPr>
          <p:blipFill>
            <a:blip r:embed="rId5" cstate="hqprint">
              <a:extLst>
                <a:ext uri="{28A0092B-C50C-407E-A947-70E740481C1C}">
                  <a14:useLocalDpi xmlns:a14="http://schemas.microsoft.com/office/drawing/2010/main" val="0"/>
                </a:ext>
              </a:extLst>
            </a:blip>
            <a:srcRect r="77534"/>
            <a:stretch>
              <a:fillRect/>
            </a:stretch>
          </p:blipFill>
          <p:spPr bwMode="auto">
            <a:xfrm>
              <a:off x="7820084" y="4713339"/>
              <a:ext cx="253634"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Conector recto 4">
              <a:extLst>
                <a:ext uri="{FF2B5EF4-FFF2-40B4-BE49-F238E27FC236}">
                  <a16:creationId xmlns:a16="http://schemas.microsoft.com/office/drawing/2014/main" id="{4E966531-5D9C-4375-8E12-B43D16140CAF}"/>
                </a:ext>
              </a:extLst>
            </p:cNvPr>
            <p:cNvCxnSpPr/>
            <p:nvPr/>
          </p:nvCxnSpPr>
          <p:spPr>
            <a:xfrm>
              <a:off x="7612384" y="4594651"/>
              <a:ext cx="0" cy="488101"/>
            </a:xfrm>
            <a:prstGeom prst="line">
              <a:avLst/>
            </a:prstGeom>
            <a:noFill/>
            <a:ln w="12700" cap="flat" cmpd="sng">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28" name="CuadroTexto 5">
              <a:extLst>
                <a:ext uri="{FF2B5EF4-FFF2-40B4-BE49-F238E27FC236}">
                  <a16:creationId xmlns:a16="http://schemas.microsoft.com/office/drawing/2014/main" id="{0B66B243-957A-44AF-B302-CBDB1DE61D81}"/>
                </a:ext>
              </a:extLst>
            </p:cNvPr>
            <p:cNvSpPr txBox="1"/>
            <p:nvPr/>
          </p:nvSpPr>
          <p:spPr>
            <a:xfrm>
              <a:off x="4756792" y="4681487"/>
              <a:ext cx="2830629" cy="2719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467" b="1">
                  <a:solidFill>
                    <a:schemeClr val="bg1"/>
                  </a:solidFill>
                  <a:latin typeface="Montserrat Bold"/>
                  <a:cs typeface="Montserrat Bold"/>
                </a:rPr>
                <a:t>www.f</a:t>
              </a:r>
              <a:r>
                <a:rPr lang="es-ES" sz="1467" b="1">
                  <a:solidFill>
                    <a:schemeClr val="bg1"/>
                  </a:solidFill>
                  <a:latin typeface="Montserrat Bold"/>
                  <a:cs typeface="Montserrat Bold"/>
                  <a:sym typeface="Helvetica Neue"/>
                </a:rPr>
                <a:t>undacionadsis.org</a:t>
              </a:r>
            </a:p>
          </p:txBody>
        </p:sp>
        <p:pic>
          <p:nvPicPr>
            <p:cNvPr id="4108" name="Imagen 6" descr="blanco.emf">
              <a:hlinkClick r:id="rId6"/>
              <a:extLst>
                <a:ext uri="{FF2B5EF4-FFF2-40B4-BE49-F238E27FC236}">
                  <a16:creationId xmlns:a16="http://schemas.microsoft.com/office/drawing/2014/main" id="{B60AA92C-8F9C-4E1B-97D8-90331A2F5A67}"/>
                </a:ext>
              </a:extLst>
            </p:cNvPr>
            <p:cNvPicPr>
              <a:picLocks noChangeAspect="1"/>
            </p:cNvPicPr>
            <p:nvPr/>
          </p:nvPicPr>
          <p:blipFill>
            <a:blip r:embed="rId5" cstate="hqprint">
              <a:extLst>
                <a:ext uri="{28A0092B-C50C-407E-A947-70E740481C1C}">
                  <a14:useLocalDpi xmlns:a14="http://schemas.microsoft.com/office/drawing/2010/main" val="0"/>
                </a:ext>
              </a:extLst>
            </a:blip>
            <a:srcRect l="24420" r="50272"/>
            <a:stretch>
              <a:fillRect/>
            </a:stretch>
          </p:blipFill>
          <p:spPr bwMode="auto">
            <a:xfrm>
              <a:off x="8077364" y="4719902"/>
              <a:ext cx="285750"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9" name="Imagen 7" descr="blanco.emf">
              <a:hlinkClick r:id="rId7"/>
              <a:extLst>
                <a:ext uri="{FF2B5EF4-FFF2-40B4-BE49-F238E27FC236}">
                  <a16:creationId xmlns:a16="http://schemas.microsoft.com/office/drawing/2014/main" id="{7D4FE8DD-F736-4A0C-B326-0F230F312E49}"/>
                </a:ext>
              </a:extLst>
            </p:cNvPr>
            <p:cNvPicPr>
              <a:picLocks noChangeAspect="1"/>
            </p:cNvPicPr>
            <p:nvPr/>
          </p:nvPicPr>
          <p:blipFill>
            <a:blip r:embed="rId5" cstate="hqprint">
              <a:extLst>
                <a:ext uri="{28A0092B-C50C-407E-A947-70E740481C1C}">
                  <a14:useLocalDpi xmlns:a14="http://schemas.microsoft.com/office/drawing/2010/main" val="0"/>
                </a:ext>
              </a:extLst>
            </a:blip>
            <a:srcRect l="50151" r="23697"/>
            <a:stretch>
              <a:fillRect/>
            </a:stretch>
          </p:blipFill>
          <p:spPr bwMode="auto">
            <a:xfrm>
              <a:off x="8361997" y="4713338"/>
              <a:ext cx="295275"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0" name="Imagen 8" descr="blanco.emf">
              <a:hlinkClick r:id="rId8"/>
              <a:extLst>
                <a:ext uri="{FF2B5EF4-FFF2-40B4-BE49-F238E27FC236}">
                  <a16:creationId xmlns:a16="http://schemas.microsoft.com/office/drawing/2014/main" id="{9F0E3D66-9C4F-404A-8387-DA4E8EAA00B7}"/>
                </a:ext>
              </a:extLst>
            </p:cNvPr>
            <p:cNvPicPr>
              <a:picLocks noChangeAspect="1"/>
            </p:cNvPicPr>
            <p:nvPr/>
          </p:nvPicPr>
          <p:blipFill>
            <a:blip r:embed="rId5" cstate="hqprint">
              <a:extLst>
                <a:ext uri="{28A0092B-C50C-407E-A947-70E740481C1C}">
                  <a14:useLocalDpi xmlns:a14="http://schemas.microsoft.com/office/drawing/2010/main" val="0"/>
                </a:ext>
              </a:extLst>
            </a:blip>
            <a:srcRect l="77991"/>
            <a:stretch>
              <a:fillRect/>
            </a:stretch>
          </p:blipFill>
          <p:spPr bwMode="auto">
            <a:xfrm>
              <a:off x="8657272" y="4713339"/>
              <a:ext cx="248499"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Imagen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50000" y="-11113"/>
            <a:ext cx="5887244" cy="6858000"/>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Imagen 1">
            <a:extLst>
              <a:ext uri="{FF2B5EF4-FFF2-40B4-BE49-F238E27FC236}">
                <a16:creationId xmlns:a16="http://schemas.microsoft.com/office/drawing/2014/main" id="{42953C06-E52E-4AC6-BA04-8B8D216D3DC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3875"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ctángulo">
            <a:extLst>
              <a:ext uri="{FF2B5EF4-FFF2-40B4-BE49-F238E27FC236}">
                <a16:creationId xmlns:a16="http://schemas.microsoft.com/office/drawing/2014/main" id="{A2F0CA56-DABE-4D2C-B140-8D14671BED67}"/>
              </a:ext>
            </a:extLst>
          </p:cNvPr>
          <p:cNvSpPr>
            <a:spLocks noChangeArrowheads="1"/>
          </p:cNvSpPr>
          <p:nvPr/>
        </p:nvSpPr>
        <p:spPr bwMode="auto">
          <a:xfrm>
            <a:off x="6342063" y="831850"/>
            <a:ext cx="5476875" cy="4051300"/>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s-ES" altLang="es-ES" sz="2400">
              <a:solidFill>
                <a:srgbClr val="FFFFFF"/>
              </a:solidFill>
            </a:endParaRPr>
          </a:p>
        </p:txBody>
      </p:sp>
      <p:sp>
        <p:nvSpPr>
          <p:cNvPr id="11268" name="Montserrat Light">
            <a:extLst>
              <a:ext uri="{FF2B5EF4-FFF2-40B4-BE49-F238E27FC236}">
                <a16:creationId xmlns:a16="http://schemas.microsoft.com/office/drawing/2014/main" id="{0D336AB5-7B55-4226-852C-B60DD50AA59D}"/>
              </a:ext>
            </a:extLst>
          </p:cNvPr>
          <p:cNvSpPr txBox="1">
            <a:spLocks noChangeArrowheads="1"/>
          </p:cNvSpPr>
          <p:nvPr/>
        </p:nvSpPr>
        <p:spPr bwMode="auto">
          <a:xfrm>
            <a:off x="6486525" y="1073150"/>
            <a:ext cx="5187950" cy="356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tIns="60959" rIns="60959" b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lnSpc>
                <a:spcPct val="100000"/>
              </a:lnSpc>
              <a:spcBef>
                <a:spcPct val="0"/>
              </a:spcBef>
              <a:buFontTx/>
              <a:buNone/>
            </a:pPr>
            <a:r>
              <a:rPr lang="es-ES" altLang="es-ES">
                <a:solidFill>
                  <a:srgbClr val="FFFFFF"/>
                </a:solidFill>
                <a:latin typeface="Montserrat Light" charset="0"/>
                <a:sym typeface="Montserrat Light" charset="0"/>
              </a:rPr>
              <a:t>El  </a:t>
            </a:r>
            <a:r>
              <a:rPr lang="es-ES" altLang="es-ES" b="1">
                <a:solidFill>
                  <a:srgbClr val="FFFFFF"/>
                </a:solidFill>
                <a:latin typeface="Montserrat Light" charset="0"/>
                <a:sym typeface="Montserrat Light" charset="0"/>
              </a:rPr>
              <a:t>Centro Aluesa de Fundación Adsis Canarias </a:t>
            </a:r>
            <a:r>
              <a:rPr lang="es-ES" altLang="es-ES">
                <a:solidFill>
                  <a:srgbClr val="FFFFFF"/>
                </a:solidFill>
                <a:latin typeface="Montserrat Light" charset="0"/>
                <a:sym typeface="Montserrat Light" charset="0"/>
              </a:rPr>
              <a:t>atiende a personas adictas comportamentales y sus familias de modo ambulatorio. Ofertando terapias y psicoterapias desde el año 2000 hasta la actualidad. </a:t>
            </a:r>
          </a:p>
        </p:txBody>
      </p:sp>
      <p:grpSp>
        <p:nvGrpSpPr>
          <p:cNvPr id="11269" name="Agrupar 13">
            <a:extLst>
              <a:ext uri="{FF2B5EF4-FFF2-40B4-BE49-F238E27FC236}">
                <a16:creationId xmlns:a16="http://schemas.microsoft.com/office/drawing/2014/main" id="{3E783D08-A733-4345-9B41-EB650DBC9143}"/>
              </a:ext>
            </a:extLst>
          </p:cNvPr>
          <p:cNvGrpSpPr>
            <a:grpSpLocks/>
          </p:cNvGrpSpPr>
          <p:nvPr/>
        </p:nvGrpSpPr>
        <p:grpSpPr bwMode="auto">
          <a:xfrm>
            <a:off x="6342063" y="6084888"/>
            <a:ext cx="5626100" cy="650875"/>
            <a:chOff x="4756792" y="4563540"/>
            <a:chExt cx="4219632" cy="488101"/>
          </a:xfrm>
        </p:grpSpPr>
        <p:pic>
          <p:nvPicPr>
            <p:cNvPr id="11272" name="Imagen 3" descr="blanco.emf">
              <a:extLst>
                <a:ext uri="{FF2B5EF4-FFF2-40B4-BE49-F238E27FC236}">
                  <a16:creationId xmlns:a16="http://schemas.microsoft.com/office/drawing/2014/main" id="{D230B5F2-2561-4552-9D77-155D41331D99}"/>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847379" y="4680804"/>
              <a:ext cx="1129045"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Conector recto 4">
              <a:extLst>
                <a:ext uri="{FF2B5EF4-FFF2-40B4-BE49-F238E27FC236}">
                  <a16:creationId xmlns:a16="http://schemas.microsoft.com/office/drawing/2014/main" id="{8DFA3D2F-5D36-4247-A270-86E7F18D3DEB}"/>
                </a:ext>
              </a:extLst>
            </p:cNvPr>
            <p:cNvCxnSpPr/>
            <p:nvPr/>
          </p:nvCxnSpPr>
          <p:spPr>
            <a:xfrm>
              <a:off x="7649240" y="4563540"/>
              <a:ext cx="0" cy="488101"/>
            </a:xfrm>
            <a:prstGeom prst="line">
              <a:avLst/>
            </a:prstGeom>
            <a:noFill/>
            <a:ln w="12700" cap="flat" cmpd="sng">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17" name="CuadroTexto 5">
              <a:extLst>
                <a:ext uri="{FF2B5EF4-FFF2-40B4-BE49-F238E27FC236}">
                  <a16:creationId xmlns:a16="http://schemas.microsoft.com/office/drawing/2014/main" id="{3B7CF469-47EB-4C98-9DD8-EC4051B106A5}"/>
                </a:ext>
              </a:extLst>
            </p:cNvPr>
            <p:cNvSpPr txBox="1"/>
            <p:nvPr/>
          </p:nvSpPr>
          <p:spPr>
            <a:xfrm>
              <a:off x="4756792" y="4627635"/>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a:latin typeface="Montserrat Bold"/>
                  <a:cs typeface="Montserrat Bold"/>
                </a:rPr>
                <a:t>www.f</a:t>
              </a:r>
              <a:r>
                <a:rPr lang="es-ES" sz="1600" b="1">
                  <a:latin typeface="Montserrat Bold"/>
                  <a:cs typeface="Montserrat Bold"/>
                  <a:sym typeface="Helvetica Neue"/>
                </a:rPr>
                <a:t>undacionadsis.org</a:t>
              </a:r>
            </a:p>
          </p:txBody>
        </p:sp>
      </p:grpSp>
      <p:pic>
        <p:nvPicPr>
          <p:cNvPr id="11270" name="Imagen 17" descr="blanco.emf">
            <a:extLst>
              <a:ext uri="{FF2B5EF4-FFF2-40B4-BE49-F238E27FC236}">
                <a16:creationId xmlns:a16="http://schemas.microsoft.com/office/drawing/2014/main" id="{14555963-81F7-4D19-8442-0FAC0E0BE9B6}"/>
              </a:ext>
            </a:extLst>
          </p:cNvPr>
          <p:cNvPicPr>
            <a:picLocks noChangeAspect="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47688" y="5521325"/>
            <a:ext cx="93662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Montserrat Regular Lorem ipsum dolor sit amet Lorem ipsum dolor sit amet">
            <a:extLst>
              <a:ext uri="{FF2B5EF4-FFF2-40B4-BE49-F238E27FC236}">
                <a16:creationId xmlns:a16="http://schemas.microsoft.com/office/drawing/2014/main" id="{CB8A0EA2-D53D-45D3-8658-0E2C19F1DEF4}"/>
              </a:ext>
            </a:extLst>
          </p:cNvPr>
          <p:cNvSpPr txBox="1"/>
          <p:nvPr/>
        </p:nvSpPr>
        <p:spPr>
          <a:xfrm>
            <a:off x="3757613" y="1900238"/>
            <a:ext cx="7381875" cy="379412"/>
          </a:xfrm>
          <a:prstGeom prst="rect">
            <a:avLst/>
          </a:prstGeom>
          <a:ln w="12700">
            <a:miter lim="400000"/>
          </a:ln>
          <a:extLst>
            <a:ext uri="{C572A759-6A51-4108-AA02-DFA0A04FC94B}"/>
          </a:extLst>
        </p:spPr>
        <p:txBody>
          <a:bodyPr lIns="60959" rIns="60959">
            <a:spAutoFit/>
          </a:bodyPr>
          <a:lstStyle/>
          <a:p>
            <a:pPr algn="r" eaLnBrk="1" fontAlgn="auto" hangingPunct="1">
              <a:spcBef>
                <a:spcPts val="0"/>
              </a:spcBef>
              <a:spcAft>
                <a:spcPts val="0"/>
              </a:spcAft>
              <a:defRPr sz="1400">
                <a:solidFill>
                  <a:srgbClr val="FFFFFF"/>
                </a:solidFill>
                <a:latin typeface="Montserrat Regular"/>
                <a:ea typeface="Montserrat Regular"/>
                <a:cs typeface="Montserrat Regular"/>
                <a:sym typeface="Montserrat Regular"/>
              </a:defRPr>
            </a:pPr>
            <a:endParaRPr sz="1867">
              <a:solidFill>
                <a:srgbClr val="FFFFFF"/>
              </a:solidFill>
              <a:latin typeface="Montserrat Regular"/>
              <a:ea typeface="Montserrat Regular"/>
              <a:cs typeface="Montserrat Regular"/>
              <a:sym typeface="Montserrat Regular"/>
            </a:endParaRPr>
          </a:p>
        </p:txBody>
      </p:sp>
    </p:spTree>
    <p:extLst>
      <p:ext uri="{BB962C8B-B14F-4D97-AF65-F5344CB8AC3E}">
        <p14:creationId xmlns:p14="http://schemas.microsoft.com/office/powerpoint/2010/main" val="2133465420"/>
      </p:ext>
    </p:extLst>
  </p:cSld>
  <p:clrMapOvr>
    <a:masterClrMapping/>
  </p:clrMapOvr>
  <p:transition spd="slow">
    <p:check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090E285-F303-42FF-87DD-E55304903357}"/>
              </a:ext>
            </a:extLst>
          </p:cNvPr>
          <p:cNvPicPr>
            <a:picLocks noChangeAspect="1"/>
          </p:cNvPicPr>
          <p:nvPr/>
        </p:nvPicPr>
        <p:blipFill>
          <a:blip r:embed="rId2" cstate="print"/>
          <a:stretch>
            <a:fillRect/>
          </a:stretch>
        </p:blipFill>
        <p:spPr>
          <a:xfrm rot="230485">
            <a:off x="1206218" y="3018298"/>
            <a:ext cx="5031436" cy="329529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n 3">
            <a:extLst>
              <a:ext uri="{FF2B5EF4-FFF2-40B4-BE49-F238E27FC236}">
                <a16:creationId xmlns:a16="http://schemas.microsoft.com/office/drawing/2014/main" id="{D3FD0FEF-0E00-45BB-8306-9FC6286A25CE}"/>
              </a:ext>
            </a:extLst>
          </p:cNvPr>
          <p:cNvPicPr>
            <a:picLocks noChangeAspect="1"/>
          </p:cNvPicPr>
          <p:nvPr/>
        </p:nvPicPr>
        <p:blipFill>
          <a:blip r:embed="rId3" cstate="print"/>
          <a:stretch>
            <a:fillRect/>
          </a:stretch>
        </p:blipFill>
        <p:spPr>
          <a:xfrm rot="21027829">
            <a:off x="480092" y="562651"/>
            <a:ext cx="4099837" cy="296717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2292" name="Rectángulo">
            <a:extLst>
              <a:ext uri="{FF2B5EF4-FFF2-40B4-BE49-F238E27FC236}">
                <a16:creationId xmlns:a16="http://schemas.microsoft.com/office/drawing/2014/main" id="{5BB716A1-4F41-4CF0-8854-C287F4D33BBD}"/>
              </a:ext>
            </a:extLst>
          </p:cNvPr>
          <p:cNvSpPr>
            <a:spLocks noChangeArrowheads="1"/>
          </p:cNvSpPr>
          <p:nvPr/>
        </p:nvSpPr>
        <p:spPr bwMode="auto">
          <a:xfrm>
            <a:off x="7583488" y="755650"/>
            <a:ext cx="3694112" cy="5265738"/>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s-ES" altLang="es-ES" sz="2400">
              <a:solidFill>
                <a:srgbClr val="FFFFFF"/>
              </a:solidFill>
            </a:endParaRPr>
          </a:p>
        </p:txBody>
      </p:sp>
      <p:sp>
        <p:nvSpPr>
          <p:cNvPr id="99" name="Montserrat Light">
            <a:extLst>
              <a:ext uri="{FF2B5EF4-FFF2-40B4-BE49-F238E27FC236}">
                <a16:creationId xmlns:a16="http://schemas.microsoft.com/office/drawing/2014/main" id="{D9767F5F-8F19-4913-8EC7-494AD8BDB5C7}"/>
              </a:ext>
            </a:extLst>
          </p:cNvPr>
          <p:cNvSpPr txBox="1"/>
          <p:nvPr/>
        </p:nvSpPr>
        <p:spPr>
          <a:xfrm>
            <a:off x="7818438" y="903288"/>
            <a:ext cx="3155950" cy="4492625"/>
          </a:xfrm>
          <a:prstGeom prst="rect">
            <a:avLst/>
          </a:prstGeom>
          <a:noFill/>
          <a:ln w="12700" cap="flat">
            <a:noFill/>
            <a:miter lim="400000"/>
          </a:ln>
          <a:effectLst/>
          <a:extLst>
            <a:ext uri="{C572A759-6A51-4108-AA02-DFA0A04FC94B}"/>
          </a:extLst>
        </p:spPr>
        <p:txBody>
          <a:bodyPr lIns="60959" tIns="60959" rIns="60959" bIns="60959">
            <a:spAutoFit/>
          </a:bodyPr>
          <a:lstStyle>
            <a:lvl1pPr algn="r">
              <a:defRPr sz="3200">
                <a:solidFill>
                  <a:srgbClr val="FFFFFF"/>
                </a:solidFill>
                <a:latin typeface="Montserrat Light"/>
                <a:ea typeface="Montserrat Light"/>
                <a:cs typeface="Montserrat Light"/>
                <a:sym typeface="Montserrat Light"/>
              </a:defRPr>
            </a:lvl1pPr>
          </a:lstStyle>
          <a:p>
            <a:pPr algn="just" eaLnBrk="1" fontAlgn="auto" hangingPunct="1">
              <a:spcBef>
                <a:spcPts val="0"/>
              </a:spcBef>
              <a:spcAft>
                <a:spcPts val="0"/>
              </a:spcAft>
              <a:defRPr/>
            </a:pPr>
            <a:r>
              <a:rPr lang="es-ES" altLang="es-ES" sz="2000"/>
              <a:t>El  </a:t>
            </a:r>
            <a:r>
              <a:rPr lang="es-ES" altLang="es-ES" sz="2000" b="1"/>
              <a:t>Centro Aluesa de Fundación Adsis                                                                    Canarias financiadores:</a:t>
            </a:r>
          </a:p>
          <a:p>
            <a:pPr algn="just" eaLnBrk="1" fontAlgn="auto" hangingPunct="1">
              <a:spcBef>
                <a:spcPts val="0"/>
              </a:spcBef>
              <a:spcAft>
                <a:spcPts val="0"/>
              </a:spcAft>
              <a:defRPr/>
            </a:pPr>
            <a:endParaRPr lang="es-ES" sz="2400"/>
          </a:p>
          <a:p>
            <a:pPr marL="457200" indent="-457200" algn="just" eaLnBrk="1" fontAlgn="auto" hangingPunct="1">
              <a:spcBef>
                <a:spcPts val="0"/>
              </a:spcBef>
              <a:spcAft>
                <a:spcPts val="0"/>
              </a:spcAft>
              <a:buFont typeface="Wingdings"/>
              <a:buChar char="q"/>
              <a:defRPr/>
            </a:pPr>
            <a:r>
              <a:rPr lang="es-ES" altLang="es-ES" sz="2000"/>
              <a:t> Cabildo de Gran Canaria.</a:t>
            </a:r>
            <a:endParaRPr lang="es-ES" sz="2400"/>
          </a:p>
          <a:p>
            <a:pPr marL="457200" indent="-457200" algn="just" eaLnBrk="1" fontAlgn="auto" hangingPunct="1">
              <a:spcBef>
                <a:spcPts val="0"/>
              </a:spcBef>
              <a:spcAft>
                <a:spcPts val="0"/>
              </a:spcAft>
              <a:buFont typeface="Wingdings"/>
              <a:buChar char="q"/>
              <a:defRPr/>
            </a:pPr>
            <a:r>
              <a:rPr lang="es-ES" altLang="es-ES" sz="2000"/>
              <a:t> Gobierno de Canarias. SCS. Dirección General de Drogodependencias.</a:t>
            </a:r>
            <a:endParaRPr lang="es-ES" sz="2400"/>
          </a:p>
          <a:p>
            <a:pPr marL="457200" indent="-457200" algn="just" eaLnBrk="1" fontAlgn="auto" hangingPunct="1">
              <a:spcBef>
                <a:spcPts val="0"/>
              </a:spcBef>
              <a:spcAft>
                <a:spcPts val="0"/>
              </a:spcAft>
              <a:buFont typeface="Wingdings"/>
              <a:buChar char="q"/>
              <a:defRPr/>
            </a:pPr>
            <a:r>
              <a:rPr lang="es-ES" altLang="es-ES" sz="2000"/>
              <a:t> Fund. Caixa / </a:t>
            </a:r>
            <a:r>
              <a:rPr lang="es-ES" altLang="es-ES" sz="2000" err="1"/>
              <a:t>Cajacanarias</a:t>
            </a:r>
            <a:r>
              <a:rPr lang="es-ES" altLang="es-ES" sz="2000"/>
              <a:t>.</a:t>
            </a:r>
            <a:endParaRPr lang="es-ES" sz="2400"/>
          </a:p>
          <a:p>
            <a:pPr marL="457200" indent="-457200" algn="just" eaLnBrk="1" fontAlgn="auto" hangingPunct="1">
              <a:spcBef>
                <a:spcPts val="0"/>
              </a:spcBef>
              <a:spcAft>
                <a:spcPts val="0"/>
              </a:spcAft>
              <a:buFont typeface="Wingdings"/>
              <a:buChar char="q"/>
              <a:defRPr/>
            </a:pPr>
            <a:r>
              <a:rPr lang="es-ES" altLang="es-ES" sz="2000"/>
              <a:t> Cabildo de Fuerteventura. </a:t>
            </a:r>
            <a:endParaRPr lang="es-ES" sz="2400"/>
          </a:p>
        </p:txBody>
      </p:sp>
      <p:grpSp>
        <p:nvGrpSpPr>
          <p:cNvPr id="12294" name="Agrupar 13">
            <a:extLst>
              <a:ext uri="{FF2B5EF4-FFF2-40B4-BE49-F238E27FC236}">
                <a16:creationId xmlns:a16="http://schemas.microsoft.com/office/drawing/2014/main" id="{E7A4DEE4-1FBA-4A1A-B1E5-477FE63867F9}"/>
              </a:ext>
            </a:extLst>
          </p:cNvPr>
          <p:cNvGrpSpPr>
            <a:grpSpLocks/>
          </p:cNvGrpSpPr>
          <p:nvPr/>
        </p:nvGrpSpPr>
        <p:grpSpPr bwMode="auto">
          <a:xfrm>
            <a:off x="6342063" y="6084888"/>
            <a:ext cx="5626100" cy="650875"/>
            <a:chOff x="4756792" y="4563540"/>
            <a:chExt cx="4219632" cy="488101"/>
          </a:xfrm>
        </p:grpSpPr>
        <p:pic>
          <p:nvPicPr>
            <p:cNvPr id="12298" name="Imagen 3" descr="blanco.emf">
              <a:extLst>
                <a:ext uri="{FF2B5EF4-FFF2-40B4-BE49-F238E27FC236}">
                  <a16:creationId xmlns:a16="http://schemas.microsoft.com/office/drawing/2014/main" id="{E162C264-8AE9-4877-96F7-D433D32E5B65}"/>
                </a:ext>
              </a:extLst>
            </p:cNvPr>
            <p:cNvPicPr>
              <a:picLocks noChangeAspect="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7847379" y="4680804"/>
              <a:ext cx="1129045"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Conector recto 4">
              <a:extLst>
                <a:ext uri="{FF2B5EF4-FFF2-40B4-BE49-F238E27FC236}">
                  <a16:creationId xmlns:a16="http://schemas.microsoft.com/office/drawing/2014/main" id="{DEA5ADFF-56AB-47C9-AE1D-C7F95CB246F0}"/>
                </a:ext>
              </a:extLst>
            </p:cNvPr>
            <p:cNvCxnSpPr/>
            <p:nvPr/>
          </p:nvCxnSpPr>
          <p:spPr>
            <a:xfrm>
              <a:off x="7649240" y="4563540"/>
              <a:ext cx="0" cy="488101"/>
            </a:xfrm>
            <a:prstGeom prst="line">
              <a:avLst/>
            </a:prstGeom>
            <a:noFill/>
            <a:ln w="12700" cap="flat" cmpd="sng">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17" name="CuadroTexto 5">
              <a:extLst>
                <a:ext uri="{FF2B5EF4-FFF2-40B4-BE49-F238E27FC236}">
                  <a16:creationId xmlns:a16="http://schemas.microsoft.com/office/drawing/2014/main" id="{D8E6A060-9D3C-410C-9C21-FD0AF5EBDCDC}"/>
                </a:ext>
              </a:extLst>
            </p:cNvPr>
            <p:cNvSpPr txBox="1"/>
            <p:nvPr/>
          </p:nvSpPr>
          <p:spPr>
            <a:xfrm>
              <a:off x="4756792" y="4627635"/>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a:latin typeface="Montserrat Bold"/>
                  <a:cs typeface="Montserrat Bold"/>
                </a:rPr>
                <a:t>www.f</a:t>
              </a:r>
              <a:r>
                <a:rPr lang="es-ES" sz="1600" b="1">
                  <a:latin typeface="Montserrat Bold"/>
                  <a:cs typeface="Montserrat Bold"/>
                  <a:sym typeface="Helvetica Neue"/>
                </a:rPr>
                <a:t>undacionadsis.org</a:t>
              </a:r>
            </a:p>
          </p:txBody>
        </p:sp>
      </p:grpSp>
      <p:pic>
        <p:nvPicPr>
          <p:cNvPr id="12295" name="Imagen 17" descr="blanco.emf">
            <a:extLst>
              <a:ext uri="{FF2B5EF4-FFF2-40B4-BE49-F238E27FC236}">
                <a16:creationId xmlns:a16="http://schemas.microsoft.com/office/drawing/2014/main" id="{7000D964-0285-4740-8D7E-7F1B1E6B2803}"/>
              </a:ext>
            </a:extLst>
          </p:cNvPr>
          <p:cNvPicPr>
            <a:picLocks noChangeAspect="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47688" y="5521325"/>
            <a:ext cx="93662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Montserrat Regular Lorem ipsum dolor sit amet Lorem ipsum dolor sit amet">
            <a:extLst>
              <a:ext uri="{FF2B5EF4-FFF2-40B4-BE49-F238E27FC236}">
                <a16:creationId xmlns:a16="http://schemas.microsoft.com/office/drawing/2014/main" id="{A9CE71E0-B190-4B3C-823A-4E6938DFC046}"/>
              </a:ext>
            </a:extLst>
          </p:cNvPr>
          <p:cNvSpPr txBox="1"/>
          <p:nvPr/>
        </p:nvSpPr>
        <p:spPr>
          <a:xfrm>
            <a:off x="3757613" y="1900238"/>
            <a:ext cx="7381875" cy="379412"/>
          </a:xfrm>
          <a:prstGeom prst="rect">
            <a:avLst/>
          </a:prstGeom>
          <a:ln w="12700">
            <a:miter lim="400000"/>
          </a:ln>
          <a:extLst>
            <a:ext uri="{C572A759-6A51-4108-AA02-DFA0A04FC94B}"/>
          </a:extLst>
        </p:spPr>
        <p:txBody>
          <a:bodyPr lIns="60959" rIns="60959">
            <a:spAutoFit/>
          </a:bodyPr>
          <a:lstStyle/>
          <a:p>
            <a:pPr algn="r" eaLnBrk="1" fontAlgn="auto" hangingPunct="1">
              <a:spcBef>
                <a:spcPts val="0"/>
              </a:spcBef>
              <a:spcAft>
                <a:spcPts val="0"/>
              </a:spcAft>
              <a:defRPr sz="1400">
                <a:solidFill>
                  <a:srgbClr val="FFFFFF"/>
                </a:solidFill>
                <a:latin typeface="Montserrat Regular"/>
                <a:ea typeface="Montserrat Regular"/>
                <a:cs typeface="Montserrat Regular"/>
                <a:sym typeface="Montserrat Regular"/>
              </a:defRPr>
            </a:pPr>
            <a:endParaRPr sz="1867">
              <a:solidFill>
                <a:srgbClr val="FFFFFF"/>
              </a:solidFill>
              <a:latin typeface="Montserrat Regular"/>
              <a:ea typeface="Montserrat Regular"/>
              <a:cs typeface="Montserrat Regular"/>
              <a:sym typeface="Montserrat Regular"/>
            </a:endParaRPr>
          </a:p>
        </p:txBody>
      </p:sp>
      <p:pic>
        <p:nvPicPr>
          <p:cNvPr id="3" name="Imagen 2">
            <a:extLst>
              <a:ext uri="{FF2B5EF4-FFF2-40B4-BE49-F238E27FC236}">
                <a16:creationId xmlns:a16="http://schemas.microsoft.com/office/drawing/2014/main" id="{8DDF7AF9-04C2-4DA1-BAAE-B0A8A03936A1}"/>
              </a:ext>
            </a:extLst>
          </p:cNvPr>
          <p:cNvPicPr>
            <a:picLocks noChangeAspect="1"/>
          </p:cNvPicPr>
          <p:nvPr/>
        </p:nvPicPr>
        <p:blipFill rotWithShape="1">
          <a:blip r:embed="rId6" cstate="print"/>
          <a:srcRect r="33093"/>
          <a:stretch/>
        </p:blipFill>
        <p:spPr>
          <a:xfrm rot="1030807">
            <a:off x="4858918" y="706652"/>
            <a:ext cx="1846685" cy="333381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464683305"/>
      </p:ext>
    </p:extLst>
  </p:cSld>
  <p:clrMapOvr>
    <a:masterClrMapping/>
  </p:clrMapOvr>
  <p:transition spd="slow">
    <p:check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image.jpeg" descr="image.jpeg">
            <a:extLst>
              <a:ext uri="{FF2B5EF4-FFF2-40B4-BE49-F238E27FC236}">
                <a16:creationId xmlns:a16="http://schemas.microsoft.com/office/drawing/2014/main" id="{ED233CF5-4D7A-432E-B92C-2018071350C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13" y="0"/>
            <a:ext cx="12169775"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3315" name="Rectángulo">
            <a:extLst>
              <a:ext uri="{FF2B5EF4-FFF2-40B4-BE49-F238E27FC236}">
                <a16:creationId xmlns:a16="http://schemas.microsoft.com/office/drawing/2014/main" id="{34747D63-B82C-4458-8C46-6613745C8EE4}"/>
              </a:ext>
            </a:extLst>
          </p:cNvPr>
          <p:cNvSpPr>
            <a:spLocks noChangeArrowheads="1"/>
          </p:cNvSpPr>
          <p:nvPr/>
        </p:nvSpPr>
        <p:spPr bwMode="auto">
          <a:xfrm>
            <a:off x="-11113" y="0"/>
            <a:ext cx="12192001" cy="6858000"/>
          </a:xfrm>
          <a:prstGeom prst="rect">
            <a:avLst/>
          </a:prstGeom>
          <a:solidFill>
            <a:srgbClr val="5E7D12">
              <a:alpha val="59999"/>
            </a:srgb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2400"/>
          </a:p>
        </p:txBody>
      </p:sp>
      <p:sp>
        <p:nvSpPr>
          <p:cNvPr id="13316" name="»">
            <a:extLst>
              <a:ext uri="{FF2B5EF4-FFF2-40B4-BE49-F238E27FC236}">
                <a16:creationId xmlns:a16="http://schemas.microsoft.com/office/drawing/2014/main" id="{F9AAF325-13D9-4EE7-95E9-D0F69C1ACE3D}"/>
              </a:ext>
            </a:extLst>
          </p:cNvPr>
          <p:cNvSpPr txBox="1">
            <a:spLocks noChangeArrowheads="1"/>
          </p:cNvSpPr>
          <p:nvPr/>
        </p:nvSpPr>
        <p:spPr bwMode="auto">
          <a:xfrm>
            <a:off x="4848225" y="-1079500"/>
            <a:ext cx="1160463" cy="317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400000"/>
                <a:headEnd/>
                <a:tailEnd/>
              </a14:hiddenLine>
            </a:ext>
          </a:extLst>
        </p:spPr>
        <p:txBody>
          <a:bodyPr lIns="46793" tIns="46793" rIns="46793" bIns="46793"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ct val="0"/>
              </a:spcBef>
              <a:buFontTx/>
              <a:buNone/>
            </a:pPr>
            <a:r>
              <a:rPr lang="es-ES" altLang="es-ES" sz="20000">
                <a:solidFill>
                  <a:schemeClr val="bg1"/>
                </a:solidFill>
                <a:latin typeface="Montserrat Bold" charset="0"/>
                <a:sym typeface="Montserrat Bold" charset="0"/>
              </a:rPr>
              <a:t>»</a:t>
            </a:r>
          </a:p>
        </p:txBody>
      </p:sp>
      <p:sp>
        <p:nvSpPr>
          <p:cNvPr id="26" name="Línea">
            <a:extLst>
              <a:ext uri="{FF2B5EF4-FFF2-40B4-BE49-F238E27FC236}">
                <a16:creationId xmlns:a16="http://schemas.microsoft.com/office/drawing/2014/main" id="{DB47B8AB-DCEA-47AB-B51F-F21D23A5B7A4}"/>
              </a:ext>
            </a:extLst>
          </p:cNvPr>
          <p:cNvSpPr/>
          <p:nvPr/>
        </p:nvSpPr>
        <p:spPr>
          <a:xfrm>
            <a:off x="4078288" y="933450"/>
            <a:ext cx="6599237" cy="5262563"/>
          </a:xfrm>
          <a:custGeom>
            <a:avLst/>
            <a:gdLst>
              <a:gd name="connsiteX0" fmla="*/ 0 w 30845"/>
              <a:gd name="connsiteY0" fmla="*/ 21488 h 21600"/>
              <a:gd name="connsiteX1" fmla="*/ 30845 w 30845"/>
              <a:gd name="connsiteY1" fmla="*/ 21600 h 21600"/>
              <a:gd name="connsiteX2" fmla="*/ 30845 w 30845"/>
              <a:gd name="connsiteY2" fmla="*/ 1909 h 21600"/>
              <a:gd name="connsiteX3" fmla="*/ 30845 w 30845"/>
              <a:gd name="connsiteY3" fmla="*/ 0 h 21600"/>
              <a:gd name="connsiteX4" fmla="*/ 13161 w 30845"/>
              <a:gd name="connsiteY4" fmla="*/ 0 h 21600"/>
              <a:gd name="connsiteX0" fmla="*/ 0 w 30845"/>
              <a:gd name="connsiteY0" fmla="*/ 21844 h 21844"/>
              <a:gd name="connsiteX1" fmla="*/ 30845 w 30845"/>
              <a:gd name="connsiteY1" fmla="*/ 21600 h 21844"/>
              <a:gd name="connsiteX2" fmla="*/ 30845 w 30845"/>
              <a:gd name="connsiteY2" fmla="*/ 1909 h 21844"/>
              <a:gd name="connsiteX3" fmla="*/ 30845 w 30845"/>
              <a:gd name="connsiteY3" fmla="*/ 0 h 21844"/>
              <a:gd name="connsiteX4" fmla="*/ 13161 w 30845"/>
              <a:gd name="connsiteY4" fmla="*/ 0 h 21844"/>
              <a:gd name="connsiteX0" fmla="*/ 0 w 30845"/>
              <a:gd name="connsiteY0" fmla="*/ 21701 h 21701"/>
              <a:gd name="connsiteX1" fmla="*/ 30845 w 30845"/>
              <a:gd name="connsiteY1" fmla="*/ 21600 h 21701"/>
              <a:gd name="connsiteX2" fmla="*/ 30845 w 30845"/>
              <a:gd name="connsiteY2" fmla="*/ 1909 h 21701"/>
              <a:gd name="connsiteX3" fmla="*/ 30845 w 30845"/>
              <a:gd name="connsiteY3" fmla="*/ 0 h 21701"/>
              <a:gd name="connsiteX4" fmla="*/ 13161 w 30845"/>
              <a:gd name="connsiteY4" fmla="*/ 0 h 21701"/>
              <a:gd name="connsiteX0" fmla="*/ 0 w 30845"/>
              <a:gd name="connsiteY0" fmla="*/ 21630 h 21630"/>
              <a:gd name="connsiteX1" fmla="*/ 30845 w 30845"/>
              <a:gd name="connsiteY1" fmla="*/ 21600 h 21630"/>
              <a:gd name="connsiteX2" fmla="*/ 30845 w 30845"/>
              <a:gd name="connsiteY2" fmla="*/ 1909 h 21630"/>
              <a:gd name="connsiteX3" fmla="*/ 30845 w 30845"/>
              <a:gd name="connsiteY3" fmla="*/ 0 h 21630"/>
              <a:gd name="connsiteX4" fmla="*/ 13161 w 30845"/>
              <a:gd name="connsiteY4" fmla="*/ 0 h 21630"/>
              <a:gd name="connsiteX0" fmla="*/ 0 w 30882"/>
              <a:gd name="connsiteY0" fmla="*/ 21559 h 21600"/>
              <a:gd name="connsiteX1" fmla="*/ 30882 w 30882"/>
              <a:gd name="connsiteY1" fmla="*/ 21600 h 21600"/>
              <a:gd name="connsiteX2" fmla="*/ 30882 w 30882"/>
              <a:gd name="connsiteY2" fmla="*/ 1909 h 21600"/>
              <a:gd name="connsiteX3" fmla="*/ 30882 w 30882"/>
              <a:gd name="connsiteY3" fmla="*/ 0 h 21600"/>
              <a:gd name="connsiteX4" fmla="*/ 13198 w 30882"/>
              <a:gd name="connsiteY4" fmla="*/ 0 h 21600"/>
              <a:gd name="connsiteX0" fmla="*/ 0 w 30919"/>
              <a:gd name="connsiteY0" fmla="*/ 21630 h 21630"/>
              <a:gd name="connsiteX1" fmla="*/ 30919 w 30919"/>
              <a:gd name="connsiteY1" fmla="*/ 21600 h 21630"/>
              <a:gd name="connsiteX2" fmla="*/ 30919 w 30919"/>
              <a:gd name="connsiteY2" fmla="*/ 1909 h 21630"/>
              <a:gd name="connsiteX3" fmla="*/ 30919 w 30919"/>
              <a:gd name="connsiteY3" fmla="*/ 0 h 21630"/>
              <a:gd name="connsiteX4" fmla="*/ 13235 w 30919"/>
              <a:gd name="connsiteY4" fmla="*/ 0 h 21630"/>
              <a:gd name="connsiteX0" fmla="*/ 0 w 30882"/>
              <a:gd name="connsiteY0" fmla="*/ 21594 h 21600"/>
              <a:gd name="connsiteX1" fmla="*/ 30882 w 30882"/>
              <a:gd name="connsiteY1" fmla="*/ 21600 h 21600"/>
              <a:gd name="connsiteX2" fmla="*/ 30882 w 30882"/>
              <a:gd name="connsiteY2" fmla="*/ 1909 h 21600"/>
              <a:gd name="connsiteX3" fmla="*/ 30882 w 30882"/>
              <a:gd name="connsiteY3" fmla="*/ 0 h 21600"/>
              <a:gd name="connsiteX4" fmla="*/ 13198 w 30882"/>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82" h="21600" extrusionOk="0">
                <a:moveTo>
                  <a:pt x="0" y="21594"/>
                </a:moveTo>
                <a:lnTo>
                  <a:pt x="30882" y="21600"/>
                </a:lnTo>
                <a:lnTo>
                  <a:pt x="30882" y="1909"/>
                </a:lnTo>
                <a:lnTo>
                  <a:pt x="30882" y="0"/>
                </a:lnTo>
                <a:lnTo>
                  <a:pt x="13198" y="0"/>
                </a:lnTo>
              </a:path>
            </a:pathLst>
          </a:custGeom>
          <a:ln w="25400">
            <a:solidFill>
              <a:srgbClr val="FFFFFF"/>
            </a:solidFill>
            <a:miter lim="400000"/>
          </a:ln>
          <a:effectLst>
            <a:outerShdw blurRad="38100" dist="20000" dir="5400000" rotWithShape="0">
              <a:srgbClr val="000000">
                <a:alpha val="38000"/>
              </a:srgbClr>
            </a:outerShdw>
          </a:effectLst>
        </p:spPr>
        <p:txBody>
          <a:bodyPr lIns="60959" rIns="60959"/>
          <a:lstStyle/>
          <a:p>
            <a:pPr eaLnBrk="1" fontAlgn="auto" hangingPunct="1">
              <a:spcBef>
                <a:spcPts val="0"/>
              </a:spcBef>
              <a:spcAft>
                <a:spcPts val="0"/>
              </a:spcAft>
              <a:defRPr/>
            </a:pPr>
            <a:endParaRPr sz="2400">
              <a:latin typeface="+mn-lt"/>
              <a:cs typeface="+mn-cs"/>
            </a:endParaRPr>
          </a:p>
        </p:txBody>
      </p:sp>
      <p:sp>
        <p:nvSpPr>
          <p:cNvPr id="27" name="Título  de la…">
            <a:extLst>
              <a:ext uri="{FF2B5EF4-FFF2-40B4-BE49-F238E27FC236}">
                <a16:creationId xmlns:a16="http://schemas.microsoft.com/office/drawing/2014/main" id="{E43F6184-FD51-4C92-8C57-6330D9A6EE42}"/>
              </a:ext>
            </a:extLst>
          </p:cNvPr>
          <p:cNvSpPr txBox="1"/>
          <p:nvPr/>
        </p:nvSpPr>
        <p:spPr>
          <a:xfrm>
            <a:off x="1243489" y="1466974"/>
            <a:ext cx="9247187" cy="4425827"/>
          </a:xfrm>
          <a:prstGeom prst="rect">
            <a:avLst/>
          </a:prstGeom>
          <a:ln/>
          <a:extLst>
            <a:ext uri="{C572A759-6A51-4108-AA02-DFA0A04FC94B}"/>
          </a:extLst>
        </p:spPr>
        <p:style>
          <a:lnRef idx="2">
            <a:schemeClr val="dk1"/>
          </a:lnRef>
          <a:fillRef idx="1">
            <a:schemeClr val="lt1"/>
          </a:fillRef>
          <a:effectRef idx="0">
            <a:schemeClr val="dk1"/>
          </a:effectRef>
          <a:fontRef idx="minor">
            <a:schemeClr val="dk1"/>
          </a:fontRef>
        </p:style>
        <p:txBody>
          <a:bodyPr wrap="square" lIns="60959" rIns="60959">
            <a:spAutoFit/>
          </a:bodyPr>
          <a:lstStyle/>
          <a:p>
            <a:pPr algn="just" eaLnBrk="1" fontAlgn="auto" hangingPunct="1">
              <a:lnSpc>
                <a:spcPct val="90000"/>
              </a:lnSpc>
              <a:spcBef>
                <a:spcPts val="0"/>
              </a:spcBef>
              <a:spcAft>
                <a:spcPts val="0"/>
              </a:spcAft>
              <a:defRPr sz="4000">
                <a:solidFill>
                  <a:srgbClr val="FFFFFF"/>
                </a:solidFill>
                <a:latin typeface="Montserrat Bold"/>
                <a:ea typeface="Montserrat Bold"/>
                <a:cs typeface="Montserrat Bold"/>
                <a:sym typeface="Montserrat Bold"/>
              </a:defRPr>
            </a:pPr>
            <a:r>
              <a:rPr lang="es-ES" sz="3200" b="1" dirty="0">
                <a:solidFill>
                  <a:schemeClr val="tx1"/>
                </a:solidFill>
                <a:latin typeface="Montserrat Bold"/>
                <a:ea typeface="Montserrat Bold"/>
                <a:cs typeface="Montserrat Bold"/>
                <a:sym typeface="Montserrat Bold"/>
              </a:rPr>
              <a:t>Adicciones Comportamentales:</a:t>
            </a:r>
          </a:p>
          <a:p>
            <a:pPr algn="just" eaLnBrk="1" fontAlgn="auto" hangingPunct="1">
              <a:lnSpc>
                <a:spcPct val="90000"/>
              </a:lnSpc>
              <a:spcBef>
                <a:spcPts val="0"/>
              </a:spcBef>
              <a:spcAft>
                <a:spcPts val="0"/>
              </a:spcAft>
              <a:defRPr sz="4000">
                <a:solidFill>
                  <a:srgbClr val="FFFFFF"/>
                </a:solidFill>
                <a:latin typeface="Montserrat Bold"/>
                <a:ea typeface="Montserrat Bold"/>
                <a:cs typeface="Montserrat Bold"/>
                <a:sym typeface="Montserrat Bold"/>
              </a:defRPr>
            </a:pPr>
            <a:endParaRPr lang="en-US" sz="3200" b="1" dirty="0">
              <a:solidFill>
                <a:schemeClr val="tx1"/>
              </a:solidFill>
              <a:latin typeface="Montserrat Bold"/>
              <a:ea typeface="+mn-lt"/>
              <a:cs typeface="+mn-lt"/>
              <a:sym typeface="Montserrat Bold"/>
            </a:endParaRPr>
          </a:p>
          <a:p>
            <a:pPr marL="514350" indent="-514350" algn="just" eaLnBrk="1" fontAlgn="auto" hangingPunct="1">
              <a:spcBef>
                <a:spcPts val="0"/>
              </a:spcBef>
              <a:spcAft>
                <a:spcPts val="0"/>
              </a:spcAft>
              <a:buFont typeface="Wingdings" panose="05000000000000000000" pitchFamily="2" charset="2"/>
              <a:buChar char="q"/>
              <a:defRPr sz="4000">
                <a:solidFill>
                  <a:srgbClr val="FFFFFF"/>
                </a:solidFill>
                <a:latin typeface="Montserrat Bold"/>
                <a:ea typeface="Montserrat Bold"/>
                <a:cs typeface="Montserrat Bold"/>
                <a:sym typeface="Montserrat Bold"/>
              </a:defRPr>
            </a:pPr>
            <a:r>
              <a:rPr lang="es-ES" sz="3200" b="1" dirty="0">
                <a:solidFill>
                  <a:schemeClr val="tx1"/>
                </a:solidFill>
                <a:latin typeface="Arial"/>
                <a:ea typeface="Microsoft YaHei UI" panose="020B0503020204020204" pitchFamily="34" charset="-122"/>
                <a:cs typeface="Arial"/>
                <a:sym typeface="Montserrat Bold"/>
              </a:rPr>
              <a:t> </a:t>
            </a:r>
            <a:r>
              <a:rPr lang="es-ES_tradnl" sz="3200" dirty="0">
                <a:solidFill>
                  <a:schemeClr val="tx1"/>
                </a:solidFill>
                <a:latin typeface="Microsoft YaHei UI" panose="020B0503020204020204" pitchFamily="34" charset="-122"/>
                <a:ea typeface="Microsoft YaHei UI" panose="020B0503020204020204" pitchFamily="34" charset="-122"/>
                <a:cs typeface="+mn-lt"/>
                <a:sym typeface="Montserrat Bold"/>
              </a:rPr>
              <a:t>Definición, Tipologías y Diagnosis.</a:t>
            </a:r>
            <a:endParaRPr lang="es-ES_tradnl" sz="3200" dirty="0">
              <a:solidFill>
                <a:schemeClr val="tx1"/>
              </a:solidFill>
              <a:latin typeface="Microsoft YaHei UI" panose="020B0503020204020204" pitchFamily="34" charset="-122"/>
              <a:ea typeface="Microsoft YaHei UI" panose="020B0503020204020204" pitchFamily="34" charset="-122"/>
              <a:cs typeface="Montserrat Bold"/>
              <a:sym typeface="Montserrat Bold"/>
            </a:endParaRPr>
          </a:p>
          <a:p>
            <a:pPr marL="514350" indent="-514350" algn="just" eaLnBrk="1" fontAlgn="auto" hangingPunct="1">
              <a:spcBef>
                <a:spcPts val="0"/>
              </a:spcBef>
              <a:spcAft>
                <a:spcPts val="0"/>
              </a:spcAft>
              <a:buFont typeface="Wingdings" panose="05000000000000000000" pitchFamily="2" charset="2"/>
              <a:buChar char="q"/>
              <a:defRPr sz="4000">
                <a:solidFill>
                  <a:srgbClr val="FFFFFF"/>
                </a:solidFill>
                <a:latin typeface="Montserrat Bold"/>
                <a:ea typeface="Montserrat Bold"/>
                <a:cs typeface="Montserrat Bold"/>
                <a:sym typeface="Montserrat Bold"/>
              </a:defRPr>
            </a:pPr>
            <a:r>
              <a:rPr lang="es-ES_tradnl" sz="3200" b="1" dirty="0">
                <a:solidFill>
                  <a:schemeClr val="tx1"/>
                </a:solidFill>
                <a:latin typeface="Microsoft YaHei UI" panose="020B0503020204020204" pitchFamily="34" charset="-122"/>
                <a:ea typeface="Microsoft YaHei UI" panose="020B0503020204020204" pitchFamily="34" charset="-122"/>
                <a:cs typeface="+mn-lt"/>
                <a:sym typeface="Montserrat Bold"/>
              </a:rPr>
              <a:t>  </a:t>
            </a:r>
            <a:r>
              <a:rPr lang="es-ES_tradnl" sz="3200" dirty="0">
                <a:solidFill>
                  <a:schemeClr val="tx1"/>
                </a:solidFill>
                <a:latin typeface="Microsoft YaHei UI" panose="020B0503020204020204" pitchFamily="34" charset="-122"/>
                <a:ea typeface="Microsoft YaHei UI" panose="020B0503020204020204" pitchFamily="34" charset="-122"/>
                <a:cs typeface="+mn-lt"/>
                <a:sym typeface="Montserrat Bold"/>
              </a:rPr>
              <a:t>Criterios de detección.</a:t>
            </a:r>
          </a:p>
          <a:p>
            <a:pPr marL="514350" indent="-514350" algn="just" eaLnBrk="1" fontAlgn="auto" hangingPunct="1">
              <a:spcBef>
                <a:spcPts val="0"/>
              </a:spcBef>
              <a:spcAft>
                <a:spcPts val="0"/>
              </a:spcAft>
              <a:buFont typeface="Wingdings" panose="05000000000000000000" pitchFamily="2" charset="2"/>
              <a:buChar char="q"/>
              <a:defRPr sz="4000">
                <a:solidFill>
                  <a:srgbClr val="FFFFFF"/>
                </a:solidFill>
                <a:latin typeface="Montserrat Bold"/>
                <a:ea typeface="Montserrat Bold"/>
                <a:cs typeface="Montserrat Bold"/>
                <a:sym typeface="Montserrat Bold"/>
              </a:defRPr>
            </a:pPr>
            <a:r>
              <a:rPr lang="es-ES_tradnl" sz="3200" dirty="0">
                <a:solidFill>
                  <a:schemeClr val="tx1"/>
                </a:solidFill>
                <a:latin typeface="Microsoft YaHei UI" panose="020B0503020204020204" pitchFamily="34" charset="-122"/>
                <a:ea typeface="Microsoft YaHei UI" panose="020B0503020204020204" pitchFamily="34" charset="-122"/>
                <a:cs typeface="+mn-lt"/>
                <a:sym typeface="Montserrat Bold"/>
              </a:rPr>
              <a:t> La Era Digital y las nuevas Adicciones Comportamentales: controversias.</a:t>
            </a:r>
            <a:endParaRPr lang="es-ES_tradnl" sz="3200" dirty="0">
              <a:solidFill>
                <a:schemeClr val="tx1"/>
              </a:solidFill>
              <a:latin typeface="Microsoft YaHei UI" panose="020B0503020204020204" pitchFamily="34" charset="-122"/>
              <a:ea typeface="Microsoft YaHei UI" panose="020B0503020204020204" pitchFamily="34" charset="-122"/>
              <a:cs typeface="Montserrat Bold"/>
              <a:sym typeface="Montserrat Bold"/>
            </a:endParaRPr>
          </a:p>
          <a:p>
            <a:pPr marL="514350" indent="-514350" algn="just" eaLnBrk="1" fontAlgn="auto" hangingPunct="1">
              <a:spcBef>
                <a:spcPts val="0"/>
              </a:spcBef>
              <a:spcAft>
                <a:spcPts val="0"/>
              </a:spcAft>
              <a:buFont typeface="Wingdings" panose="05000000000000000000" pitchFamily="2" charset="2"/>
              <a:buChar char="q"/>
              <a:defRPr sz="4000">
                <a:solidFill>
                  <a:srgbClr val="FFFFFF"/>
                </a:solidFill>
                <a:latin typeface="Montserrat Bold"/>
                <a:ea typeface="Montserrat Bold"/>
                <a:cs typeface="Montserrat Bold"/>
                <a:sym typeface="Montserrat Bold"/>
              </a:defRPr>
            </a:pPr>
            <a:r>
              <a:rPr lang="es-ES_tradnl" sz="3200" b="1" dirty="0">
                <a:solidFill>
                  <a:schemeClr val="tx1"/>
                </a:solidFill>
                <a:latin typeface="Microsoft YaHei UI" panose="020B0503020204020204" pitchFamily="34" charset="-122"/>
                <a:ea typeface="Microsoft YaHei UI" panose="020B0503020204020204" pitchFamily="34" charset="-122"/>
                <a:cs typeface="+mn-lt"/>
                <a:sym typeface="Montserrat Bold"/>
              </a:rPr>
              <a:t> </a:t>
            </a:r>
            <a:r>
              <a:rPr lang="es-ES_tradnl" sz="3200" dirty="0">
                <a:solidFill>
                  <a:schemeClr val="tx1"/>
                </a:solidFill>
                <a:latin typeface="Microsoft YaHei UI" panose="020B0503020204020204" pitchFamily="34" charset="-122"/>
                <a:ea typeface="Microsoft YaHei UI" panose="020B0503020204020204" pitchFamily="34" charset="-122"/>
                <a:cs typeface="+mn-lt"/>
                <a:sym typeface="Montserrat Bold"/>
              </a:rPr>
              <a:t>Estrategias y Elementos de Prevención Familias.</a:t>
            </a:r>
          </a:p>
          <a:p>
            <a:pPr marL="514350" indent="-514350" algn="just" eaLnBrk="1" fontAlgn="auto" hangingPunct="1">
              <a:spcBef>
                <a:spcPts val="0"/>
              </a:spcBef>
              <a:spcAft>
                <a:spcPts val="0"/>
              </a:spcAft>
              <a:buFont typeface="Wingdings" panose="05000000000000000000" pitchFamily="2" charset="2"/>
              <a:buChar char="q"/>
              <a:defRPr sz="4000">
                <a:solidFill>
                  <a:srgbClr val="FFFFFF"/>
                </a:solidFill>
                <a:latin typeface="Montserrat Bold"/>
                <a:ea typeface="Montserrat Bold"/>
                <a:cs typeface="Montserrat Bold"/>
                <a:sym typeface="Montserrat Bold"/>
              </a:defRPr>
            </a:pPr>
            <a:r>
              <a:rPr lang="es-ES_tradnl" sz="3200" dirty="0">
                <a:solidFill>
                  <a:schemeClr val="tx1"/>
                </a:solidFill>
                <a:latin typeface="Microsoft YaHei UI" panose="020B0503020204020204" pitchFamily="34" charset="-122"/>
                <a:ea typeface="Microsoft YaHei UI" panose="020B0503020204020204" pitchFamily="34" charset="-122"/>
                <a:cs typeface="+mn-lt"/>
                <a:sym typeface="Montserrat Bold"/>
              </a:rPr>
              <a:t>Estrategias de Prevención Organizacionales</a:t>
            </a:r>
          </a:p>
        </p:txBody>
      </p:sp>
      <p:pic>
        <p:nvPicPr>
          <p:cNvPr id="13319" name="Imagen 51" descr="blanco.emf">
            <a:extLst>
              <a:ext uri="{FF2B5EF4-FFF2-40B4-BE49-F238E27FC236}">
                <a16:creationId xmlns:a16="http://schemas.microsoft.com/office/drawing/2014/main" id="{7C608705-D662-4509-84D3-4DDE19494B28}"/>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647700" y="5657850"/>
            <a:ext cx="93662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20" name="Grupo 1">
            <a:extLst>
              <a:ext uri="{FF2B5EF4-FFF2-40B4-BE49-F238E27FC236}">
                <a16:creationId xmlns:a16="http://schemas.microsoft.com/office/drawing/2014/main" id="{AC06E5C6-3231-483E-9E7C-B602D89EC9A7}"/>
              </a:ext>
            </a:extLst>
          </p:cNvPr>
          <p:cNvGrpSpPr>
            <a:grpSpLocks/>
          </p:cNvGrpSpPr>
          <p:nvPr/>
        </p:nvGrpSpPr>
        <p:grpSpPr bwMode="auto">
          <a:xfrm>
            <a:off x="6342063" y="6126163"/>
            <a:ext cx="5532437" cy="650875"/>
            <a:chOff x="4756792" y="4594651"/>
            <a:chExt cx="4148979" cy="488101"/>
          </a:xfrm>
        </p:grpSpPr>
        <p:pic>
          <p:nvPicPr>
            <p:cNvPr id="13321" name="Imagen 2" descr="blanco.emf">
              <a:hlinkClick r:id="rId4"/>
              <a:extLst>
                <a:ext uri="{FF2B5EF4-FFF2-40B4-BE49-F238E27FC236}">
                  <a16:creationId xmlns:a16="http://schemas.microsoft.com/office/drawing/2014/main" id="{28672E88-2D76-4B21-8E66-EF236FF3F731}"/>
                </a:ext>
              </a:extLst>
            </p:cNvPr>
            <p:cNvPicPr>
              <a:picLocks noChangeAspect="1"/>
            </p:cNvPicPr>
            <p:nvPr/>
          </p:nvPicPr>
          <p:blipFill>
            <a:blip r:embed="rId5" cstate="hqprint">
              <a:extLst>
                <a:ext uri="{28A0092B-C50C-407E-A947-70E740481C1C}">
                  <a14:useLocalDpi xmlns:a14="http://schemas.microsoft.com/office/drawing/2010/main" val="0"/>
                </a:ext>
              </a:extLst>
            </a:blip>
            <a:srcRect r="77534"/>
            <a:stretch>
              <a:fillRect/>
            </a:stretch>
          </p:blipFill>
          <p:spPr bwMode="auto">
            <a:xfrm>
              <a:off x="7820084" y="4713339"/>
              <a:ext cx="253634"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5" name="Conector recto 3">
              <a:extLst>
                <a:ext uri="{FF2B5EF4-FFF2-40B4-BE49-F238E27FC236}">
                  <a16:creationId xmlns:a16="http://schemas.microsoft.com/office/drawing/2014/main" id="{DE8709CF-E3E9-4F33-A771-6C30F3EDFE57}"/>
                </a:ext>
              </a:extLst>
            </p:cNvPr>
            <p:cNvCxnSpPr/>
            <p:nvPr/>
          </p:nvCxnSpPr>
          <p:spPr>
            <a:xfrm>
              <a:off x="7612384" y="4594651"/>
              <a:ext cx="0" cy="488101"/>
            </a:xfrm>
            <a:prstGeom prst="line">
              <a:avLst/>
            </a:prstGeom>
            <a:noFill/>
            <a:ln w="12700" cap="flat" cmpd="sng">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56" name="CuadroTexto 4">
              <a:extLst>
                <a:ext uri="{FF2B5EF4-FFF2-40B4-BE49-F238E27FC236}">
                  <a16:creationId xmlns:a16="http://schemas.microsoft.com/office/drawing/2014/main" id="{9E998903-D7CF-41B3-9F11-B25998F5A04F}"/>
                </a:ext>
              </a:extLst>
            </p:cNvPr>
            <p:cNvSpPr txBox="1"/>
            <p:nvPr/>
          </p:nvSpPr>
          <p:spPr>
            <a:xfrm>
              <a:off x="4756792" y="4681487"/>
              <a:ext cx="2830629" cy="2719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467" b="1">
                  <a:solidFill>
                    <a:schemeClr val="bg1"/>
                  </a:solidFill>
                  <a:latin typeface="Montserrat Bold"/>
                  <a:cs typeface="Montserrat Bold"/>
                </a:rPr>
                <a:t>www.f</a:t>
              </a:r>
              <a:r>
                <a:rPr lang="es-ES" sz="1467" b="1">
                  <a:solidFill>
                    <a:schemeClr val="bg1"/>
                  </a:solidFill>
                  <a:latin typeface="Montserrat Bold"/>
                  <a:cs typeface="Montserrat Bold"/>
                  <a:sym typeface="Helvetica Neue"/>
                </a:rPr>
                <a:t>undacionadsis.org</a:t>
              </a:r>
            </a:p>
          </p:txBody>
        </p:sp>
        <p:pic>
          <p:nvPicPr>
            <p:cNvPr id="13324" name="Imagen 5" descr="blanco.emf">
              <a:hlinkClick r:id="rId6"/>
              <a:extLst>
                <a:ext uri="{FF2B5EF4-FFF2-40B4-BE49-F238E27FC236}">
                  <a16:creationId xmlns:a16="http://schemas.microsoft.com/office/drawing/2014/main" id="{26CB5D12-BEC7-4B6B-B6AA-A0A2C24788BA}"/>
                </a:ext>
              </a:extLst>
            </p:cNvPr>
            <p:cNvPicPr>
              <a:picLocks noChangeAspect="1"/>
            </p:cNvPicPr>
            <p:nvPr/>
          </p:nvPicPr>
          <p:blipFill>
            <a:blip r:embed="rId5" cstate="hqprint">
              <a:extLst>
                <a:ext uri="{28A0092B-C50C-407E-A947-70E740481C1C}">
                  <a14:useLocalDpi xmlns:a14="http://schemas.microsoft.com/office/drawing/2010/main" val="0"/>
                </a:ext>
              </a:extLst>
            </a:blip>
            <a:srcRect l="24420" r="50272"/>
            <a:stretch>
              <a:fillRect/>
            </a:stretch>
          </p:blipFill>
          <p:spPr bwMode="auto">
            <a:xfrm>
              <a:off x="8077364" y="4719902"/>
              <a:ext cx="285750"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5" name="Imagen 6" descr="blanco.emf">
              <a:hlinkClick r:id="rId7"/>
              <a:extLst>
                <a:ext uri="{FF2B5EF4-FFF2-40B4-BE49-F238E27FC236}">
                  <a16:creationId xmlns:a16="http://schemas.microsoft.com/office/drawing/2014/main" id="{8BD962F7-A63F-4EC0-9056-49DEE96AB12B}"/>
                </a:ext>
              </a:extLst>
            </p:cNvPr>
            <p:cNvPicPr>
              <a:picLocks noChangeAspect="1"/>
            </p:cNvPicPr>
            <p:nvPr/>
          </p:nvPicPr>
          <p:blipFill>
            <a:blip r:embed="rId5" cstate="hqprint">
              <a:extLst>
                <a:ext uri="{28A0092B-C50C-407E-A947-70E740481C1C}">
                  <a14:useLocalDpi xmlns:a14="http://schemas.microsoft.com/office/drawing/2010/main" val="0"/>
                </a:ext>
              </a:extLst>
            </a:blip>
            <a:srcRect l="50151" r="23697"/>
            <a:stretch>
              <a:fillRect/>
            </a:stretch>
          </p:blipFill>
          <p:spPr bwMode="auto">
            <a:xfrm>
              <a:off x="8361997" y="4713338"/>
              <a:ext cx="295275"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6" name="Imagen 7" descr="blanco.emf">
              <a:hlinkClick r:id="rId8"/>
              <a:extLst>
                <a:ext uri="{FF2B5EF4-FFF2-40B4-BE49-F238E27FC236}">
                  <a16:creationId xmlns:a16="http://schemas.microsoft.com/office/drawing/2014/main" id="{28775F47-3573-42ED-9E79-B6F98543B340}"/>
                </a:ext>
              </a:extLst>
            </p:cNvPr>
            <p:cNvPicPr>
              <a:picLocks noChangeAspect="1"/>
            </p:cNvPicPr>
            <p:nvPr/>
          </p:nvPicPr>
          <p:blipFill>
            <a:blip r:embed="rId5" cstate="hqprint">
              <a:extLst>
                <a:ext uri="{28A0092B-C50C-407E-A947-70E740481C1C}">
                  <a14:useLocalDpi xmlns:a14="http://schemas.microsoft.com/office/drawing/2010/main" val="0"/>
                </a:ext>
              </a:extLst>
            </a:blip>
            <a:srcRect l="77991"/>
            <a:stretch>
              <a:fillRect/>
            </a:stretch>
          </p:blipFill>
          <p:spPr bwMode="auto">
            <a:xfrm>
              <a:off x="8657272" y="4713339"/>
              <a:ext cx="248499"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03740710"/>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798815-A543-4FA3-B9D4-AA6934FA101D}"/>
              </a:ext>
            </a:extLst>
          </p:cNvPr>
          <p:cNvSpPr>
            <a:spLocks noGrp="1"/>
          </p:cNvSpPr>
          <p:nvPr>
            <p:ph type="title"/>
          </p:nvPr>
        </p:nvSpPr>
        <p:spPr>
          <a:xfrm>
            <a:off x="954088" y="677863"/>
            <a:ext cx="10399712" cy="1012825"/>
          </a:xfrm>
        </p:spPr>
        <p:txBody>
          <a:bodyPr>
            <a:normAutofit fontScale="90000"/>
          </a:bodyPr>
          <a:lstStyle/>
          <a:p>
            <a:pPr eaLnBrk="1" hangingPunct="1">
              <a:defRPr/>
            </a:pPr>
            <a:r>
              <a:rPr lang="es-ES_tradnl" sz="4000" dirty="0">
                <a:latin typeface="Microsoft YaHei UI"/>
                <a:ea typeface="Microsoft YaHei UI"/>
                <a:cs typeface="Calibri" pitchFamily="34" charset="0"/>
              </a:rPr>
              <a:t> Definición, Tipologías y Diagnosis.</a:t>
            </a:r>
            <a:br>
              <a:rPr lang="es-ES_tradnl" sz="4000" dirty="0">
                <a:latin typeface="Microsoft YaHei UI"/>
                <a:ea typeface="Microsoft YaHei UI"/>
                <a:cs typeface="Calibri" pitchFamily="34" charset="0"/>
              </a:rPr>
            </a:br>
            <a:endParaRPr lang="es-ES" sz="4000" dirty="0">
              <a:ea typeface="Microsoft YaHei UI"/>
              <a:cs typeface="Calibri" pitchFamily="34" charset="0"/>
            </a:endParaRPr>
          </a:p>
        </p:txBody>
      </p:sp>
      <p:sp>
        <p:nvSpPr>
          <p:cNvPr id="15363" name="Marcador de contenido 2">
            <a:extLst>
              <a:ext uri="{FF2B5EF4-FFF2-40B4-BE49-F238E27FC236}">
                <a16:creationId xmlns:a16="http://schemas.microsoft.com/office/drawing/2014/main" id="{4CCCC2C0-1875-4DFE-9C11-F5D5FEBA7100}"/>
              </a:ext>
            </a:extLst>
          </p:cNvPr>
          <p:cNvSpPr>
            <a:spLocks noGrp="1"/>
          </p:cNvSpPr>
          <p:nvPr>
            <p:ph idx="1"/>
          </p:nvPr>
        </p:nvSpPr>
        <p:spPr/>
        <p:txBody>
          <a:bodyPr/>
          <a:lstStyle/>
          <a:p>
            <a:pPr marL="0" indent="0" algn="just" eaLnBrk="1" hangingPunct="1">
              <a:buFont typeface="Arial" panose="020B0604020202020204" pitchFamily="34" charset="0"/>
              <a:buNone/>
            </a:pPr>
            <a:r>
              <a:rPr lang="es-ES" altLang="es-ES" sz="3200" b="1">
                <a:latin typeface="Arial" panose="020B0604020202020204" pitchFamily="34" charset="0"/>
                <a:cs typeface="Arial" panose="020B0604020202020204" pitchFamily="34" charset="0"/>
              </a:rPr>
              <a:t>”Hasta este momento, únicamente hablábamos de conductas adictivas cuando se trataba de sustancias químicas. Sin embargo, otras actividades son susceptibles de generar comportamientos problemáticos similares a las drogas. Cualquier conducta que nos resulte placentera podría ser susceptible de convertirse en adictiva.”</a:t>
            </a:r>
          </a:p>
          <a:p>
            <a:pPr marL="0" indent="0" algn="r" eaLnBrk="1" hangingPunct="1">
              <a:buFont typeface="Arial" panose="020B0604020202020204" pitchFamily="34" charset="0"/>
              <a:buNone/>
            </a:pPr>
            <a:r>
              <a:rPr lang="es-ES" altLang="es-ES" b="1"/>
              <a:t>(Echeburúa y Corral, 1.994)</a:t>
            </a:r>
            <a:endParaRPr lang="es-ES" altLang="es-ES"/>
          </a:p>
        </p:txBody>
      </p:sp>
      <p:grpSp>
        <p:nvGrpSpPr>
          <p:cNvPr id="15364" name="Grupo 1">
            <a:extLst>
              <a:ext uri="{FF2B5EF4-FFF2-40B4-BE49-F238E27FC236}">
                <a16:creationId xmlns:a16="http://schemas.microsoft.com/office/drawing/2014/main" id="{0D1C446C-BFB0-465A-B816-CB17A1996806}"/>
              </a:ext>
            </a:extLst>
          </p:cNvPr>
          <p:cNvGrpSpPr>
            <a:grpSpLocks/>
          </p:cNvGrpSpPr>
          <p:nvPr/>
        </p:nvGrpSpPr>
        <p:grpSpPr bwMode="auto">
          <a:xfrm>
            <a:off x="6794500" y="6065838"/>
            <a:ext cx="4559300" cy="792162"/>
            <a:chOff x="4756792" y="4594651"/>
            <a:chExt cx="4154295" cy="488101"/>
          </a:xfrm>
        </p:grpSpPr>
        <p:cxnSp>
          <p:nvCxnSpPr>
            <p:cNvPr id="5" name="Conector recto 2">
              <a:extLst>
                <a:ext uri="{FF2B5EF4-FFF2-40B4-BE49-F238E27FC236}">
                  <a16:creationId xmlns:a16="http://schemas.microsoft.com/office/drawing/2014/main" id="{05EEF9B6-552C-4E53-90DA-D702388712B7}"/>
                </a:ext>
              </a:extLst>
            </p:cNvPr>
            <p:cNvCxnSpPr/>
            <p:nvPr/>
          </p:nvCxnSpPr>
          <p:spPr>
            <a:xfrm>
              <a:off x="7597450" y="4594651"/>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pic>
          <p:nvPicPr>
            <p:cNvPr id="15367" name="Imagen 3" descr="negro.emf">
              <a:extLst>
                <a:ext uri="{FF2B5EF4-FFF2-40B4-BE49-F238E27FC236}">
                  <a16:creationId xmlns:a16="http://schemas.microsoft.com/office/drawing/2014/main" id="{FEC5D1E9-5DBD-42DA-8313-08523317F29B}"/>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812871" y="4719902"/>
              <a:ext cx="1098216" cy="233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adroTexto 4">
              <a:extLst>
                <a:ext uri="{FF2B5EF4-FFF2-40B4-BE49-F238E27FC236}">
                  <a16:creationId xmlns:a16="http://schemas.microsoft.com/office/drawing/2014/main" id="{E9A37D25-D3C7-45BB-8A95-97E39CBD1698}"/>
                </a:ext>
              </a:extLst>
            </p:cNvPr>
            <p:cNvSpPr txBox="1"/>
            <p:nvPr/>
          </p:nvSpPr>
          <p:spPr>
            <a:xfrm>
              <a:off x="4756792" y="4681487"/>
              <a:ext cx="2830629" cy="2719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467" b="1">
                  <a:latin typeface="Montserrat Bold"/>
                  <a:cs typeface="Montserrat Bold"/>
                </a:rPr>
                <a:t>www.f</a:t>
              </a:r>
              <a:r>
                <a:rPr lang="es-ES" sz="1467" b="1">
                  <a:latin typeface="Montserrat Bold"/>
                  <a:cs typeface="Montserrat Bold"/>
                  <a:sym typeface="Helvetica Neue"/>
                </a:rPr>
                <a:t>undacionadsis.org</a:t>
              </a:r>
            </a:p>
          </p:txBody>
        </p:sp>
      </p:grpSp>
      <p:pic>
        <p:nvPicPr>
          <p:cNvPr id="15365" name="Imagen 7" descr="logo.emf">
            <a:extLst>
              <a:ext uri="{FF2B5EF4-FFF2-40B4-BE49-F238E27FC236}">
                <a16:creationId xmlns:a16="http://schemas.microsoft.com/office/drawing/2014/main" id="{E5C4AC37-48D7-4083-8ED7-BD649C398DD9}"/>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89025" y="5470525"/>
            <a:ext cx="93662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6427296"/>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ítulo 1">
            <a:extLst>
              <a:ext uri="{FF2B5EF4-FFF2-40B4-BE49-F238E27FC236}">
                <a16:creationId xmlns:a16="http://schemas.microsoft.com/office/drawing/2014/main" id="{F08BD1A5-6C08-47DD-89CF-2784536A63C8}"/>
              </a:ext>
            </a:extLst>
          </p:cNvPr>
          <p:cNvSpPr>
            <a:spLocks noGrp="1"/>
          </p:cNvSpPr>
          <p:nvPr>
            <p:ph type="title"/>
          </p:nvPr>
        </p:nvSpPr>
        <p:spPr>
          <a:xfrm>
            <a:off x="2705100" y="365125"/>
            <a:ext cx="8648700" cy="1325563"/>
          </a:xfrm>
        </p:spPr>
        <p:txBody>
          <a:bodyPr/>
          <a:lstStyle/>
          <a:p>
            <a:pPr eaLnBrk="1" hangingPunct="1"/>
            <a:r>
              <a:rPr lang="es-ES" altLang="es-ES" b="1"/>
              <a:t>Adicción Comportamental.</a:t>
            </a:r>
            <a:endParaRPr lang="es-ES" altLang="es-ES" b="1">
              <a:cs typeface="Calibri Light" panose="020F0302020204030204" pitchFamily="34" charset="0"/>
            </a:endParaRPr>
          </a:p>
        </p:txBody>
      </p:sp>
      <p:sp>
        <p:nvSpPr>
          <p:cNvPr id="3" name="Marcador de contenido 2">
            <a:extLst>
              <a:ext uri="{FF2B5EF4-FFF2-40B4-BE49-F238E27FC236}">
                <a16:creationId xmlns:a16="http://schemas.microsoft.com/office/drawing/2014/main" id="{F30C8C49-120A-47B2-8431-E88DBC809505}"/>
              </a:ext>
            </a:extLst>
          </p:cNvPr>
          <p:cNvSpPr>
            <a:spLocks noGrp="1"/>
          </p:cNvSpPr>
          <p:nvPr>
            <p:ph idx="1"/>
          </p:nvPr>
        </p:nvSpPr>
        <p:spPr>
          <a:xfrm>
            <a:off x="1096963" y="1592263"/>
            <a:ext cx="10299700" cy="4351337"/>
          </a:xfrm>
        </p:spPr>
        <p:txBody>
          <a:bodyPr rtlCol="0">
            <a:normAutofit fontScale="85000" lnSpcReduction="10000"/>
          </a:bodyPr>
          <a:lstStyle/>
          <a:p>
            <a:pPr marL="0" indent="0" algn="just" eaLnBrk="1" fontAlgn="auto" hangingPunct="1">
              <a:lnSpc>
                <a:spcPct val="120000"/>
              </a:lnSpc>
              <a:spcAft>
                <a:spcPts val="0"/>
              </a:spcAft>
              <a:buFont typeface="Arial" panose="020B0604020202020204" pitchFamily="34" charset="0"/>
              <a:buNone/>
              <a:defRPr/>
            </a:pPr>
            <a:r>
              <a:rPr lang="es-ES" sz="3200" b="1" dirty="0">
                <a:solidFill>
                  <a:srgbClr val="000000"/>
                </a:solidFill>
                <a:latin typeface="Arial"/>
                <a:cs typeface="Arial"/>
              </a:rPr>
              <a:t>”</a:t>
            </a:r>
            <a:r>
              <a:rPr lang="es-ES" dirty="0">
                <a:solidFill>
                  <a:srgbClr val="000000"/>
                </a:solidFill>
              </a:rPr>
              <a:t> Se entiende por adicción “</a:t>
            </a:r>
            <a:r>
              <a:rPr lang="es-ES" dirty="0" err="1">
                <a:solidFill>
                  <a:srgbClr val="000000"/>
                </a:solidFill>
              </a:rPr>
              <a:t>comportamental</a:t>
            </a:r>
            <a:r>
              <a:rPr lang="es-ES" dirty="0">
                <a:solidFill>
                  <a:srgbClr val="000000"/>
                </a:solidFill>
              </a:rPr>
              <a:t>”, t</a:t>
            </a:r>
            <a:r>
              <a:rPr lang="es-ES" b="1" dirty="0">
                <a:solidFill>
                  <a:srgbClr val="000000"/>
                </a:solidFill>
              </a:rPr>
              <a:t>oda conducta excesiva, que, sin consumo de sustancias, se caracterizan por la tendencia irreprimible a su repetición, pese a ser perjudicial para la persona que la presenta y para su entorno (familiar, social y laboral) directo, por la incapacidad de controlarla a pesar de intentarlo y por su mantenimiento pese a su nocividad</a:t>
            </a:r>
            <a:r>
              <a:rPr lang="es-ES" dirty="0">
                <a:solidFill>
                  <a:srgbClr val="000000"/>
                </a:solidFill>
              </a:rPr>
              <a:t> (art. 7. b) Ley 1/2016, de atención integral de Adicciones y Drogodependencias.</a:t>
            </a:r>
          </a:p>
          <a:p>
            <a:pPr marL="0" indent="0" algn="just" eaLnBrk="1" fontAlgn="auto" hangingPunct="1">
              <a:spcAft>
                <a:spcPts val="0"/>
              </a:spcAft>
              <a:buFont typeface="Arial" panose="020B0604020202020204" pitchFamily="34" charset="0"/>
              <a:buNone/>
              <a:defRPr/>
            </a:pPr>
            <a:r>
              <a:rPr lang="es-ES" dirty="0">
                <a:solidFill>
                  <a:srgbClr val="000000"/>
                </a:solidFill>
              </a:rPr>
              <a:t>Como las adicciones químicas (drogas), sus elementos caracterizadores son:</a:t>
            </a:r>
            <a:endParaRPr lang="es-ES" dirty="0">
              <a:solidFill>
                <a:srgbClr val="000000"/>
              </a:solidFill>
              <a:cs typeface="Calibri"/>
            </a:endParaRPr>
          </a:p>
          <a:p>
            <a:pPr lvl="1" algn="just" eaLnBrk="1" fontAlgn="auto" hangingPunct="1">
              <a:spcAft>
                <a:spcPts val="0"/>
              </a:spcAft>
              <a:buFont typeface="Wingdings" panose="05000000000000000000" pitchFamily="2" charset="2"/>
              <a:buChar char="v"/>
              <a:defRPr/>
            </a:pPr>
            <a:r>
              <a:rPr lang="es-ES" dirty="0">
                <a:solidFill>
                  <a:srgbClr val="000000"/>
                </a:solidFill>
              </a:rPr>
              <a:t> Un </a:t>
            </a:r>
            <a:r>
              <a:rPr lang="es-ES" b="1" dirty="0">
                <a:solidFill>
                  <a:srgbClr val="000000"/>
                </a:solidFill>
              </a:rPr>
              <a:t>fuerte sentimiento de compulsión para realizar la conducta</a:t>
            </a:r>
            <a:r>
              <a:rPr lang="es-ES" dirty="0">
                <a:solidFill>
                  <a:srgbClr val="000000"/>
                </a:solidFill>
              </a:rPr>
              <a:t>.</a:t>
            </a:r>
            <a:endParaRPr lang="es-ES" dirty="0">
              <a:solidFill>
                <a:srgbClr val="000000"/>
              </a:solidFill>
              <a:cs typeface="Calibri"/>
            </a:endParaRPr>
          </a:p>
          <a:p>
            <a:pPr lvl="1" algn="just" eaLnBrk="1" fontAlgn="auto" hangingPunct="1">
              <a:spcAft>
                <a:spcPts val="0"/>
              </a:spcAft>
              <a:buFont typeface="Wingdings" panose="05000000000000000000" pitchFamily="2" charset="2"/>
              <a:buChar char="v"/>
              <a:defRPr/>
            </a:pPr>
            <a:r>
              <a:rPr lang="es-ES" dirty="0">
                <a:solidFill>
                  <a:srgbClr val="000000"/>
                </a:solidFill>
              </a:rPr>
              <a:t> Una </a:t>
            </a:r>
            <a:r>
              <a:rPr lang="es-ES" b="1" dirty="0">
                <a:solidFill>
                  <a:srgbClr val="000000"/>
                </a:solidFill>
              </a:rPr>
              <a:t>limitada capacidad para controlar la conducta</a:t>
            </a:r>
            <a:r>
              <a:rPr lang="es-ES" dirty="0">
                <a:solidFill>
                  <a:srgbClr val="000000"/>
                </a:solidFill>
              </a:rPr>
              <a:t>.</a:t>
            </a:r>
            <a:endParaRPr lang="es-ES" dirty="0">
              <a:solidFill>
                <a:srgbClr val="000000"/>
              </a:solidFill>
              <a:cs typeface="Calibri"/>
            </a:endParaRPr>
          </a:p>
          <a:p>
            <a:pPr lvl="1" algn="just" eaLnBrk="1" fontAlgn="auto" hangingPunct="1">
              <a:spcAft>
                <a:spcPts val="0"/>
              </a:spcAft>
              <a:buFont typeface="Wingdings" panose="05000000000000000000" pitchFamily="2" charset="2"/>
              <a:buChar char="v"/>
              <a:defRPr/>
            </a:pPr>
            <a:r>
              <a:rPr lang="es-ES" dirty="0">
                <a:solidFill>
                  <a:srgbClr val="000000"/>
                </a:solidFill>
              </a:rPr>
              <a:t> </a:t>
            </a:r>
            <a:r>
              <a:rPr lang="es-ES" b="1" dirty="0">
                <a:solidFill>
                  <a:srgbClr val="000000"/>
                </a:solidFill>
              </a:rPr>
              <a:t>Alteración de ánimo cuando se limita o prohíbe la conducta </a:t>
            </a:r>
            <a:r>
              <a:rPr lang="es-ES" dirty="0">
                <a:solidFill>
                  <a:srgbClr val="000000"/>
                </a:solidFill>
              </a:rPr>
              <a:t>(</a:t>
            </a:r>
            <a:r>
              <a:rPr lang="es-ES" b="1" dirty="0">
                <a:solidFill>
                  <a:srgbClr val="000000"/>
                </a:solidFill>
                <a:effectLst>
                  <a:outerShdw blurRad="38100" dist="38100" dir="2700000" algn="tl">
                    <a:srgbClr val="000000">
                      <a:alpha val="43137"/>
                    </a:srgbClr>
                  </a:outerShdw>
                </a:effectLst>
              </a:rPr>
              <a:t>síndrome de abstinencia</a:t>
            </a:r>
            <a:r>
              <a:rPr lang="es-ES" dirty="0">
                <a:solidFill>
                  <a:srgbClr val="000000"/>
                </a:solidFill>
              </a:rPr>
              <a:t>).</a:t>
            </a:r>
            <a:endParaRPr lang="es-ES" dirty="0">
              <a:solidFill>
                <a:srgbClr val="000000"/>
              </a:solidFill>
              <a:cs typeface="Calibri"/>
            </a:endParaRPr>
          </a:p>
          <a:p>
            <a:pPr lvl="1" algn="just" eaLnBrk="1" fontAlgn="auto" hangingPunct="1">
              <a:spcAft>
                <a:spcPts val="0"/>
              </a:spcAft>
              <a:buFont typeface="Wingdings" panose="05000000000000000000" pitchFamily="2" charset="2"/>
              <a:buChar char="v"/>
              <a:defRPr/>
            </a:pPr>
            <a:r>
              <a:rPr lang="es-ES" dirty="0">
                <a:solidFill>
                  <a:srgbClr val="000000"/>
                </a:solidFill>
              </a:rPr>
              <a:t> </a:t>
            </a:r>
            <a:r>
              <a:rPr lang="es-ES" b="1" dirty="0">
                <a:solidFill>
                  <a:srgbClr val="000000"/>
                </a:solidFill>
              </a:rPr>
              <a:t>Relación conflictual con sus entornos </a:t>
            </a:r>
            <a:r>
              <a:rPr lang="es-ES" dirty="0">
                <a:solidFill>
                  <a:srgbClr val="000000"/>
                </a:solidFill>
              </a:rPr>
              <a:t>por persistir en una conducta perjudicial.</a:t>
            </a:r>
            <a:endParaRPr lang="es-ES" dirty="0">
              <a:solidFill>
                <a:srgbClr val="000000"/>
              </a:solidFill>
              <a:cs typeface="Calibri"/>
            </a:endParaRPr>
          </a:p>
        </p:txBody>
      </p:sp>
      <p:grpSp>
        <p:nvGrpSpPr>
          <p:cNvPr id="16388" name="Grupo 1">
            <a:extLst>
              <a:ext uri="{FF2B5EF4-FFF2-40B4-BE49-F238E27FC236}">
                <a16:creationId xmlns:a16="http://schemas.microsoft.com/office/drawing/2014/main" id="{9CC410A7-607B-46C8-A61D-97BA8A5EFEE2}"/>
              </a:ext>
            </a:extLst>
          </p:cNvPr>
          <p:cNvGrpSpPr>
            <a:grpSpLocks/>
          </p:cNvGrpSpPr>
          <p:nvPr/>
        </p:nvGrpSpPr>
        <p:grpSpPr bwMode="auto">
          <a:xfrm>
            <a:off x="6794500" y="6065838"/>
            <a:ext cx="4559300" cy="792162"/>
            <a:chOff x="4756792" y="4594651"/>
            <a:chExt cx="4154295" cy="488101"/>
          </a:xfrm>
        </p:grpSpPr>
        <p:cxnSp>
          <p:nvCxnSpPr>
            <p:cNvPr id="5" name="Conector recto 2">
              <a:extLst>
                <a:ext uri="{FF2B5EF4-FFF2-40B4-BE49-F238E27FC236}">
                  <a16:creationId xmlns:a16="http://schemas.microsoft.com/office/drawing/2014/main" id="{5BB460E3-895B-41DD-B1A7-EF76B4E14066}"/>
                </a:ext>
              </a:extLst>
            </p:cNvPr>
            <p:cNvCxnSpPr/>
            <p:nvPr/>
          </p:nvCxnSpPr>
          <p:spPr>
            <a:xfrm>
              <a:off x="7597450" y="4594651"/>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pic>
          <p:nvPicPr>
            <p:cNvPr id="16394" name="Imagen 3" descr="negro.emf">
              <a:extLst>
                <a:ext uri="{FF2B5EF4-FFF2-40B4-BE49-F238E27FC236}">
                  <a16:creationId xmlns:a16="http://schemas.microsoft.com/office/drawing/2014/main" id="{4D7C658E-15CC-4370-802C-ACCD7FDBE851}"/>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812871" y="4719902"/>
              <a:ext cx="1098216" cy="233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adroTexto 4">
              <a:extLst>
                <a:ext uri="{FF2B5EF4-FFF2-40B4-BE49-F238E27FC236}">
                  <a16:creationId xmlns:a16="http://schemas.microsoft.com/office/drawing/2014/main" id="{DA610632-C8BD-4560-904F-E4CB8834A6B1}"/>
                </a:ext>
              </a:extLst>
            </p:cNvPr>
            <p:cNvSpPr txBox="1"/>
            <p:nvPr/>
          </p:nvSpPr>
          <p:spPr>
            <a:xfrm>
              <a:off x="4756792" y="4681487"/>
              <a:ext cx="2830629" cy="2719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467" b="1">
                  <a:latin typeface="Montserrat Bold"/>
                  <a:cs typeface="Montserrat Bold"/>
                </a:rPr>
                <a:t>www.f</a:t>
              </a:r>
              <a:r>
                <a:rPr lang="es-ES" sz="1467" b="1">
                  <a:latin typeface="Montserrat Bold"/>
                  <a:cs typeface="Montserrat Bold"/>
                  <a:sym typeface="Helvetica Neue"/>
                </a:rPr>
                <a:t>undacionadsis.org</a:t>
              </a:r>
            </a:p>
          </p:txBody>
        </p:sp>
      </p:grpSp>
      <p:pic>
        <p:nvPicPr>
          <p:cNvPr id="16389" name="Imagen 7" descr="logo.emf">
            <a:extLst>
              <a:ext uri="{FF2B5EF4-FFF2-40B4-BE49-F238E27FC236}">
                <a16:creationId xmlns:a16="http://schemas.microsoft.com/office/drawing/2014/main" id="{6C482914-8C77-4821-9C6A-ABFA221A5074}"/>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665163" y="5561013"/>
            <a:ext cx="936625"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Línea">
            <a:extLst>
              <a:ext uri="{FF2B5EF4-FFF2-40B4-BE49-F238E27FC236}">
                <a16:creationId xmlns:a16="http://schemas.microsoft.com/office/drawing/2014/main" id="{BC1408F9-8367-40F2-9310-4E4898153B2E}"/>
              </a:ext>
            </a:extLst>
          </p:cNvPr>
          <p:cNvSpPr>
            <a:spLocks noChangeShapeType="1"/>
          </p:cNvSpPr>
          <p:nvPr/>
        </p:nvSpPr>
        <p:spPr bwMode="auto">
          <a:xfrm flipH="1">
            <a:off x="973138" y="1227138"/>
            <a:ext cx="0" cy="3979862"/>
          </a:xfrm>
          <a:prstGeom prst="line">
            <a:avLst/>
          </a:prstGeom>
          <a:noFill/>
          <a:ln w="28575">
            <a:solidFill>
              <a:srgbClr val="E7B900"/>
            </a:solidFill>
            <a:miter lim="800000"/>
            <a:headEnd/>
            <a:tailEnd/>
          </a:ln>
          <a:extLst>
            <a:ext uri="{909E8E84-426E-40DD-AFC4-6F175D3DCCD1}">
              <a14:hiddenFill xmlns:a14="http://schemas.microsoft.com/office/drawing/2010/main">
                <a:noFill/>
              </a14:hiddenFill>
            </a:ext>
          </a:extLst>
        </p:spPr>
        <p:txBody>
          <a:bodyPr lIns="60959" rIns="60959"/>
          <a:lstStyle/>
          <a:p>
            <a:endParaRPr lang="es-ES"/>
          </a:p>
        </p:txBody>
      </p:sp>
      <p:sp>
        <p:nvSpPr>
          <p:cNvPr id="10" name="Círculo">
            <a:extLst>
              <a:ext uri="{FF2B5EF4-FFF2-40B4-BE49-F238E27FC236}">
                <a16:creationId xmlns:a16="http://schemas.microsoft.com/office/drawing/2014/main" id="{A72CDDCC-508C-4AA1-868A-F8D5DCFA6916}"/>
              </a:ext>
            </a:extLst>
          </p:cNvPr>
          <p:cNvSpPr/>
          <p:nvPr/>
        </p:nvSpPr>
        <p:spPr>
          <a:xfrm flipH="1">
            <a:off x="669925" y="668338"/>
            <a:ext cx="581025" cy="773112"/>
          </a:xfrm>
          <a:prstGeom prst="ellipse">
            <a:avLst/>
          </a:prstGeom>
          <a:solidFill>
            <a:srgbClr val="FFFFFF"/>
          </a:solidFill>
          <a:ln w="28575">
            <a:solidFill>
              <a:srgbClr val="E8E8E8"/>
            </a:solidFill>
            <a:miter/>
          </a:ln>
        </p:spPr>
        <p:txBody>
          <a:bodyPr lIns="60959" rIns="60959"/>
          <a:lstStyle/>
          <a:p>
            <a:pPr defTabSz="1219170" eaLnBrk="1" hangingPunct="1">
              <a:defRPr sz="5600">
                <a:latin typeface="Gill Sans"/>
                <a:ea typeface="Gill Sans"/>
                <a:cs typeface="Gill Sans"/>
                <a:sym typeface="Gill Sans"/>
              </a:defRPr>
            </a:pPr>
            <a:endParaRPr sz="7466">
              <a:latin typeface="Gill Sans"/>
              <a:ea typeface="Gill Sans"/>
              <a:cs typeface="Gill Sans"/>
              <a:sym typeface="Gill Sans"/>
            </a:endParaRPr>
          </a:p>
        </p:txBody>
      </p:sp>
      <p:sp>
        <p:nvSpPr>
          <p:cNvPr id="16392" name="Figura">
            <a:extLst>
              <a:ext uri="{FF2B5EF4-FFF2-40B4-BE49-F238E27FC236}">
                <a16:creationId xmlns:a16="http://schemas.microsoft.com/office/drawing/2014/main" id="{2675B78B-272C-4575-8C86-DC809183D948}"/>
              </a:ext>
            </a:extLst>
          </p:cNvPr>
          <p:cNvSpPr>
            <a:spLocks noChangeArrowheads="1"/>
          </p:cNvSpPr>
          <p:nvPr/>
        </p:nvSpPr>
        <p:spPr bwMode="auto">
          <a:xfrm>
            <a:off x="823913" y="876300"/>
            <a:ext cx="273050" cy="350838"/>
          </a:xfrm>
          <a:custGeom>
            <a:avLst/>
            <a:gdLst>
              <a:gd name="T0" fmla="*/ 2147483646 w 20770"/>
              <a:gd name="T1" fmla="*/ 2147483646 h 20056"/>
              <a:gd name="T2" fmla="*/ 2147483646 w 20770"/>
              <a:gd name="T3" fmla="*/ 2147483646 h 20056"/>
              <a:gd name="T4" fmla="*/ 2147483646 w 20770"/>
              <a:gd name="T5" fmla="*/ 2147483646 h 20056"/>
              <a:gd name="T6" fmla="*/ 2147483646 w 20770"/>
              <a:gd name="T7" fmla="*/ 2147483646 h 20056"/>
              <a:gd name="T8" fmla="*/ 0 60000 65536"/>
              <a:gd name="T9" fmla="*/ 5898240 60000 65536"/>
              <a:gd name="T10" fmla="*/ 11796480 60000 65536"/>
              <a:gd name="T11" fmla="*/ 17694720 60000 65536"/>
              <a:gd name="T12" fmla="*/ 0 w 20770"/>
              <a:gd name="T13" fmla="*/ 0 h 20056"/>
              <a:gd name="T14" fmla="*/ 20770 w 20770"/>
              <a:gd name="T15" fmla="*/ 20056 h 20056"/>
            </a:gdLst>
            <a:ahLst/>
            <a:cxnLst>
              <a:cxn ang="T8">
                <a:pos x="T0" y="T1"/>
              </a:cxn>
              <a:cxn ang="T9">
                <a:pos x="T2" y="T3"/>
              </a:cxn>
              <a:cxn ang="T10">
                <a:pos x="T4" y="T5"/>
              </a:cxn>
              <a:cxn ang="T11">
                <a:pos x="T6" y="T7"/>
              </a:cxn>
            </a:cxnLst>
            <a:rect l="T12" t="T13" r="T14" b="T15"/>
            <a:pathLst>
              <a:path w="20770" h="20056" extrusionOk="0">
                <a:moveTo>
                  <a:pt x="19703" y="13740"/>
                </a:moveTo>
                <a:cubicBezTo>
                  <a:pt x="18644" y="11931"/>
                  <a:pt x="12820" y="10016"/>
                  <a:pt x="12397" y="9910"/>
                </a:cubicBezTo>
                <a:cubicBezTo>
                  <a:pt x="12291" y="9910"/>
                  <a:pt x="11126" y="9591"/>
                  <a:pt x="11655" y="8952"/>
                </a:cubicBezTo>
                <a:cubicBezTo>
                  <a:pt x="12608" y="8101"/>
                  <a:pt x="13244" y="6824"/>
                  <a:pt x="13350" y="5760"/>
                </a:cubicBezTo>
                <a:cubicBezTo>
                  <a:pt x="13350" y="5654"/>
                  <a:pt x="13455" y="5654"/>
                  <a:pt x="13455" y="5654"/>
                </a:cubicBezTo>
                <a:cubicBezTo>
                  <a:pt x="13455" y="5654"/>
                  <a:pt x="13667" y="5015"/>
                  <a:pt x="13667" y="4058"/>
                </a:cubicBezTo>
                <a:cubicBezTo>
                  <a:pt x="13667" y="3738"/>
                  <a:pt x="13667" y="3419"/>
                  <a:pt x="13667" y="3100"/>
                </a:cubicBezTo>
                <a:cubicBezTo>
                  <a:pt x="13667" y="3100"/>
                  <a:pt x="13244" y="546"/>
                  <a:pt x="11020" y="121"/>
                </a:cubicBezTo>
                <a:cubicBezTo>
                  <a:pt x="11020" y="121"/>
                  <a:pt x="9114" y="-305"/>
                  <a:pt x="7950" y="440"/>
                </a:cubicBezTo>
                <a:cubicBezTo>
                  <a:pt x="6573" y="972"/>
                  <a:pt x="6361" y="2142"/>
                  <a:pt x="6361" y="2142"/>
                </a:cubicBezTo>
                <a:cubicBezTo>
                  <a:pt x="5938" y="2674"/>
                  <a:pt x="5938" y="3313"/>
                  <a:pt x="5938" y="3845"/>
                </a:cubicBezTo>
                <a:cubicBezTo>
                  <a:pt x="5938" y="4696"/>
                  <a:pt x="6150" y="5441"/>
                  <a:pt x="6150" y="5441"/>
                </a:cubicBezTo>
                <a:cubicBezTo>
                  <a:pt x="6255" y="5441"/>
                  <a:pt x="6255" y="5441"/>
                  <a:pt x="6361" y="5547"/>
                </a:cubicBezTo>
                <a:cubicBezTo>
                  <a:pt x="6361" y="6824"/>
                  <a:pt x="7103" y="8207"/>
                  <a:pt x="8055" y="9059"/>
                </a:cubicBezTo>
                <a:cubicBezTo>
                  <a:pt x="8267" y="9165"/>
                  <a:pt x="8055" y="9591"/>
                  <a:pt x="7526" y="9803"/>
                </a:cubicBezTo>
                <a:cubicBezTo>
                  <a:pt x="6997" y="10016"/>
                  <a:pt x="5726" y="10548"/>
                  <a:pt x="4455" y="11187"/>
                </a:cubicBezTo>
                <a:cubicBezTo>
                  <a:pt x="3185" y="11825"/>
                  <a:pt x="1914" y="12463"/>
                  <a:pt x="1491" y="12889"/>
                </a:cubicBezTo>
                <a:cubicBezTo>
                  <a:pt x="432" y="13847"/>
                  <a:pt x="-521" y="16613"/>
                  <a:pt x="326" y="17784"/>
                </a:cubicBezTo>
                <a:cubicBezTo>
                  <a:pt x="5620" y="20337"/>
                  <a:pt x="13985" y="21295"/>
                  <a:pt x="20655" y="17677"/>
                </a:cubicBezTo>
                <a:cubicBezTo>
                  <a:pt x="21079" y="16720"/>
                  <a:pt x="20232" y="14592"/>
                  <a:pt x="19703" y="13740"/>
                </a:cubicBezTo>
                <a:close/>
              </a:path>
            </a:pathLst>
          </a:custGeom>
          <a:solidFill>
            <a:srgbClr val="5E7D12"/>
          </a:solidFill>
          <a:ln>
            <a:noFill/>
          </a:ln>
          <a:extLst>
            <a:ext uri="{91240B29-F687-4F45-9708-019B960494DF}">
              <a14:hiddenLine xmlns:a14="http://schemas.microsoft.com/office/drawing/2010/main" w="12700">
                <a:solidFill>
                  <a:srgbClr val="000000"/>
                </a:solidFill>
                <a:miter lim="400000"/>
                <a:headEnd/>
                <a:tailEnd type="triangle" w="med" len="med"/>
              </a14:hiddenLine>
            </a:ext>
          </a:extLst>
        </p:spPr>
        <p:txBody>
          <a:bodyPr lIns="45719" rIns="45719"/>
          <a:lstStyle/>
          <a:p>
            <a:endParaRPr lang="es-ES"/>
          </a:p>
        </p:txBody>
      </p:sp>
    </p:spTree>
    <p:extLst>
      <p:ext uri="{BB962C8B-B14F-4D97-AF65-F5344CB8AC3E}">
        <p14:creationId xmlns:p14="http://schemas.microsoft.com/office/powerpoint/2010/main" val="431923514"/>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ítulo 1">
            <a:extLst>
              <a:ext uri="{FF2B5EF4-FFF2-40B4-BE49-F238E27FC236}">
                <a16:creationId xmlns:a16="http://schemas.microsoft.com/office/drawing/2014/main" id="{25478752-1A88-4908-A9C0-E21F4F39004E}"/>
              </a:ext>
            </a:extLst>
          </p:cNvPr>
          <p:cNvSpPr>
            <a:spLocks noGrp="1"/>
          </p:cNvSpPr>
          <p:nvPr>
            <p:ph type="title"/>
          </p:nvPr>
        </p:nvSpPr>
        <p:spPr>
          <a:xfrm>
            <a:off x="1676400" y="384175"/>
            <a:ext cx="10515600" cy="1325563"/>
          </a:xfrm>
        </p:spPr>
        <p:txBody>
          <a:bodyPr/>
          <a:lstStyle/>
          <a:p>
            <a:pPr eaLnBrk="1" hangingPunct="1"/>
            <a:r>
              <a:rPr lang="es-ES" altLang="es-ES" b="1"/>
              <a:t>Adicción Comportamental.</a:t>
            </a:r>
            <a:endParaRPr lang="es-ES" altLang="es-ES" b="1">
              <a:cs typeface="Calibri Light" panose="020F0302020204030204" pitchFamily="34" charset="0"/>
            </a:endParaRPr>
          </a:p>
        </p:txBody>
      </p:sp>
      <p:sp>
        <p:nvSpPr>
          <p:cNvPr id="17411" name="Marcador de contenido 2">
            <a:extLst>
              <a:ext uri="{FF2B5EF4-FFF2-40B4-BE49-F238E27FC236}">
                <a16:creationId xmlns:a16="http://schemas.microsoft.com/office/drawing/2014/main" id="{9A207BC2-D483-432A-ACB7-D50E0C9F00D2}"/>
              </a:ext>
            </a:extLst>
          </p:cNvPr>
          <p:cNvSpPr>
            <a:spLocks noGrp="1"/>
          </p:cNvSpPr>
          <p:nvPr>
            <p:ph idx="1"/>
          </p:nvPr>
        </p:nvSpPr>
        <p:spPr>
          <a:xfrm>
            <a:off x="1619250" y="1558925"/>
            <a:ext cx="9639300" cy="4351338"/>
          </a:xfrm>
        </p:spPr>
        <p:txBody>
          <a:bodyPr/>
          <a:lstStyle/>
          <a:p>
            <a:pPr marL="0" indent="0" algn="just" eaLnBrk="1" hangingPunct="1">
              <a:buFont typeface="Arial" panose="020B0604020202020204" pitchFamily="34" charset="0"/>
              <a:buNone/>
            </a:pPr>
            <a:r>
              <a:rPr lang="es-ES" altLang="es-ES" dirty="0"/>
              <a:t>Aunque no hay criterios suficientemente objetivados para diferenciar una </a:t>
            </a:r>
            <a:r>
              <a:rPr lang="es-ES" altLang="es-ES" b="1" dirty="0"/>
              <a:t>conducta excesiva </a:t>
            </a:r>
            <a:r>
              <a:rPr lang="es-ES" altLang="es-ES" dirty="0"/>
              <a:t>(conducta de riesgo) de una </a:t>
            </a:r>
            <a:r>
              <a:rPr lang="es-ES" altLang="es-ES" b="1" dirty="0"/>
              <a:t>conducta propiamente adictiva, sí encontramos varios parámetros que pueden servir de predictores de este tipo de conductas. A saber:</a:t>
            </a:r>
            <a:endParaRPr lang="es-ES" altLang="es-ES" b="1" dirty="0">
              <a:cs typeface="Calibri" panose="020F0502020204030204" pitchFamily="34" charset="0"/>
            </a:endParaRPr>
          </a:p>
          <a:p>
            <a:pPr lvl="1" algn="just" eaLnBrk="1" hangingPunct="1">
              <a:buFont typeface="Wingdings" panose="05000000000000000000" pitchFamily="2" charset="2"/>
              <a:buChar char="v"/>
            </a:pPr>
            <a:r>
              <a:rPr lang="es-ES" altLang="es-ES" sz="2800" dirty="0"/>
              <a:t>La frecuencia de uso y grado de compulsión (</a:t>
            </a:r>
            <a:r>
              <a:rPr lang="es-ES" altLang="es-ES" sz="2800" b="1" dirty="0"/>
              <a:t>intensidad de conducta</a:t>
            </a:r>
            <a:r>
              <a:rPr lang="es-ES" altLang="es-ES" sz="2800" dirty="0"/>
              <a:t>).</a:t>
            </a:r>
            <a:endParaRPr lang="es-ES" altLang="es-ES" sz="2800" dirty="0">
              <a:cs typeface="Calibri" panose="020F0502020204030204" pitchFamily="34" charset="0"/>
            </a:endParaRPr>
          </a:p>
          <a:p>
            <a:pPr lvl="1" algn="just" eaLnBrk="1" hangingPunct="1">
              <a:buFont typeface="Wingdings" panose="05000000000000000000" pitchFamily="2" charset="2"/>
              <a:buChar char="v"/>
            </a:pPr>
            <a:r>
              <a:rPr lang="es-ES" altLang="es-ES" sz="2800" dirty="0"/>
              <a:t>El patrimonio afectado por la conducta (</a:t>
            </a:r>
            <a:r>
              <a:rPr lang="es-ES" altLang="es-ES" sz="2800" b="1" dirty="0"/>
              <a:t>grado de afectación económica</a:t>
            </a:r>
            <a:r>
              <a:rPr lang="es-ES" altLang="es-ES" sz="2800" dirty="0"/>
              <a:t>).</a:t>
            </a:r>
            <a:endParaRPr lang="es-ES" altLang="es-ES" sz="2800" dirty="0">
              <a:cs typeface="Calibri" panose="020F0502020204030204" pitchFamily="34" charset="0"/>
            </a:endParaRPr>
          </a:p>
          <a:p>
            <a:pPr lvl="1" algn="just" eaLnBrk="1" hangingPunct="1">
              <a:buFont typeface="Wingdings" panose="05000000000000000000" pitchFamily="2" charset="2"/>
              <a:buChar char="v"/>
            </a:pPr>
            <a:r>
              <a:rPr lang="es-ES" altLang="es-ES" sz="2800" dirty="0"/>
              <a:t>El nivel de </a:t>
            </a:r>
            <a:r>
              <a:rPr lang="es-ES" altLang="es-ES" sz="2800" b="1" dirty="0"/>
              <a:t>alteración de su vida relacional y gravedad del nivel de inobservancia.</a:t>
            </a:r>
            <a:endParaRPr lang="es-ES" altLang="es-ES" sz="2800" b="1" dirty="0">
              <a:cs typeface="Calibri" panose="020F0502020204030204" pitchFamily="34" charset="0"/>
            </a:endParaRPr>
          </a:p>
        </p:txBody>
      </p:sp>
      <p:grpSp>
        <p:nvGrpSpPr>
          <p:cNvPr id="17412" name="Grupo 1">
            <a:extLst>
              <a:ext uri="{FF2B5EF4-FFF2-40B4-BE49-F238E27FC236}">
                <a16:creationId xmlns:a16="http://schemas.microsoft.com/office/drawing/2014/main" id="{B29DF126-AE64-49E5-9F43-8198BE7D82F2}"/>
              </a:ext>
            </a:extLst>
          </p:cNvPr>
          <p:cNvGrpSpPr>
            <a:grpSpLocks/>
          </p:cNvGrpSpPr>
          <p:nvPr/>
        </p:nvGrpSpPr>
        <p:grpSpPr bwMode="auto">
          <a:xfrm>
            <a:off x="6794500" y="6065838"/>
            <a:ext cx="4559300" cy="792162"/>
            <a:chOff x="4756792" y="4594651"/>
            <a:chExt cx="4154295" cy="488101"/>
          </a:xfrm>
        </p:grpSpPr>
        <p:cxnSp>
          <p:nvCxnSpPr>
            <p:cNvPr id="5" name="Conector recto 2">
              <a:extLst>
                <a:ext uri="{FF2B5EF4-FFF2-40B4-BE49-F238E27FC236}">
                  <a16:creationId xmlns:a16="http://schemas.microsoft.com/office/drawing/2014/main" id="{07C3EE2D-A0BD-4263-84E8-15C507F77134}"/>
                </a:ext>
              </a:extLst>
            </p:cNvPr>
            <p:cNvCxnSpPr/>
            <p:nvPr/>
          </p:nvCxnSpPr>
          <p:spPr>
            <a:xfrm>
              <a:off x="7597450" y="4594651"/>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pic>
          <p:nvPicPr>
            <p:cNvPr id="17418" name="Imagen 3" descr="negro.emf">
              <a:extLst>
                <a:ext uri="{FF2B5EF4-FFF2-40B4-BE49-F238E27FC236}">
                  <a16:creationId xmlns:a16="http://schemas.microsoft.com/office/drawing/2014/main" id="{ADD084A6-0F2C-4E05-A58F-065A7B27BDE7}"/>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812871" y="4719902"/>
              <a:ext cx="1098216" cy="233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adroTexto 4">
              <a:extLst>
                <a:ext uri="{FF2B5EF4-FFF2-40B4-BE49-F238E27FC236}">
                  <a16:creationId xmlns:a16="http://schemas.microsoft.com/office/drawing/2014/main" id="{A2A25ACF-1C60-4978-9809-26C2A25680B4}"/>
                </a:ext>
              </a:extLst>
            </p:cNvPr>
            <p:cNvSpPr txBox="1"/>
            <p:nvPr/>
          </p:nvSpPr>
          <p:spPr>
            <a:xfrm>
              <a:off x="4756792" y="4681487"/>
              <a:ext cx="2830629" cy="2719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467" b="1">
                  <a:latin typeface="Montserrat Bold"/>
                  <a:cs typeface="Montserrat Bold"/>
                </a:rPr>
                <a:t>www.f</a:t>
              </a:r>
              <a:r>
                <a:rPr lang="es-ES" sz="1467" b="1">
                  <a:latin typeface="Montserrat Bold"/>
                  <a:cs typeface="Montserrat Bold"/>
                  <a:sym typeface="Helvetica Neue"/>
                </a:rPr>
                <a:t>undacionadsis.org</a:t>
              </a:r>
            </a:p>
          </p:txBody>
        </p:sp>
      </p:grpSp>
      <p:pic>
        <p:nvPicPr>
          <p:cNvPr id="17413" name="Imagen 7" descr="logo.emf">
            <a:extLst>
              <a:ext uri="{FF2B5EF4-FFF2-40B4-BE49-F238E27FC236}">
                <a16:creationId xmlns:a16="http://schemas.microsoft.com/office/drawing/2014/main" id="{80BD749F-7C9F-4F67-A865-0A78D903E9AF}"/>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665163" y="5561013"/>
            <a:ext cx="936625"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Línea">
            <a:extLst>
              <a:ext uri="{FF2B5EF4-FFF2-40B4-BE49-F238E27FC236}">
                <a16:creationId xmlns:a16="http://schemas.microsoft.com/office/drawing/2014/main" id="{83B00CFA-8C29-47F9-BC53-DFC96F787D49}"/>
              </a:ext>
            </a:extLst>
          </p:cNvPr>
          <p:cNvSpPr>
            <a:spLocks noChangeShapeType="1"/>
          </p:cNvSpPr>
          <p:nvPr/>
        </p:nvSpPr>
        <p:spPr bwMode="auto">
          <a:xfrm flipH="1">
            <a:off x="973138" y="1227138"/>
            <a:ext cx="0" cy="3979862"/>
          </a:xfrm>
          <a:prstGeom prst="line">
            <a:avLst/>
          </a:prstGeom>
          <a:noFill/>
          <a:ln w="28575">
            <a:solidFill>
              <a:srgbClr val="E7B900"/>
            </a:solidFill>
            <a:miter lim="800000"/>
            <a:headEnd/>
            <a:tailEnd/>
          </a:ln>
          <a:extLst>
            <a:ext uri="{909E8E84-426E-40DD-AFC4-6F175D3DCCD1}">
              <a14:hiddenFill xmlns:a14="http://schemas.microsoft.com/office/drawing/2010/main">
                <a:noFill/>
              </a14:hiddenFill>
            </a:ext>
          </a:extLst>
        </p:spPr>
        <p:txBody>
          <a:bodyPr lIns="60959" rIns="60959"/>
          <a:lstStyle/>
          <a:p>
            <a:endParaRPr lang="es-ES"/>
          </a:p>
        </p:txBody>
      </p:sp>
      <p:sp>
        <p:nvSpPr>
          <p:cNvPr id="10" name="Círculo">
            <a:extLst>
              <a:ext uri="{FF2B5EF4-FFF2-40B4-BE49-F238E27FC236}">
                <a16:creationId xmlns:a16="http://schemas.microsoft.com/office/drawing/2014/main" id="{2FBEA4B9-18A6-431B-AA72-ABCE4A46F7C9}"/>
              </a:ext>
            </a:extLst>
          </p:cNvPr>
          <p:cNvSpPr/>
          <p:nvPr/>
        </p:nvSpPr>
        <p:spPr>
          <a:xfrm flipH="1">
            <a:off x="669925" y="668338"/>
            <a:ext cx="581025" cy="773112"/>
          </a:xfrm>
          <a:prstGeom prst="ellipse">
            <a:avLst/>
          </a:prstGeom>
          <a:solidFill>
            <a:srgbClr val="FFFFFF"/>
          </a:solidFill>
          <a:ln w="28575">
            <a:solidFill>
              <a:srgbClr val="E8E8E8"/>
            </a:solidFill>
            <a:miter/>
          </a:ln>
        </p:spPr>
        <p:txBody>
          <a:bodyPr lIns="60959" rIns="60959"/>
          <a:lstStyle/>
          <a:p>
            <a:pPr defTabSz="1219170" eaLnBrk="1" hangingPunct="1">
              <a:defRPr sz="5600">
                <a:latin typeface="Gill Sans"/>
                <a:ea typeface="Gill Sans"/>
                <a:cs typeface="Gill Sans"/>
                <a:sym typeface="Gill Sans"/>
              </a:defRPr>
            </a:pPr>
            <a:endParaRPr sz="7466">
              <a:latin typeface="Gill Sans"/>
              <a:ea typeface="Gill Sans"/>
              <a:cs typeface="Gill Sans"/>
              <a:sym typeface="Gill Sans"/>
            </a:endParaRPr>
          </a:p>
        </p:txBody>
      </p:sp>
      <p:sp>
        <p:nvSpPr>
          <p:cNvPr id="17416" name="Figura">
            <a:extLst>
              <a:ext uri="{FF2B5EF4-FFF2-40B4-BE49-F238E27FC236}">
                <a16:creationId xmlns:a16="http://schemas.microsoft.com/office/drawing/2014/main" id="{06018D1A-4E21-4731-AB58-E698132EC31E}"/>
              </a:ext>
            </a:extLst>
          </p:cNvPr>
          <p:cNvSpPr>
            <a:spLocks noChangeArrowheads="1"/>
          </p:cNvSpPr>
          <p:nvPr/>
        </p:nvSpPr>
        <p:spPr bwMode="auto">
          <a:xfrm>
            <a:off x="823913" y="876300"/>
            <a:ext cx="273050" cy="350838"/>
          </a:xfrm>
          <a:custGeom>
            <a:avLst/>
            <a:gdLst>
              <a:gd name="T0" fmla="*/ 2147483646 w 20770"/>
              <a:gd name="T1" fmla="*/ 2147483646 h 20056"/>
              <a:gd name="T2" fmla="*/ 2147483646 w 20770"/>
              <a:gd name="T3" fmla="*/ 2147483646 h 20056"/>
              <a:gd name="T4" fmla="*/ 2147483646 w 20770"/>
              <a:gd name="T5" fmla="*/ 2147483646 h 20056"/>
              <a:gd name="T6" fmla="*/ 2147483646 w 20770"/>
              <a:gd name="T7" fmla="*/ 2147483646 h 20056"/>
              <a:gd name="T8" fmla="*/ 0 60000 65536"/>
              <a:gd name="T9" fmla="*/ 5898240 60000 65536"/>
              <a:gd name="T10" fmla="*/ 11796480 60000 65536"/>
              <a:gd name="T11" fmla="*/ 17694720 60000 65536"/>
              <a:gd name="T12" fmla="*/ 0 w 20770"/>
              <a:gd name="T13" fmla="*/ 0 h 20056"/>
              <a:gd name="T14" fmla="*/ 20770 w 20770"/>
              <a:gd name="T15" fmla="*/ 20056 h 20056"/>
            </a:gdLst>
            <a:ahLst/>
            <a:cxnLst>
              <a:cxn ang="T8">
                <a:pos x="T0" y="T1"/>
              </a:cxn>
              <a:cxn ang="T9">
                <a:pos x="T2" y="T3"/>
              </a:cxn>
              <a:cxn ang="T10">
                <a:pos x="T4" y="T5"/>
              </a:cxn>
              <a:cxn ang="T11">
                <a:pos x="T6" y="T7"/>
              </a:cxn>
            </a:cxnLst>
            <a:rect l="T12" t="T13" r="T14" b="T15"/>
            <a:pathLst>
              <a:path w="20770" h="20056" extrusionOk="0">
                <a:moveTo>
                  <a:pt x="19703" y="13740"/>
                </a:moveTo>
                <a:cubicBezTo>
                  <a:pt x="18644" y="11931"/>
                  <a:pt x="12820" y="10016"/>
                  <a:pt x="12397" y="9910"/>
                </a:cubicBezTo>
                <a:cubicBezTo>
                  <a:pt x="12291" y="9910"/>
                  <a:pt x="11126" y="9591"/>
                  <a:pt x="11655" y="8952"/>
                </a:cubicBezTo>
                <a:cubicBezTo>
                  <a:pt x="12608" y="8101"/>
                  <a:pt x="13244" y="6824"/>
                  <a:pt x="13350" y="5760"/>
                </a:cubicBezTo>
                <a:cubicBezTo>
                  <a:pt x="13350" y="5654"/>
                  <a:pt x="13455" y="5654"/>
                  <a:pt x="13455" y="5654"/>
                </a:cubicBezTo>
                <a:cubicBezTo>
                  <a:pt x="13455" y="5654"/>
                  <a:pt x="13667" y="5015"/>
                  <a:pt x="13667" y="4058"/>
                </a:cubicBezTo>
                <a:cubicBezTo>
                  <a:pt x="13667" y="3738"/>
                  <a:pt x="13667" y="3419"/>
                  <a:pt x="13667" y="3100"/>
                </a:cubicBezTo>
                <a:cubicBezTo>
                  <a:pt x="13667" y="3100"/>
                  <a:pt x="13244" y="546"/>
                  <a:pt x="11020" y="121"/>
                </a:cubicBezTo>
                <a:cubicBezTo>
                  <a:pt x="11020" y="121"/>
                  <a:pt x="9114" y="-305"/>
                  <a:pt x="7950" y="440"/>
                </a:cubicBezTo>
                <a:cubicBezTo>
                  <a:pt x="6573" y="972"/>
                  <a:pt x="6361" y="2142"/>
                  <a:pt x="6361" y="2142"/>
                </a:cubicBezTo>
                <a:cubicBezTo>
                  <a:pt x="5938" y="2674"/>
                  <a:pt x="5938" y="3313"/>
                  <a:pt x="5938" y="3845"/>
                </a:cubicBezTo>
                <a:cubicBezTo>
                  <a:pt x="5938" y="4696"/>
                  <a:pt x="6150" y="5441"/>
                  <a:pt x="6150" y="5441"/>
                </a:cubicBezTo>
                <a:cubicBezTo>
                  <a:pt x="6255" y="5441"/>
                  <a:pt x="6255" y="5441"/>
                  <a:pt x="6361" y="5547"/>
                </a:cubicBezTo>
                <a:cubicBezTo>
                  <a:pt x="6361" y="6824"/>
                  <a:pt x="7103" y="8207"/>
                  <a:pt x="8055" y="9059"/>
                </a:cubicBezTo>
                <a:cubicBezTo>
                  <a:pt x="8267" y="9165"/>
                  <a:pt x="8055" y="9591"/>
                  <a:pt x="7526" y="9803"/>
                </a:cubicBezTo>
                <a:cubicBezTo>
                  <a:pt x="6997" y="10016"/>
                  <a:pt x="5726" y="10548"/>
                  <a:pt x="4455" y="11187"/>
                </a:cubicBezTo>
                <a:cubicBezTo>
                  <a:pt x="3185" y="11825"/>
                  <a:pt x="1914" y="12463"/>
                  <a:pt x="1491" y="12889"/>
                </a:cubicBezTo>
                <a:cubicBezTo>
                  <a:pt x="432" y="13847"/>
                  <a:pt x="-521" y="16613"/>
                  <a:pt x="326" y="17784"/>
                </a:cubicBezTo>
                <a:cubicBezTo>
                  <a:pt x="5620" y="20337"/>
                  <a:pt x="13985" y="21295"/>
                  <a:pt x="20655" y="17677"/>
                </a:cubicBezTo>
                <a:cubicBezTo>
                  <a:pt x="21079" y="16720"/>
                  <a:pt x="20232" y="14592"/>
                  <a:pt x="19703" y="13740"/>
                </a:cubicBezTo>
                <a:close/>
              </a:path>
            </a:pathLst>
          </a:custGeom>
          <a:solidFill>
            <a:srgbClr val="5E7D12"/>
          </a:solidFill>
          <a:ln>
            <a:noFill/>
          </a:ln>
          <a:extLst>
            <a:ext uri="{91240B29-F687-4F45-9708-019B960494DF}">
              <a14:hiddenLine xmlns:a14="http://schemas.microsoft.com/office/drawing/2010/main" w="12700">
                <a:solidFill>
                  <a:srgbClr val="000000"/>
                </a:solidFill>
                <a:miter lim="400000"/>
                <a:headEnd/>
                <a:tailEnd type="triangle" w="med" len="med"/>
              </a14:hiddenLine>
            </a:ext>
          </a:extLst>
        </p:spPr>
        <p:txBody>
          <a:bodyPr lIns="45719" rIns="45719"/>
          <a:lstStyle/>
          <a:p>
            <a:endParaRPr lang="es-ES"/>
          </a:p>
        </p:txBody>
      </p:sp>
    </p:spTree>
    <p:extLst>
      <p:ext uri="{BB962C8B-B14F-4D97-AF65-F5344CB8AC3E}">
        <p14:creationId xmlns:p14="http://schemas.microsoft.com/office/powerpoint/2010/main" val="519311843"/>
      </p:ext>
    </p:extLst>
  </p:cSld>
  <p:clrMapOvr>
    <a:masterClrMapping/>
  </p:clrMapOvr>
  <p:transition spd="slow">
    <p:check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ángulo">
            <a:extLst>
              <a:ext uri="{FF2B5EF4-FFF2-40B4-BE49-F238E27FC236}">
                <a16:creationId xmlns:a16="http://schemas.microsoft.com/office/drawing/2014/main" id="{BB790C54-91D7-49C8-B314-4321F282C967}"/>
              </a:ext>
            </a:extLst>
          </p:cNvPr>
          <p:cNvSpPr>
            <a:spLocks noChangeArrowheads="1"/>
          </p:cNvSpPr>
          <p:nvPr/>
        </p:nvSpPr>
        <p:spPr bwMode="auto">
          <a:xfrm>
            <a:off x="0" y="0"/>
            <a:ext cx="12192000" cy="6858000"/>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s-ES" altLang="es-ES" sz="2400">
              <a:solidFill>
                <a:srgbClr val="FFFFFF"/>
              </a:solidFill>
            </a:endParaRPr>
          </a:p>
        </p:txBody>
      </p:sp>
      <p:sp>
        <p:nvSpPr>
          <p:cNvPr id="174" name="Montserrat Light">
            <a:extLst>
              <a:ext uri="{FF2B5EF4-FFF2-40B4-BE49-F238E27FC236}">
                <a16:creationId xmlns:a16="http://schemas.microsoft.com/office/drawing/2014/main" id="{8611ED18-BE41-4E5D-A3ED-17A6BF58A764}"/>
              </a:ext>
            </a:extLst>
          </p:cNvPr>
          <p:cNvSpPr txBox="1"/>
          <p:nvPr/>
        </p:nvSpPr>
        <p:spPr>
          <a:xfrm>
            <a:off x="2152650" y="715963"/>
            <a:ext cx="9626600" cy="749300"/>
          </a:xfrm>
          <a:prstGeom prst="rect">
            <a:avLst/>
          </a:prstGeom>
          <a:ln w="12700">
            <a:miter lim="400000"/>
          </a:ln>
          <a:extLst>
            <a:ext uri="{C572A759-6A51-4108-AA02-DFA0A04FC94B}"/>
          </a:extLst>
        </p:spPr>
        <p:txBody>
          <a:bodyPr lIns="60959" rIns="60959">
            <a:spAutoFit/>
          </a:bodyPr>
          <a:lstStyle>
            <a:lvl1pPr algn="r">
              <a:defRPr sz="3200">
                <a:latin typeface="Montserrat Regular"/>
                <a:ea typeface="Montserrat Regular"/>
                <a:cs typeface="Montserrat Regular"/>
                <a:sym typeface="Montserrat Regular"/>
              </a:defRPr>
            </a:lvl1pPr>
          </a:lstStyle>
          <a:p>
            <a:pPr algn="l" eaLnBrk="1" fontAlgn="auto" hangingPunct="1">
              <a:spcBef>
                <a:spcPts val="0"/>
              </a:spcBef>
              <a:spcAft>
                <a:spcPts val="0"/>
              </a:spcAft>
              <a:defRPr/>
            </a:pPr>
            <a:r>
              <a:rPr lang="es-ES" sz="4267" b="1" dirty="0">
                <a:solidFill>
                  <a:schemeClr val="bg1"/>
                </a:solidFill>
              </a:rPr>
              <a:t>Adicciones </a:t>
            </a:r>
            <a:r>
              <a:rPr lang="es-ES" sz="4267" b="1" dirty="0" err="1">
                <a:solidFill>
                  <a:schemeClr val="bg1"/>
                </a:solidFill>
              </a:rPr>
              <a:t>Comportamentales</a:t>
            </a:r>
            <a:r>
              <a:rPr lang="es-ES" sz="4267" b="1" dirty="0">
                <a:solidFill>
                  <a:schemeClr val="bg1"/>
                </a:solidFill>
              </a:rPr>
              <a:t>:</a:t>
            </a:r>
            <a:endParaRPr sz="4267" b="1">
              <a:solidFill>
                <a:schemeClr val="bg1"/>
              </a:solidFill>
            </a:endParaRPr>
          </a:p>
        </p:txBody>
      </p:sp>
      <p:sp>
        <p:nvSpPr>
          <p:cNvPr id="176" name="Trabajamos contra cualquier forma de discriminación o violencia, y promovemos la igualdad de.…">
            <a:extLst>
              <a:ext uri="{FF2B5EF4-FFF2-40B4-BE49-F238E27FC236}">
                <a16:creationId xmlns:a16="http://schemas.microsoft.com/office/drawing/2014/main" id="{D9B3DFA1-2899-4A75-A254-6D16331D6F18}"/>
              </a:ext>
            </a:extLst>
          </p:cNvPr>
          <p:cNvSpPr txBox="1"/>
          <p:nvPr/>
        </p:nvSpPr>
        <p:spPr>
          <a:xfrm>
            <a:off x="1474788" y="2290763"/>
            <a:ext cx="9517062" cy="1336675"/>
          </a:xfrm>
          <a:prstGeom prst="rect">
            <a:avLst/>
          </a:prstGeom>
          <a:ln w="12700">
            <a:miter lim="400000"/>
          </a:ln>
          <a:extLst>
            <a:ext uri="{C572A759-6A51-4108-AA02-DFA0A04FC94B}"/>
          </a:extLst>
        </p:spPr>
        <p:txBody>
          <a:bodyPr lIns="60959" rIns="60959">
            <a:spAutoFit/>
          </a:bodyPr>
          <a:lstStyle/>
          <a:p>
            <a:pPr algn="just" eaLnBrk="1" fontAlgn="auto" hangingPunct="1">
              <a:spcBef>
                <a:spcPts val="0"/>
              </a:spcBef>
              <a:spcAft>
                <a:spcPts val="0"/>
              </a:spcAft>
              <a:defRPr sz="4000">
                <a:solidFill>
                  <a:srgbClr val="FFFFFF"/>
                </a:solidFill>
                <a:latin typeface="Montserrat Bold"/>
                <a:ea typeface="Montserrat Bold"/>
                <a:cs typeface="Montserrat Bold"/>
                <a:sym typeface="Montserrat Bold"/>
              </a:defRPr>
            </a:pPr>
            <a:r>
              <a:rPr lang="es-ES_tradnl" sz="3400">
                <a:solidFill>
                  <a:srgbClr val="FFFFFF"/>
                </a:solidFill>
                <a:latin typeface="Microsoft YaHei UI" panose="020B0503020204020204" pitchFamily="34" charset="-122"/>
                <a:ea typeface="Microsoft YaHei UI" panose="020B0503020204020204" pitchFamily="34" charset="-122"/>
                <a:cs typeface="+mn-lt"/>
                <a:sym typeface="Montserrat Bold"/>
              </a:rPr>
              <a:t> </a:t>
            </a:r>
          </a:p>
          <a:p>
            <a:pPr algn="just" eaLnBrk="1" fontAlgn="auto" hangingPunct="1">
              <a:lnSpc>
                <a:spcPct val="90000"/>
              </a:lnSpc>
              <a:spcBef>
                <a:spcPts val="0"/>
              </a:spcBef>
              <a:spcAft>
                <a:spcPts val="0"/>
              </a:spcAft>
              <a:defRPr sz="1300">
                <a:latin typeface="Montserrat Light"/>
                <a:ea typeface="Montserrat Light"/>
                <a:cs typeface="Montserrat Light"/>
                <a:sym typeface="Montserrat Light"/>
              </a:defRPr>
            </a:pPr>
            <a:endParaRPr lang="es-ES" sz="2800">
              <a:solidFill>
                <a:schemeClr val="bg1"/>
              </a:solidFill>
              <a:latin typeface="Montserrat Light"/>
              <a:ea typeface="Montserrat Light"/>
              <a:cs typeface="Montserrat Light"/>
              <a:sym typeface="Montserrat Light"/>
            </a:endParaRPr>
          </a:p>
          <a:p>
            <a:pPr algn="just" eaLnBrk="1" fontAlgn="auto" hangingPunct="1">
              <a:lnSpc>
                <a:spcPct val="90000"/>
              </a:lnSpc>
              <a:spcBef>
                <a:spcPts val="0"/>
              </a:spcBef>
              <a:spcAft>
                <a:spcPts val="0"/>
              </a:spcAft>
              <a:defRPr sz="1300">
                <a:latin typeface="Montserrat Light"/>
                <a:ea typeface="Montserrat Light"/>
                <a:cs typeface="Montserrat Light"/>
                <a:sym typeface="Montserrat Light"/>
              </a:defRPr>
            </a:pPr>
            <a:endParaRPr lang="es-ES" sz="2400">
              <a:solidFill>
                <a:schemeClr val="bg1"/>
              </a:solidFill>
              <a:latin typeface="Montserrat Light"/>
              <a:ea typeface="Montserrat Light"/>
              <a:cs typeface="Montserrat Light"/>
              <a:sym typeface="Montserrat Light"/>
            </a:endParaRPr>
          </a:p>
        </p:txBody>
      </p:sp>
      <p:pic>
        <p:nvPicPr>
          <p:cNvPr id="18437" name="Imagen 10" descr="blanco.emf">
            <a:extLst>
              <a:ext uri="{FF2B5EF4-FFF2-40B4-BE49-F238E27FC236}">
                <a16:creationId xmlns:a16="http://schemas.microsoft.com/office/drawing/2014/main" id="{0E5EC806-6C57-41F9-A8D8-D91A7247675E}"/>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47700" y="5657850"/>
            <a:ext cx="93662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438" name="Grupo 17">
            <a:extLst>
              <a:ext uri="{FF2B5EF4-FFF2-40B4-BE49-F238E27FC236}">
                <a16:creationId xmlns:a16="http://schemas.microsoft.com/office/drawing/2014/main" id="{1D308B86-85DA-46B3-BB33-303D6DD80BA6}"/>
              </a:ext>
            </a:extLst>
          </p:cNvPr>
          <p:cNvGrpSpPr>
            <a:grpSpLocks/>
          </p:cNvGrpSpPr>
          <p:nvPr/>
        </p:nvGrpSpPr>
        <p:grpSpPr bwMode="auto">
          <a:xfrm>
            <a:off x="6342063" y="6126163"/>
            <a:ext cx="5532437" cy="650875"/>
            <a:chOff x="4756792" y="4594651"/>
            <a:chExt cx="4148979" cy="488101"/>
          </a:xfrm>
        </p:grpSpPr>
        <p:pic>
          <p:nvPicPr>
            <p:cNvPr id="18443" name="Imagen 18" descr="blanco.emf">
              <a:hlinkClick r:id="rId3"/>
              <a:extLst>
                <a:ext uri="{FF2B5EF4-FFF2-40B4-BE49-F238E27FC236}">
                  <a16:creationId xmlns:a16="http://schemas.microsoft.com/office/drawing/2014/main" id="{A8696A91-E40F-4DD6-9104-6F3A5BFB9B86}"/>
                </a:ext>
              </a:extLst>
            </p:cNvPr>
            <p:cNvPicPr>
              <a:picLocks noChangeAspect="1"/>
            </p:cNvPicPr>
            <p:nvPr/>
          </p:nvPicPr>
          <p:blipFill>
            <a:blip r:embed="rId4" cstate="hqprint">
              <a:extLst>
                <a:ext uri="{28A0092B-C50C-407E-A947-70E740481C1C}">
                  <a14:useLocalDpi xmlns:a14="http://schemas.microsoft.com/office/drawing/2010/main" val="0"/>
                </a:ext>
              </a:extLst>
            </a:blip>
            <a:srcRect r="77534"/>
            <a:stretch>
              <a:fillRect/>
            </a:stretch>
          </p:blipFill>
          <p:spPr bwMode="auto">
            <a:xfrm>
              <a:off x="7820084" y="4713339"/>
              <a:ext cx="253634"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Conector recto 19">
              <a:extLst>
                <a:ext uri="{FF2B5EF4-FFF2-40B4-BE49-F238E27FC236}">
                  <a16:creationId xmlns:a16="http://schemas.microsoft.com/office/drawing/2014/main" id="{7B8B805D-7B41-422B-9146-B35260F8F972}"/>
                </a:ext>
              </a:extLst>
            </p:cNvPr>
            <p:cNvCxnSpPr/>
            <p:nvPr/>
          </p:nvCxnSpPr>
          <p:spPr>
            <a:xfrm>
              <a:off x="7612384" y="4594651"/>
              <a:ext cx="0" cy="488101"/>
            </a:xfrm>
            <a:prstGeom prst="line">
              <a:avLst/>
            </a:prstGeom>
            <a:noFill/>
            <a:ln w="12700" cap="flat" cmpd="sng">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21" name="CuadroTexto 20">
              <a:extLst>
                <a:ext uri="{FF2B5EF4-FFF2-40B4-BE49-F238E27FC236}">
                  <a16:creationId xmlns:a16="http://schemas.microsoft.com/office/drawing/2014/main" id="{6190F803-B66C-4FB2-9985-1CEA81316EDF}"/>
                </a:ext>
              </a:extLst>
            </p:cNvPr>
            <p:cNvSpPr txBox="1"/>
            <p:nvPr/>
          </p:nvSpPr>
          <p:spPr>
            <a:xfrm>
              <a:off x="4756792" y="4681487"/>
              <a:ext cx="2830629" cy="2719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467" b="1">
                  <a:solidFill>
                    <a:schemeClr val="bg1"/>
                  </a:solidFill>
                  <a:latin typeface="Montserrat Bold"/>
                  <a:cs typeface="Montserrat Bold"/>
                </a:rPr>
                <a:t>www.f</a:t>
              </a:r>
              <a:r>
                <a:rPr lang="es-ES" sz="1467" b="1">
                  <a:solidFill>
                    <a:schemeClr val="bg1"/>
                  </a:solidFill>
                  <a:latin typeface="Montserrat Bold"/>
                  <a:cs typeface="Montserrat Bold"/>
                  <a:sym typeface="Helvetica Neue"/>
                </a:rPr>
                <a:t>undacionadsis.org</a:t>
              </a:r>
            </a:p>
          </p:txBody>
        </p:sp>
        <p:pic>
          <p:nvPicPr>
            <p:cNvPr id="18446" name="Imagen 21" descr="blanco.emf">
              <a:hlinkClick r:id="rId5"/>
              <a:extLst>
                <a:ext uri="{FF2B5EF4-FFF2-40B4-BE49-F238E27FC236}">
                  <a16:creationId xmlns:a16="http://schemas.microsoft.com/office/drawing/2014/main" id="{0FD4910C-7292-4D55-85D3-AF3FE53DF4C3}"/>
                </a:ext>
              </a:extLst>
            </p:cNvPr>
            <p:cNvPicPr>
              <a:picLocks noChangeAspect="1"/>
            </p:cNvPicPr>
            <p:nvPr/>
          </p:nvPicPr>
          <p:blipFill>
            <a:blip r:embed="rId4" cstate="hqprint">
              <a:extLst>
                <a:ext uri="{28A0092B-C50C-407E-A947-70E740481C1C}">
                  <a14:useLocalDpi xmlns:a14="http://schemas.microsoft.com/office/drawing/2010/main" val="0"/>
                </a:ext>
              </a:extLst>
            </a:blip>
            <a:srcRect l="24420" r="50272"/>
            <a:stretch>
              <a:fillRect/>
            </a:stretch>
          </p:blipFill>
          <p:spPr bwMode="auto">
            <a:xfrm>
              <a:off x="8077364" y="4719902"/>
              <a:ext cx="285750"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7" name="Imagen 22" descr="blanco.emf">
              <a:hlinkClick r:id="rId6"/>
              <a:extLst>
                <a:ext uri="{FF2B5EF4-FFF2-40B4-BE49-F238E27FC236}">
                  <a16:creationId xmlns:a16="http://schemas.microsoft.com/office/drawing/2014/main" id="{CB86EB71-E3F1-4818-94D5-8A2FF331E7EA}"/>
                </a:ext>
              </a:extLst>
            </p:cNvPr>
            <p:cNvPicPr>
              <a:picLocks noChangeAspect="1"/>
            </p:cNvPicPr>
            <p:nvPr/>
          </p:nvPicPr>
          <p:blipFill>
            <a:blip r:embed="rId4" cstate="hqprint">
              <a:extLst>
                <a:ext uri="{28A0092B-C50C-407E-A947-70E740481C1C}">
                  <a14:useLocalDpi xmlns:a14="http://schemas.microsoft.com/office/drawing/2010/main" val="0"/>
                </a:ext>
              </a:extLst>
            </a:blip>
            <a:srcRect l="50151" r="23697"/>
            <a:stretch>
              <a:fillRect/>
            </a:stretch>
          </p:blipFill>
          <p:spPr bwMode="auto">
            <a:xfrm>
              <a:off x="8361997" y="4713338"/>
              <a:ext cx="295275"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8" name="Imagen 23" descr="blanco.emf">
              <a:hlinkClick r:id="rId7"/>
              <a:extLst>
                <a:ext uri="{FF2B5EF4-FFF2-40B4-BE49-F238E27FC236}">
                  <a16:creationId xmlns:a16="http://schemas.microsoft.com/office/drawing/2014/main" id="{49EBF209-B471-4A2E-83D5-444D6C32B034}"/>
                </a:ext>
              </a:extLst>
            </p:cNvPr>
            <p:cNvPicPr>
              <a:picLocks noChangeAspect="1"/>
            </p:cNvPicPr>
            <p:nvPr/>
          </p:nvPicPr>
          <p:blipFill>
            <a:blip r:embed="rId4" cstate="hqprint">
              <a:extLst>
                <a:ext uri="{28A0092B-C50C-407E-A947-70E740481C1C}">
                  <a14:useLocalDpi xmlns:a14="http://schemas.microsoft.com/office/drawing/2010/main" val="0"/>
                </a:ext>
              </a:extLst>
            </a:blip>
            <a:srcRect l="77991"/>
            <a:stretch>
              <a:fillRect/>
            </a:stretch>
          </p:blipFill>
          <p:spPr bwMode="auto">
            <a:xfrm>
              <a:off x="8657272" y="4713339"/>
              <a:ext cx="248499"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Marcador de contenido 2">
            <a:extLst>
              <a:ext uri="{FF2B5EF4-FFF2-40B4-BE49-F238E27FC236}">
                <a16:creationId xmlns:a16="http://schemas.microsoft.com/office/drawing/2014/main" id="{0BB54725-1CDF-4AD7-8268-B72F6DC75461}"/>
              </a:ext>
            </a:extLst>
          </p:cNvPr>
          <p:cNvSpPr>
            <a:spLocks noGrp="1"/>
          </p:cNvSpPr>
          <p:nvPr>
            <p:ph idx="1"/>
          </p:nvPr>
        </p:nvSpPr>
        <p:spPr>
          <a:xfrm>
            <a:off x="1625600" y="1590675"/>
            <a:ext cx="9972675" cy="4379913"/>
          </a:xfrm>
        </p:spPr>
        <p:style>
          <a:lnRef idx="2">
            <a:schemeClr val="dk1"/>
          </a:lnRef>
          <a:fillRef idx="1">
            <a:schemeClr val="lt1"/>
          </a:fillRef>
          <a:effectRef idx="0">
            <a:schemeClr val="dk1"/>
          </a:effectRef>
          <a:fontRef idx="minor">
            <a:schemeClr val="dk1"/>
          </a:fontRef>
        </p:style>
        <p:txBody>
          <a:bodyPr rtlCol="0">
            <a:normAutofit fontScale="70000" lnSpcReduction="20000"/>
          </a:bodyPr>
          <a:lstStyle/>
          <a:p>
            <a:pPr algn="just" eaLnBrk="1" fontAlgn="auto" hangingPunct="1">
              <a:lnSpc>
                <a:spcPct val="120000"/>
              </a:lnSpc>
              <a:spcAft>
                <a:spcPts val="0"/>
              </a:spcAft>
              <a:buFont typeface="Wingdings" panose="05000000000000000000" pitchFamily="2" charset="2"/>
              <a:buChar char="q"/>
              <a:defRPr/>
            </a:pPr>
            <a:r>
              <a:rPr lang="es-ES" sz="3000" dirty="0">
                <a:solidFill>
                  <a:schemeClr val="tx1"/>
                </a:solidFill>
                <a:latin typeface="Microsoft YaHei UI" panose="020B0503020204020204" pitchFamily="34" charset="-122"/>
                <a:ea typeface="Microsoft YaHei UI" panose="020B0503020204020204" pitchFamily="34" charset="-122"/>
              </a:rPr>
              <a:t> Son trastornos de dependencia vinculados a actividades humanas diversas. En los que hábitos de conducta </a:t>
            </a:r>
            <a:r>
              <a:rPr lang="es-ES" sz="3000" b="1" dirty="0">
                <a:solidFill>
                  <a:schemeClr val="tx1"/>
                </a:solidFill>
                <a:latin typeface="Microsoft YaHei UI" panose="020B0503020204020204" pitchFamily="34" charset="-122"/>
                <a:ea typeface="Microsoft YaHei UI" panose="020B0503020204020204" pitchFamily="34" charset="-122"/>
              </a:rPr>
              <a:t>aparentemente inofensivos</a:t>
            </a:r>
            <a:r>
              <a:rPr lang="es-ES" sz="3000" dirty="0">
                <a:solidFill>
                  <a:schemeClr val="tx1"/>
                </a:solidFill>
                <a:latin typeface="Microsoft YaHei UI" panose="020B0503020204020204" pitchFamily="34" charset="-122"/>
                <a:ea typeface="Microsoft YaHei UI" panose="020B0503020204020204" pitchFamily="34" charset="-122"/>
              </a:rPr>
              <a:t> se convierten en adictivos e interfieren gravemente en la vida cotidiana de las personas afectadas. Quienes </a:t>
            </a:r>
            <a:r>
              <a:rPr lang="es-ES" sz="3000" b="1" dirty="0">
                <a:solidFill>
                  <a:schemeClr val="tx1"/>
                </a:solidFill>
                <a:latin typeface="Microsoft YaHei UI" panose="020B0503020204020204" pitchFamily="34" charset="-122"/>
                <a:ea typeface="Microsoft YaHei UI" panose="020B0503020204020204" pitchFamily="34" charset="-122"/>
              </a:rPr>
              <a:t> padecen una adicción sin sustancia</a:t>
            </a:r>
            <a:r>
              <a:rPr lang="es-ES" sz="3000" dirty="0">
                <a:solidFill>
                  <a:schemeClr val="tx1"/>
                </a:solidFill>
                <a:latin typeface="Microsoft YaHei UI" panose="020B0503020204020204" pitchFamily="34" charset="-122"/>
                <a:ea typeface="Microsoft YaHei UI" panose="020B0503020204020204" pitchFamily="34" charset="-122"/>
              </a:rPr>
              <a:t>  no pueden dejar de repetir una conducta </a:t>
            </a:r>
            <a:r>
              <a:rPr lang="es-ES" sz="3000" b="1" dirty="0">
                <a:solidFill>
                  <a:schemeClr val="tx1"/>
                </a:solidFill>
                <a:latin typeface="Microsoft YaHei UI" panose="020B0503020204020204" pitchFamily="34" charset="-122"/>
                <a:ea typeface="Microsoft YaHei UI" panose="020B0503020204020204" pitchFamily="34" charset="-122"/>
              </a:rPr>
              <a:t>(jugar-apostar, entrar en las redes sociales, comprar, etc.)</a:t>
            </a:r>
            <a:r>
              <a:rPr lang="es-ES" sz="3000" dirty="0">
                <a:solidFill>
                  <a:schemeClr val="tx1"/>
                </a:solidFill>
                <a:latin typeface="Microsoft YaHei UI" panose="020B0503020204020204" pitchFamily="34" charset="-122"/>
                <a:ea typeface="Microsoft YaHei UI" panose="020B0503020204020204" pitchFamily="34" charset="-122"/>
              </a:rPr>
              <a:t> una y otra vez.</a:t>
            </a:r>
          </a:p>
          <a:p>
            <a:pPr algn="just" eaLnBrk="1" fontAlgn="auto" hangingPunct="1">
              <a:lnSpc>
                <a:spcPct val="120000"/>
              </a:lnSpc>
              <a:spcAft>
                <a:spcPts val="0"/>
              </a:spcAft>
              <a:buFont typeface="Wingdings" panose="05000000000000000000" pitchFamily="2" charset="2"/>
              <a:buChar char="q"/>
              <a:defRPr/>
            </a:pPr>
            <a:endParaRPr lang="es-ES" sz="2000" dirty="0">
              <a:solidFill>
                <a:schemeClr val="tx1"/>
              </a:solidFill>
              <a:latin typeface="Microsoft YaHei UI" panose="020B0503020204020204" pitchFamily="34" charset="-122"/>
              <a:ea typeface="Microsoft YaHei UI" panose="020B0503020204020204" pitchFamily="34" charset="-122"/>
            </a:endParaRPr>
          </a:p>
          <a:p>
            <a:pPr algn="just" eaLnBrk="1" fontAlgn="auto" hangingPunct="1">
              <a:lnSpc>
                <a:spcPct val="120000"/>
              </a:lnSpc>
              <a:spcAft>
                <a:spcPts val="0"/>
              </a:spcAft>
              <a:buFont typeface="Wingdings" panose="05000000000000000000" pitchFamily="2" charset="2"/>
              <a:buChar char="q"/>
              <a:defRPr/>
            </a:pPr>
            <a:r>
              <a:rPr lang="es-ES" sz="3000" dirty="0">
                <a:solidFill>
                  <a:schemeClr val="tx1"/>
                </a:solidFill>
                <a:latin typeface="Microsoft YaHei UI" panose="020B0503020204020204" pitchFamily="34" charset="-122"/>
                <a:ea typeface="Microsoft YaHei UI" panose="020B0503020204020204" pitchFamily="34" charset="-122"/>
              </a:rPr>
              <a:t> El aspecto clave de </a:t>
            </a:r>
            <a:r>
              <a:rPr lang="es-ES" sz="3000" b="1" dirty="0">
                <a:solidFill>
                  <a:schemeClr val="tx1"/>
                </a:solidFill>
                <a:latin typeface="Microsoft YaHei UI" panose="020B0503020204020204" pitchFamily="34" charset="-122"/>
                <a:ea typeface="Microsoft YaHei UI" panose="020B0503020204020204" pitchFamily="34" charset="-122"/>
              </a:rPr>
              <a:t>la adicción comportamental no es el tipo de conducta implicada, sino la forma de relación que se establece con ella</a:t>
            </a:r>
            <a:r>
              <a:rPr lang="es-ES" sz="3000" dirty="0">
                <a:solidFill>
                  <a:schemeClr val="tx1"/>
                </a:solidFill>
                <a:latin typeface="Microsoft YaHei UI" panose="020B0503020204020204" pitchFamily="34" charset="-122"/>
                <a:ea typeface="Microsoft YaHei UI" panose="020B0503020204020204" pitchFamily="34" charset="-122"/>
              </a:rPr>
              <a:t>. Lo esencial del trastorno es que la persona adicta pierde el control sobre la actividad elegida y continúa con ella a pesar de las consecuencias adversas que le produce.</a:t>
            </a:r>
          </a:p>
        </p:txBody>
      </p:sp>
      <p:sp>
        <p:nvSpPr>
          <p:cNvPr id="18440" name="Línea">
            <a:extLst>
              <a:ext uri="{FF2B5EF4-FFF2-40B4-BE49-F238E27FC236}">
                <a16:creationId xmlns:a16="http://schemas.microsoft.com/office/drawing/2014/main" id="{1C2CD839-4358-41F1-A11E-2D91E5CC2F13}"/>
              </a:ext>
            </a:extLst>
          </p:cNvPr>
          <p:cNvSpPr>
            <a:spLocks noChangeShapeType="1"/>
          </p:cNvSpPr>
          <p:nvPr/>
        </p:nvSpPr>
        <p:spPr bwMode="auto">
          <a:xfrm flipH="1">
            <a:off x="973138" y="1227138"/>
            <a:ext cx="0" cy="3979862"/>
          </a:xfrm>
          <a:prstGeom prst="line">
            <a:avLst/>
          </a:prstGeom>
          <a:noFill/>
          <a:ln w="28575">
            <a:solidFill>
              <a:srgbClr val="E7B900"/>
            </a:solidFill>
            <a:miter lim="800000"/>
            <a:headEnd/>
            <a:tailEnd/>
          </a:ln>
          <a:extLst>
            <a:ext uri="{909E8E84-426E-40DD-AFC4-6F175D3DCCD1}">
              <a14:hiddenFill xmlns:a14="http://schemas.microsoft.com/office/drawing/2010/main">
                <a:noFill/>
              </a14:hiddenFill>
            </a:ext>
          </a:extLst>
        </p:spPr>
        <p:txBody>
          <a:bodyPr lIns="60959" rIns="60959"/>
          <a:lstStyle/>
          <a:p>
            <a:endParaRPr lang="es-ES"/>
          </a:p>
        </p:txBody>
      </p:sp>
      <p:sp>
        <p:nvSpPr>
          <p:cNvPr id="16" name="Círculo">
            <a:extLst>
              <a:ext uri="{FF2B5EF4-FFF2-40B4-BE49-F238E27FC236}">
                <a16:creationId xmlns:a16="http://schemas.microsoft.com/office/drawing/2014/main" id="{09ABE087-6DBD-45C4-90D6-EC568252031B}"/>
              </a:ext>
            </a:extLst>
          </p:cNvPr>
          <p:cNvSpPr/>
          <p:nvPr/>
        </p:nvSpPr>
        <p:spPr>
          <a:xfrm flipH="1">
            <a:off x="669925" y="668338"/>
            <a:ext cx="581025" cy="773112"/>
          </a:xfrm>
          <a:prstGeom prst="ellipse">
            <a:avLst/>
          </a:prstGeom>
          <a:solidFill>
            <a:srgbClr val="FFFFFF"/>
          </a:solidFill>
          <a:ln w="28575">
            <a:solidFill>
              <a:srgbClr val="E8E8E8"/>
            </a:solidFill>
            <a:miter/>
          </a:ln>
        </p:spPr>
        <p:txBody>
          <a:bodyPr lIns="60959" rIns="60959"/>
          <a:lstStyle/>
          <a:p>
            <a:pPr defTabSz="1219170" eaLnBrk="1" hangingPunct="1">
              <a:defRPr sz="5600">
                <a:latin typeface="Gill Sans"/>
                <a:ea typeface="Gill Sans"/>
                <a:cs typeface="Gill Sans"/>
                <a:sym typeface="Gill Sans"/>
              </a:defRPr>
            </a:pPr>
            <a:endParaRPr sz="7466">
              <a:latin typeface="Gill Sans"/>
              <a:ea typeface="Gill Sans"/>
              <a:cs typeface="Gill Sans"/>
              <a:sym typeface="Gill Sans"/>
            </a:endParaRPr>
          </a:p>
        </p:txBody>
      </p:sp>
      <p:sp>
        <p:nvSpPr>
          <p:cNvPr id="18442" name="Figura">
            <a:extLst>
              <a:ext uri="{FF2B5EF4-FFF2-40B4-BE49-F238E27FC236}">
                <a16:creationId xmlns:a16="http://schemas.microsoft.com/office/drawing/2014/main" id="{4322EC01-33ED-4130-BAF2-090CAA569C16}"/>
              </a:ext>
            </a:extLst>
          </p:cNvPr>
          <p:cNvSpPr>
            <a:spLocks noChangeArrowheads="1"/>
          </p:cNvSpPr>
          <p:nvPr/>
        </p:nvSpPr>
        <p:spPr bwMode="auto">
          <a:xfrm>
            <a:off x="823913" y="876300"/>
            <a:ext cx="273050" cy="350838"/>
          </a:xfrm>
          <a:custGeom>
            <a:avLst/>
            <a:gdLst>
              <a:gd name="T0" fmla="*/ 2147483646 w 20770"/>
              <a:gd name="T1" fmla="*/ 2147483646 h 20056"/>
              <a:gd name="T2" fmla="*/ 2147483646 w 20770"/>
              <a:gd name="T3" fmla="*/ 2147483646 h 20056"/>
              <a:gd name="T4" fmla="*/ 2147483646 w 20770"/>
              <a:gd name="T5" fmla="*/ 2147483646 h 20056"/>
              <a:gd name="T6" fmla="*/ 2147483646 w 20770"/>
              <a:gd name="T7" fmla="*/ 2147483646 h 20056"/>
              <a:gd name="T8" fmla="*/ 0 60000 65536"/>
              <a:gd name="T9" fmla="*/ 5898240 60000 65536"/>
              <a:gd name="T10" fmla="*/ 11796480 60000 65536"/>
              <a:gd name="T11" fmla="*/ 17694720 60000 65536"/>
              <a:gd name="T12" fmla="*/ 0 w 20770"/>
              <a:gd name="T13" fmla="*/ 0 h 20056"/>
              <a:gd name="T14" fmla="*/ 20770 w 20770"/>
              <a:gd name="T15" fmla="*/ 20056 h 20056"/>
            </a:gdLst>
            <a:ahLst/>
            <a:cxnLst>
              <a:cxn ang="T8">
                <a:pos x="T0" y="T1"/>
              </a:cxn>
              <a:cxn ang="T9">
                <a:pos x="T2" y="T3"/>
              </a:cxn>
              <a:cxn ang="T10">
                <a:pos x="T4" y="T5"/>
              </a:cxn>
              <a:cxn ang="T11">
                <a:pos x="T6" y="T7"/>
              </a:cxn>
            </a:cxnLst>
            <a:rect l="T12" t="T13" r="T14" b="T15"/>
            <a:pathLst>
              <a:path w="20770" h="20056" extrusionOk="0">
                <a:moveTo>
                  <a:pt x="19703" y="13740"/>
                </a:moveTo>
                <a:cubicBezTo>
                  <a:pt x="18644" y="11931"/>
                  <a:pt x="12820" y="10016"/>
                  <a:pt x="12397" y="9910"/>
                </a:cubicBezTo>
                <a:cubicBezTo>
                  <a:pt x="12291" y="9910"/>
                  <a:pt x="11126" y="9591"/>
                  <a:pt x="11655" y="8952"/>
                </a:cubicBezTo>
                <a:cubicBezTo>
                  <a:pt x="12608" y="8101"/>
                  <a:pt x="13244" y="6824"/>
                  <a:pt x="13350" y="5760"/>
                </a:cubicBezTo>
                <a:cubicBezTo>
                  <a:pt x="13350" y="5654"/>
                  <a:pt x="13455" y="5654"/>
                  <a:pt x="13455" y="5654"/>
                </a:cubicBezTo>
                <a:cubicBezTo>
                  <a:pt x="13455" y="5654"/>
                  <a:pt x="13667" y="5015"/>
                  <a:pt x="13667" y="4058"/>
                </a:cubicBezTo>
                <a:cubicBezTo>
                  <a:pt x="13667" y="3738"/>
                  <a:pt x="13667" y="3419"/>
                  <a:pt x="13667" y="3100"/>
                </a:cubicBezTo>
                <a:cubicBezTo>
                  <a:pt x="13667" y="3100"/>
                  <a:pt x="13244" y="546"/>
                  <a:pt x="11020" y="121"/>
                </a:cubicBezTo>
                <a:cubicBezTo>
                  <a:pt x="11020" y="121"/>
                  <a:pt x="9114" y="-305"/>
                  <a:pt x="7950" y="440"/>
                </a:cubicBezTo>
                <a:cubicBezTo>
                  <a:pt x="6573" y="972"/>
                  <a:pt x="6361" y="2142"/>
                  <a:pt x="6361" y="2142"/>
                </a:cubicBezTo>
                <a:cubicBezTo>
                  <a:pt x="5938" y="2674"/>
                  <a:pt x="5938" y="3313"/>
                  <a:pt x="5938" y="3845"/>
                </a:cubicBezTo>
                <a:cubicBezTo>
                  <a:pt x="5938" y="4696"/>
                  <a:pt x="6150" y="5441"/>
                  <a:pt x="6150" y="5441"/>
                </a:cubicBezTo>
                <a:cubicBezTo>
                  <a:pt x="6255" y="5441"/>
                  <a:pt x="6255" y="5441"/>
                  <a:pt x="6361" y="5547"/>
                </a:cubicBezTo>
                <a:cubicBezTo>
                  <a:pt x="6361" y="6824"/>
                  <a:pt x="7103" y="8207"/>
                  <a:pt x="8055" y="9059"/>
                </a:cubicBezTo>
                <a:cubicBezTo>
                  <a:pt x="8267" y="9165"/>
                  <a:pt x="8055" y="9591"/>
                  <a:pt x="7526" y="9803"/>
                </a:cubicBezTo>
                <a:cubicBezTo>
                  <a:pt x="6997" y="10016"/>
                  <a:pt x="5726" y="10548"/>
                  <a:pt x="4455" y="11187"/>
                </a:cubicBezTo>
                <a:cubicBezTo>
                  <a:pt x="3185" y="11825"/>
                  <a:pt x="1914" y="12463"/>
                  <a:pt x="1491" y="12889"/>
                </a:cubicBezTo>
                <a:cubicBezTo>
                  <a:pt x="432" y="13847"/>
                  <a:pt x="-521" y="16613"/>
                  <a:pt x="326" y="17784"/>
                </a:cubicBezTo>
                <a:cubicBezTo>
                  <a:pt x="5620" y="20337"/>
                  <a:pt x="13985" y="21295"/>
                  <a:pt x="20655" y="17677"/>
                </a:cubicBezTo>
                <a:cubicBezTo>
                  <a:pt x="21079" y="16720"/>
                  <a:pt x="20232" y="14592"/>
                  <a:pt x="19703" y="13740"/>
                </a:cubicBezTo>
                <a:close/>
              </a:path>
            </a:pathLst>
          </a:custGeom>
          <a:solidFill>
            <a:srgbClr val="5E7D12"/>
          </a:solidFill>
          <a:ln>
            <a:noFill/>
          </a:ln>
          <a:extLst>
            <a:ext uri="{91240B29-F687-4F45-9708-019B960494DF}">
              <a14:hiddenLine xmlns:a14="http://schemas.microsoft.com/office/drawing/2010/main" w="12700">
                <a:solidFill>
                  <a:srgbClr val="000000"/>
                </a:solidFill>
                <a:miter lim="400000"/>
                <a:headEnd/>
                <a:tailEnd type="triangle" w="med" len="med"/>
              </a14:hiddenLine>
            </a:ext>
          </a:extLst>
        </p:spPr>
        <p:txBody>
          <a:bodyPr lIns="45719" rIns="45719"/>
          <a:lstStyle/>
          <a:p>
            <a:endParaRPr lang="es-ES"/>
          </a:p>
        </p:txBody>
      </p:sp>
    </p:spTree>
    <p:extLst>
      <p:ext uri="{BB962C8B-B14F-4D97-AF65-F5344CB8AC3E}">
        <p14:creationId xmlns:p14="http://schemas.microsoft.com/office/powerpoint/2010/main" val="12899766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randombar(horizontal)">
                                      <p:cBhvr>
                                        <p:cTn id="7"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ángulo">
            <a:extLst>
              <a:ext uri="{FF2B5EF4-FFF2-40B4-BE49-F238E27FC236}">
                <a16:creationId xmlns:a16="http://schemas.microsoft.com/office/drawing/2014/main" id="{DF963A24-D396-4112-ACFF-6E75E7FB1A5A}"/>
              </a:ext>
            </a:extLst>
          </p:cNvPr>
          <p:cNvSpPr>
            <a:spLocks noChangeArrowheads="1"/>
          </p:cNvSpPr>
          <p:nvPr/>
        </p:nvSpPr>
        <p:spPr bwMode="auto">
          <a:xfrm>
            <a:off x="0" y="0"/>
            <a:ext cx="12192000" cy="6858000"/>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s-ES" altLang="es-ES" sz="2400">
              <a:solidFill>
                <a:srgbClr val="FFFFFF"/>
              </a:solidFill>
            </a:endParaRPr>
          </a:p>
        </p:txBody>
      </p:sp>
      <p:sp>
        <p:nvSpPr>
          <p:cNvPr id="19459" name="Montserrat Light">
            <a:extLst>
              <a:ext uri="{FF2B5EF4-FFF2-40B4-BE49-F238E27FC236}">
                <a16:creationId xmlns:a16="http://schemas.microsoft.com/office/drawing/2014/main" id="{D88AA7E0-4E33-4D88-AF29-0A060EC94846}"/>
              </a:ext>
            </a:extLst>
          </p:cNvPr>
          <p:cNvSpPr txBox="1">
            <a:spLocks noChangeArrowheads="1"/>
          </p:cNvSpPr>
          <p:nvPr/>
        </p:nvSpPr>
        <p:spPr bwMode="auto">
          <a:xfrm>
            <a:off x="2062163" y="0"/>
            <a:ext cx="96266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3600" b="1">
                <a:solidFill>
                  <a:schemeClr val="bg1"/>
                </a:solidFill>
                <a:latin typeface="Montserrat Regular" charset="0"/>
                <a:sym typeface="Montserrat Regular" charset="0"/>
              </a:rPr>
              <a:t>Adicciones Comportamentales: semejanzas con los Trastornos por Uso de Sustancias (TUS)</a:t>
            </a:r>
          </a:p>
        </p:txBody>
      </p:sp>
      <p:sp>
        <p:nvSpPr>
          <p:cNvPr id="176" name="Trabajamos contra cualquier forma de discriminación o violencia, y promovemos la igualdad de.…">
            <a:extLst>
              <a:ext uri="{FF2B5EF4-FFF2-40B4-BE49-F238E27FC236}">
                <a16:creationId xmlns:a16="http://schemas.microsoft.com/office/drawing/2014/main" id="{FD17EC5C-DDB2-49B0-8B0D-EDD773AFD2D7}"/>
              </a:ext>
            </a:extLst>
          </p:cNvPr>
          <p:cNvSpPr txBox="1"/>
          <p:nvPr/>
        </p:nvSpPr>
        <p:spPr>
          <a:xfrm>
            <a:off x="1474788" y="2290763"/>
            <a:ext cx="9517062" cy="1336675"/>
          </a:xfrm>
          <a:prstGeom prst="rect">
            <a:avLst/>
          </a:prstGeom>
          <a:ln w="12700">
            <a:miter lim="400000"/>
          </a:ln>
          <a:extLst>
            <a:ext uri="{C572A759-6A51-4108-AA02-DFA0A04FC94B}"/>
          </a:extLst>
        </p:spPr>
        <p:txBody>
          <a:bodyPr lIns="60959" rIns="60959">
            <a:spAutoFit/>
          </a:bodyPr>
          <a:lstStyle/>
          <a:p>
            <a:pPr algn="just" eaLnBrk="1" fontAlgn="auto" hangingPunct="1">
              <a:spcBef>
                <a:spcPts val="0"/>
              </a:spcBef>
              <a:spcAft>
                <a:spcPts val="0"/>
              </a:spcAft>
              <a:defRPr sz="4000">
                <a:solidFill>
                  <a:srgbClr val="FFFFFF"/>
                </a:solidFill>
                <a:latin typeface="Montserrat Bold"/>
                <a:ea typeface="Montserrat Bold"/>
                <a:cs typeface="Montserrat Bold"/>
                <a:sym typeface="Montserrat Bold"/>
              </a:defRPr>
            </a:pPr>
            <a:r>
              <a:rPr lang="es-ES_tradnl" sz="3400">
                <a:solidFill>
                  <a:srgbClr val="FFFFFF"/>
                </a:solidFill>
                <a:latin typeface="Microsoft YaHei UI" panose="020B0503020204020204" pitchFamily="34" charset="-122"/>
                <a:ea typeface="Microsoft YaHei UI" panose="020B0503020204020204" pitchFamily="34" charset="-122"/>
                <a:cs typeface="+mn-lt"/>
                <a:sym typeface="Montserrat Bold"/>
              </a:rPr>
              <a:t> </a:t>
            </a:r>
          </a:p>
          <a:p>
            <a:pPr algn="just" eaLnBrk="1" fontAlgn="auto" hangingPunct="1">
              <a:lnSpc>
                <a:spcPct val="90000"/>
              </a:lnSpc>
              <a:spcBef>
                <a:spcPts val="0"/>
              </a:spcBef>
              <a:spcAft>
                <a:spcPts val="0"/>
              </a:spcAft>
              <a:defRPr sz="1300">
                <a:latin typeface="Montserrat Light"/>
                <a:ea typeface="Montserrat Light"/>
                <a:cs typeface="Montserrat Light"/>
                <a:sym typeface="Montserrat Light"/>
              </a:defRPr>
            </a:pPr>
            <a:endParaRPr lang="es-ES" sz="2800">
              <a:solidFill>
                <a:schemeClr val="bg1"/>
              </a:solidFill>
              <a:latin typeface="Montserrat Light"/>
              <a:ea typeface="Montserrat Light"/>
              <a:cs typeface="Montserrat Light"/>
              <a:sym typeface="Montserrat Light"/>
            </a:endParaRPr>
          </a:p>
          <a:p>
            <a:pPr algn="just" eaLnBrk="1" fontAlgn="auto" hangingPunct="1">
              <a:lnSpc>
                <a:spcPct val="90000"/>
              </a:lnSpc>
              <a:spcBef>
                <a:spcPts val="0"/>
              </a:spcBef>
              <a:spcAft>
                <a:spcPts val="0"/>
              </a:spcAft>
              <a:defRPr sz="1300">
                <a:latin typeface="Montserrat Light"/>
                <a:ea typeface="Montserrat Light"/>
                <a:cs typeface="Montserrat Light"/>
                <a:sym typeface="Montserrat Light"/>
              </a:defRPr>
            </a:pPr>
            <a:endParaRPr lang="es-ES" sz="2400">
              <a:solidFill>
                <a:schemeClr val="bg1"/>
              </a:solidFill>
              <a:latin typeface="Montserrat Light"/>
              <a:ea typeface="Montserrat Light"/>
              <a:cs typeface="Montserrat Light"/>
              <a:sym typeface="Montserrat Light"/>
            </a:endParaRPr>
          </a:p>
        </p:txBody>
      </p:sp>
      <p:pic>
        <p:nvPicPr>
          <p:cNvPr id="19461" name="Imagen 10" descr="blanco.emf">
            <a:extLst>
              <a:ext uri="{FF2B5EF4-FFF2-40B4-BE49-F238E27FC236}">
                <a16:creationId xmlns:a16="http://schemas.microsoft.com/office/drawing/2014/main" id="{82046988-72B5-49B3-B17A-231507F32CB0}"/>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47700" y="5657850"/>
            <a:ext cx="93662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462" name="Grupo 17">
            <a:extLst>
              <a:ext uri="{FF2B5EF4-FFF2-40B4-BE49-F238E27FC236}">
                <a16:creationId xmlns:a16="http://schemas.microsoft.com/office/drawing/2014/main" id="{A0CC26A5-2F99-4FD2-BABF-AB61383A7B13}"/>
              </a:ext>
            </a:extLst>
          </p:cNvPr>
          <p:cNvGrpSpPr>
            <a:grpSpLocks/>
          </p:cNvGrpSpPr>
          <p:nvPr/>
        </p:nvGrpSpPr>
        <p:grpSpPr bwMode="auto">
          <a:xfrm>
            <a:off x="6342063" y="6126163"/>
            <a:ext cx="5532437" cy="650875"/>
            <a:chOff x="4756792" y="4594651"/>
            <a:chExt cx="4148979" cy="488101"/>
          </a:xfrm>
        </p:grpSpPr>
        <p:pic>
          <p:nvPicPr>
            <p:cNvPr id="19467" name="Imagen 18" descr="blanco.emf">
              <a:hlinkClick r:id="rId3"/>
              <a:extLst>
                <a:ext uri="{FF2B5EF4-FFF2-40B4-BE49-F238E27FC236}">
                  <a16:creationId xmlns:a16="http://schemas.microsoft.com/office/drawing/2014/main" id="{E3A27B6B-7170-41A8-903D-9B126094528B}"/>
                </a:ext>
              </a:extLst>
            </p:cNvPr>
            <p:cNvPicPr>
              <a:picLocks noChangeAspect="1"/>
            </p:cNvPicPr>
            <p:nvPr/>
          </p:nvPicPr>
          <p:blipFill>
            <a:blip r:embed="rId4" cstate="hqprint">
              <a:extLst>
                <a:ext uri="{28A0092B-C50C-407E-A947-70E740481C1C}">
                  <a14:useLocalDpi xmlns:a14="http://schemas.microsoft.com/office/drawing/2010/main" val="0"/>
                </a:ext>
              </a:extLst>
            </a:blip>
            <a:srcRect r="77534"/>
            <a:stretch>
              <a:fillRect/>
            </a:stretch>
          </p:blipFill>
          <p:spPr bwMode="auto">
            <a:xfrm>
              <a:off x="7820084" y="4713339"/>
              <a:ext cx="253634"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Conector recto 19">
              <a:extLst>
                <a:ext uri="{FF2B5EF4-FFF2-40B4-BE49-F238E27FC236}">
                  <a16:creationId xmlns:a16="http://schemas.microsoft.com/office/drawing/2014/main" id="{3C64167C-5442-495F-97D5-E1F164430689}"/>
                </a:ext>
              </a:extLst>
            </p:cNvPr>
            <p:cNvCxnSpPr/>
            <p:nvPr/>
          </p:nvCxnSpPr>
          <p:spPr>
            <a:xfrm>
              <a:off x="7612384" y="4594651"/>
              <a:ext cx="0" cy="488101"/>
            </a:xfrm>
            <a:prstGeom prst="line">
              <a:avLst/>
            </a:prstGeom>
            <a:noFill/>
            <a:ln w="12700" cap="flat" cmpd="sng">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21" name="CuadroTexto 20">
              <a:extLst>
                <a:ext uri="{FF2B5EF4-FFF2-40B4-BE49-F238E27FC236}">
                  <a16:creationId xmlns:a16="http://schemas.microsoft.com/office/drawing/2014/main" id="{CD6144A5-28DD-4E0E-801B-2610BC18BE66}"/>
                </a:ext>
              </a:extLst>
            </p:cNvPr>
            <p:cNvSpPr txBox="1"/>
            <p:nvPr/>
          </p:nvSpPr>
          <p:spPr>
            <a:xfrm>
              <a:off x="4756792" y="4681487"/>
              <a:ext cx="2830629" cy="2719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467" b="1">
                  <a:solidFill>
                    <a:schemeClr val="bg1"/>
                  </a:solidFill>
                  <a:latin typeface="Montserrat Bold"/>
                  <a:cs typeface="Montserrat Bold"/>
                </a:rPr>
                <a:t>www.f</a:t>
              </a:r>
              <a:r>
                <a:rPr lang="es-ES" sz="1467" b="1">
                  <a:solidFill>
                    <a:schemeClr val="bg1"/>
                  </a:solidFill>
                  <a:latin typeface="Montserrat Bold"/>
                  <a:cs typeface="Montserrat Bold"/>
                  <a:sym typeface="Helvetica Neue"/>
                </a:rPr>
                <a:t>undacionadsis.org</a:t>
              </a:r>
            </a:p>
          </p:txBody>
        </p:sp>
        <p:pic>
          <p:nvPicPr>
            <p:cNvPr id="19470" name="Imagen 21" descr="blanco.emf">
              <a:hlinkClick r:id="rId5"/>
              <a:extLst>
                <a:ext uri="{FF2B5EF4-FFF2-40B4-BE49-F238E27FC236}">
                  <a16:creationId xmlns:a16="http://schemas.microsoft.com/office/drawing/2014/main" id="{A3F2ADA4-756F-4F35-89DD-3A2EC077CA96}"/>
                </a:ext>
              </a:extLst>
            </p:cNvPr>
            <p:cNvPicPr>
              <a:picLocks noChangeAspect="1"/>
            </p:cNvPicPr>
            <p:nvPr/>
          </p:nvPicPr>
          <p:blipFill>
            <a:blip r:embed="rId4" cstate="hqprint">
              <a:extLst>
                <a:ext uri="{28A0092B-C50C-407E-A947-70E740481C1C}">
                  <a14:useLocalDpi xmlns:a14="http://schemas.microsoft.com/office/drawing/2010/main" val="0"/>
                </a:ext>
              </a:extLst>
            </a:blip>
            <a:srcRect l="24420" r="50272"/>
            <a:stretch>
              <a:fillRect/>
            </a:stretch>
          </p:blipFill>
          <p:spPr bwMode="auto">
            <a:xfrm>
              <a:off x="8077364" y="4719902"/>
              <a:ext cx="285750"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1" name="Imagen 22" descr="blanco.emf">
              <a:hlinkClick r:id="rId6"/>
              <a:extLst>
                <a:ext uri="{FF2B5EF4-FFF2-40B4-BE49-F238E27FC236}">
                  <a16:creationId xmlns:a16="http://schemas.microsoft.com/office/drawing/2014/main" id="{C8483985-A51C-4F7D-ACF7-4E91486B8C1E}"/>
                </a:ext>
              </a:extLst>
            </p:cNvPr>
            <p:cNvPicPr>
              <a:picLocks noChangeAspect="1"/>
            </p:cNvPicPr>
            <p:nvPr/>
          </p:nvPicPr>
          <p:blipFill>
            <a:blip r:embed="rId4" cstate="hqprint">
              <a:extLst>
                <a:ext uri="{28A0092B-C50C-407E-A947-70E740481C1C}">
                  <a14:useLocalDpi xmlns:a14="http://schemas.microsoft.com/office/drawing/2010/main" val="0"/>
                </a:ext>
              </a:extLst>
            </a:blip>
            <a:srcRect l="50151" r="23697"/>
            <a:stretch>
              <a:fillRect/>
            </a:stretch>
          </p:blipFill>
          <p:spPr bwMode="auto">
            <a:xfrm>
              <a:off x="8361997" y="4713338"/>
              <a:ext cx="295275"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2" name="Imagen 23" descr="blanco.emf">
              <a:hlinkClick r:id="rId7"/>
              <a:extLst>
                <a:ext uri="{FF2B5EF4-FFF2-40B4-BE49-F238E27FC236}">
                  <a16:creationId xmlns:a16="http://schemas.microsoft.com/office/drawing/2014/main" id="{1D979807-7C6C-4FEA-8071-880E4D9D56DF}"/>
                </a:ext>
              </a:extLst>
            </p:cNvPr>
            <p:cNvPicPr>
              <a:picLocks noChangeAspect="1"/>
            </p:cNvPicPr>
            <p:nvPr/>
          </p:nvPicPr>
          <p:blipFill>
            <a:blip r:embed="rId4" cstate="hqprint">
              <a:extLst>
                <a:ext uri="{28A0092B-C50C-407E-A947-70E740481C1C}">
                  <a14:useLocalDpi xmlns:a14="http://schemas.microsoft.com/office/drawing/2010/main" val="0"/>
                </a:ext>
              </a:extLst>
            </a:blip>
            <a:srcRect l="77991"/>
            <a:stretch>
              <a:fillRect/>
            </a:stretch>
          </p:blipFill>
          <p:spPr bwMode="auto">
            <a:xfrm>
              <a:off x="8657272" y="4713339"/>
              <a:ext cx="248499"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Marcador de contenido 9">
            <a:extLst>
              <a:ext uri="{FF2B5EF4-FFF2-40B4-BE49-F238E27FC236}">
                <a16:creationId xmlns:a16="http://schemas.microsoft.com/office/drawing/2014/main" id="{82985EA1-3F17-4A32-B18F-26E003694D2F}"/>
              </a:ext>
            </a:extLst>
          </p:cNvPr>
          <p:cNvPicPr>
            <a:picLocks noGrp="1" noChangeAspect="1"/>
          </p:cNvPicPr>
          <p:nvPr>
            <p:ph idx="1"/>
          </p:nvPr>
        </p:nvPicPr>
        <p:blipFill>
          <a:blip r:embed="rId8" cstate="print">
            <a:extLst>
              <a:ext uri="{28A0092B-C50C-407E-A947-70E740481C1C}">
                <a14:useLocalDpi xmlns:a14="http://schemas.microsoft.com/office/drawing/2010/main" val="0"/>
              </a:ext>
            </a:extLst>
          </a:blip>
          <a:srcRect/>
          <a:stretch>
            <a:fillRect/>
          </a:stretch>
        </p:blipFill>
        <p:spPr>
          <a:xfrm>
            <a:off x="3208338" y="1903413"/>
            <a:ext cx="7383462" cy="4351337"/>
          </a:xfrm>
        </p:spPr>
      </p:pic>
      <p:sp>
        <p:nvSpPr>
          <p:cNvPr id="19464" name="Línea">
            <a:extLst>
              <a:ext uri="{FF2B5EF4-FFF2-40B4-BE49-F238E27FC236}">
                <a16:creationId xmlns:a16="http://schemas.microsoft.com/office/drawing/2014/main" id="{57A597CA-6DE8-4628-9649-1B27A9BFA43F}"/>
              </a:ext>
            </a:extLst>
          </p:cNvPr>
          <p:cNvSpPr>
            <a:spLocks noChangeShapeType="1"/>
          </p:cNvSpPr>
          <p:nvPr/>
        </p:nvSpPr>
        <p:spPr bwMode="auto">
          <a:xfrm flipH="1">
            <a:off x="973138" y="1227138"/>
            <a:ext cx="0" cy="3979862"/>
          </a:xfrm>
          <a:prstGeom prst="line">
            <a:avLst/>
          </a:prstGeom>
          <a:noFill/>
          <a:ln w="28575">
            <a:solidFill>
              <a:srgbClr val="E7B900"/>
            </a:solidFill>
            <a:miter lim="800000"/>
            <a:headEnd/>
            <a:tailEnd/>
          </a:ln>
          <a:extLst>
            <a:ext uri="{909E8E84-426E-40DD-AFC4-6F175D3DCCD1}">
              <a14:hiddenFill xmlns:a14="http://schemas.microsoft.com/office/drawing/2010/main">
                <a:noFill/>
              </a14:hiddenFill>
            </a:ext>
          </a:extLst>
        </p:spPr>
        <p:txBody>
          <a:bodyPr lIns="60959" rIns="60959"/>
          <a:lstStyle/>
          <a:p>
            <a:endParaRPr lang="es-ES"/>
          </a:p>
        </p:txBody>
      </p:sp>
      <p:sp>
        <p:nvSpPr>
          <p:cNvPr id="16" name="Círculo">
            <a:extLst>
              <a:ext uri="{FF2B5EF4-FFF2-40B4-BE49-F238E27FC236}">
                <a16:creationId xmlns:a16="http://schemas.microsoft.com/office/drawing/2014/main" id="{098FC8F9-44FD-4171-9DC2-1A9475EC2E80}"/>
              </a:ext>
            </a:extLst>
          </p:cNvPr>
          <p:cNvSpPr/>
          <p:nvPr/>
        </p:nvSpPr>
        <p:spPr>
          <a:xfrm flipH="1">
            <a:off x="669925" y="668338"/>
            <a:ext cx="581025" cy="773112"/>
          </a:xfrm>
          <a:prstGeom prst="ellipse">
            <a:avLst/>
          </a:prstGeom>
          <a:solidFill>
            <a:srgbClr val="FFFFFF"/>
          </a:solidFill>
          <a:ln w="28575">
            <a:solidFill>
              <a:srgbClr val="E8E8E8"/>
            </a:solidFill>
            <a:miter/>
          </a:ln>
        </p:spPr>
        <p:txBody>
          <a:bodyPr lIns="60959" rIns="60959"/>
          <a:lstStyle/>
          <a:p>
            <a:pPr defTabSz="1219170" eaLnBrk="1" hangingPunct="1">
              <a:defRPr sz="5600">
                <a:latin typeface="Gill Sans"/>
                <a:ea typeface="Gill Sans"/>
                <a:cs typeface="Gill Sans"/>
                <a:sym typeface="Gill Sans"/>
              </a:defRPr>
            </a:pPr>
            <a:endParaRPr sz="7466">
              <a:latin typeface="Gill Sans"/>
              <a:ea typeface="Gill Sans"/>
              <a:cs typeface="Gill Sans"/>
              <a:sym typeface="Gill Sans"/>
            </a:endParaRPr>
          </a:p>
        </p:txBody>
      </p:sp>
      <p:sp>
        <p:nvSpPr>
          <p:cNvPr id="19466" name="Figura">
            <a:extLst>
              <a:ext uri="{FF2B5EF4-FFF2-40B4-BE49-F238E27FC236}">
                <a16:creationId xmlns:a16="http://schemas.microsoft.com/office/drawing/2014/main" id="{5BC45D50-EAD2-43C9-8EFE-4C5149F172B5}"/>
              </a:ext>
            </a:extLst>
          </p:cNvPr>
          <p:cNvSpPr>
            <a:spLocks noChangeArrowheads="1"/>
          </p:cNvSpPr>
          <p:nvPr/>
        </p:nvSpPr>
        <p:spPr bwMode="auto">
          <a:xfrm>
            <a:off x="836613" y="876300"/>
            <a:ext cx="273050" cy="350838"/>
          </a:xfrm>
          <a:custGeom>
            <a:avLst/>
            <a:gdLst>
              <a:gd name="T0" fmla="*/ 2147483646 w 20770"/>
              <a:gd name="T1" fmla="*/ 2147483646 h 20056"/>
              <a:gd name="T2" fmla="*/ 2147483646 w 20770"/>
              <a:gd name="T3" fmla="*/ 2147483646 h 20056"/>
              <a:gd name="T4" fmla="*/ 2147483646 w 20770"/>
              <a:gd name="T5" fmla="*/ 2147483646 h 20056"/>
              <a:gd name="T6" fmla="*/ 2147483646 w 20770"/>
              <a:gd name="T7" fmla="*/ 2147483646 h 20056"/>
              <a:gd name="T8" fmla="*/ 0 60000 65536"/>
              <a:gd name="T9" fmla="*/ 5898240 60000 65536"/>
              <a:gd name="T10" fmla="*/ 11796480 60000 65536"/>
              <a:gd name="T11" fmla="*/ 17694720 60000 65536"/>
              <a:gd name="T12" fmla="*/ 0 w 20770"/>
              <a:gd name="T13" fmla="*/ 0 h 20056"/>
              <a:gd name="T14" fmla="*/ 20770 w 20770"/>
              <a:gd name="T15" fmla="*/ 20056 h 20056"/>
            </a:gdLst>
            <a:ahLst/>
            <a:cxnLst>
              <a:cxn ang="T8">
                <a:pos x="T0" y="T1"/>
              </a:cxn>
              <a:cxn ang="T9">
                <a:pos x="T2" y="T3"/>
              </a:cxn>
              <a:cxn ang="T10">
                <a:pos x="T4" y="T5"/>
              </a:cxn>
              <a:cxn ang="T11">
                <a:pos x="T6" y="T7"/>
              </a:cxn>
            </a:cxnLst>
            <a:rect l="T12" t="T13" r="T14" b="T15"/>
            <a:pathLst>
              <a:path w="20770" h="20056" extrusionOk="0">
                <a:moveTo>
                  <a:pt x="19703" y="13740"/>
                </a:moveTo>
                <a:cubicBezTo>
                  <a:pt x="18644" y="11931"/>
                  <a:pt x="12820" y="10016"/>
                  <a:pt x="12397" y="9910"/>
                </a:cubicBezTo>
                <a:cubicBezTo>
                  <a:pt x="12291" y="9910"/>
                  <a:pt x="11126" y="9591"/>
                  <a:pt x="11655" y="8952"/>
                </a:cubicBezTo>
                <a:cubicBezTo>
                  <a:pt x="12608" y="8101"/>
                  <a:pt x="13244" y="6824"/>
                  <a:pt x="13350" y="5760"/>
                </a:cubicBezTo>
                <a:cubicBezTo>
                  <a:pt x="13350" y="5654"/>
                  <a:pt x="13455" y="5654"/>
                  <a:pt x="13455" y="5654"/>
                </a:cubicBezTo>
                <a:cubicBezTo>
                  <a:pt x="13455" y="5654"/>
                  <a:pt x="13667" y="5015"/>
                  <a:pt x="13667" y="4058"/>
                </a:cubicBezTo>
                <a:cubicBezTo>
                  <a:pt x="13667" y="3738"/>
                  <a:pt x="13667" y="3419"/>
                  <a:pt x="13667" y="3100"/>
                </a:cubicBezTo>
                <a:cubicBezTo>
                  <a:pt x="13667" y="3100"/>
                  <a:pt x="13244" y="546"/>
                  <a:pt x="11020" y="121"/>
                </a:cubicBezTo>
                <a:cubicBezTo>
                  <a:pt x="11020" y="121"/>
                  <a:pt x="9114" y="-305"/>
                  <a:pt x="7950" y="440"/>
                </a:cubicBezTo>
                <a:cubicBezTo>
                  <a:pt x="6573" y="972"/>
                  <a:pt x="6361" y="2142"/>
                  <a:pt x="6361" y="2142"/>
                </a:cubicBezTo>
                <a:cubicBezTo>
                  <a:pt x="5938" y="2674"/>
                  <a:pt x="5938" y="3313"/>
                  <a:pt x="5938" y="3845"/>
                </a:cubicBezTo>
                <a:cubicBezTo>
                  <a:pt x="5938" y="4696"/>
                  <a:pt x="6150" y="5441"/>
                  <a:pt x="6150" y="5441"/>
                </a:cubicBezTo>
                <a:cubicBezTo>
                  <a:pt x="6255" y="5441"/>
                  <a:pt x="6255" y="5441"/>
                  <a:pt x="6361" y="5547"/>
                </a:cubicBezTo>
                <a:cubicBezTo>
                  <a:pt x="6361" y="6824"/>
                  <a:pt x="7103" y="8207"/>
                  <a:pt x="8055" y="9059"/>
                </a:cubicBezTo>
                <a:cubicBezTo>
                  <a:pt x="8267" y="9165"/>
                  <a:pt x="8055" y="9591"/>
                  <a:pt x="7526" y="9803"/>
                </a:cubicBezTo>
                <a:cubicBezTo>
                  <a:pt x="6997" y="10016"/>
                  <a:pt x="5726" y="10548"/>
                  <a:pt x="4455" y="11187"/>
                </a:cubicBezTo>
                <a:cubicBezTo>
                  <a:pt x="3185" y="11825"/>
                  <a:pt x="1914" y="12463"/>
                  <a:pt x="1491" y="12889"/>
                </a:cubicBezTo>
                <a:cubicBezTo>
                  <a:pt x="432" y="13847"/>
                  <a:pt x="-521" y="16613"/>
                  <a:pt x="326" y="17784"/>
                </a:cubicBezTo>
                <a:cubicBezTo>
                  <a:pt x="5620" y="20337"/>
                  <a:pt x="13985" y="21295"/>
                  <a:pt x="20655" y="17677"/>
                </a:cubicBezTo>
                <a:cubicBezTo>
                  <a:pt x="21079" y="16720"/>
                  <a:pt x="20232" y="14592"/>
                  <a:pt x="19703" y="13740"/>
                </a:cubicBezTo>
                <a:close/>
              </a:path>
            </a:pathLst>
          </a:custGeom>
          <a:solidFill>
            <a:srgbClr val="5E7D12"/>
          </a:solidFill>
          <a:ln>
            <a:noFill/>
          </a:ln>
          <a:extLst>
            <a:ext uri="{91240B29-F687-4F45-9708-019B960494DF}">
              <a14:hiddenLine xmlns:a14="http://schemas.microsoft.com/office/drawing/2010/main" w="12700">
                <a:solidFill>
                  <a:srgbClr val="000000"/>
                </a:solidFill>
                <a:miter lim="400000"/>
                <a:headEnd/>
                <a:tailEnd type="triangle" w="med" len="med"/>
              </a14:hiddenLine>
            </a:ext>
          </a:extLst>
        </p:spPr>
        <p:txBody>
          <a:bodyPr lIns="45719" rIns="45719"/>
          <a:lstStyle/>
          <a:p>
            <a:endParaRPr lang="es-ES"/>
          </a:p>
        </p:txBody>
      </p:sp>
    </p:spTree>
    <p:extLst>
      <p:ext uri="{BB962C8B-B14F-4D97-AF65-F5344CB8AC3E}">
        <p14:creationId xmlns:p14="http://schemas.microsoft.com/office/powerpoint/2010/main" val="8052777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randombar(horizontal)">
                                      <p:cBhvr>
                                        <p:cTn id="7" dur="500"/>
                                        <p:tgtEl>
                                          <p:spTgt spid="1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 calcmode="lin" valueType="num">
                                      <p:cBhvr>
                                        <p:cTn id="14" dur="500" fill="hold"/>
                                        <p:tgtEl>
                                          <p:spTgt spid="10"/>
                                        </p:tgtEl>
                                        <p:attrNameLst>
                                          <p:attrName>style.rotation</p:attrName>
                                        </p:attrNameLst>
                                      </p:cBhvr>
                                      <p:tavLst>
                                        <p:tav tm="0">
                                          <p:val>
                                            <p:fltVal val="360"/>
                                          </p:val>
                                        </p:tav>
                                        <p:tav tm="100000">
                                          <p:val>
                                            <p:fltVal val="0"/>
                                          </p:val>
                                        </p:tav>
                                      </p:tavLst>
                                    </p:anim>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portada-14.png" descr="portada-14.png"/>
          <p:cNvPicPr>
            <a:picLocks noChangeAspect="1"/>
          </p:cNvPicPr>
          <p:nvPr/>
        </p:nvPicPr>
        <p:blipFill>
          <a:blip r:embed="rId2"/>
          <a:srcRect l="26830" t="12305" r="60513" b="68805"/>
          <a:stretch>
            <a:fillRect/>
          </a:stretch>
        </p:blipFill>
        <p:spPr bwMode="auto">
          <a:xfrm>
            <a:off x="-4675188" y="2535238"/>
            <a:ext cx="1246188" cy="1046162"/>
          </a:xfrm>
          <a:prstGeom prst="rect">
            <a:avLst/>
          </a:prstGeom>
          <a:noFill/>
          <a:ln w="12700">
            <a:noFill/>
            <a:miter lim="400000"/>
            <a:headEnd/>
            <a:tailEnd/>
          </a:ln>
        </p:spPr>
      </p:pic>
      <p:grpSp>
        <p:nvGrpSpPr>
          <p:cNvPr id="2" name="Grupo"/>
          <p:cNvGrpSpPr>
            <a:grpSpLocks/>
          </p:cNvGrpSpPr>
          <p:nvPr/>
        </p:nvGrpSpPr>
        <p:grpSpPr bwMode="auto">
          <a:xfrm>
            <a:off x="733332" y="995363"/>
            <a:ext cx="3581536" cy="4059237"/>
            <a:chOff x="-444212" y="0"/>
            <a:chExt cx="1964889" cy="1913056"/>
          </a:xfrm>
        </p:grpSpPr>
        <p:sp>
          <p:nvSpPr>
            <p:cNvPr id="118" name="Igualdad"/>
            <p:cNvSpPr txBox="1"/>
            <p:nvPr/>
          </p:nvSpPr>
          <p:spPr>
            <a:xfrm>
              <a:off x="-157641" y="343660"/>
              <a:ext cx="1508020" cy="291424"/>
            </a:xfrm>
            <a:prstGeom prst="rect">
              <a:avLst/>
            </a:prstGeom>
            <a:ln/>
            <a:extLst>
              <a:ext uri="{C572A759-6A51-4108-AA02-DFA0A04FC94B}"/>
            </a:extLst>
          </p:spPr>
          <p:style>
            <a:lnRef idx="1">
              <a:schemeClr val="accent4"/>
            </a:lnRef>
            <a:fillRef idx="2">
              <a:schemeClr val="accent4"/>
            </a:fillRef>
            <a:effectRef idx="1">
              <a:schemeClr val="accent4"/>
            </a:effectRef>
            <a:fontRef idx="minor">
              <a:schemeClr val="dk1"/>
            </a:fontRef>
          </p:style>
          <p:txBody>
            <a:bodyPr lIns="45719" tIns="45719" rIns="45719" bIns="45719">
              <a:spAutoFit/>
            </a:bodyPr>
            <a:lstStyle>
              <a:lvl1pPr algn="r">
                <a:lnSpc>
                  <a:spcPct val="90000"/>
                </a:lnSpc>
                <a:defRPr sz="1400">
                  <a:latin typeface="Montserrat Regular"/>
                  <a:ea typeface="Montserrat Regular"/>
                  <a:cs typeface="Montserrat Regular"/>
                  <a:sym typeface="Montserrat Regular"/>
                </a:defRPr>
              </a:lvl1pPr>
            </a:lstStyle>
            <a:p>
              <a:pPr algn="ctr" defTabSz="455612" eaLnBrk="1" fontAlgn="auto">
                <a:spcBef>
                  <a:spcPts val="0"/>
                </a:spcBef>
                <a:spcAft>
                  <a:spcPts val="0"/>
                </a:spcAft>
                <a:defRPr/>
              </a:pPr>
              <a:r>
                <a:rPr lang="es-ES" sz="1800" b="1" kern="0" dirty="0">
                  <a:solidFill>
                    <a:srgbClr val="000000"/>
                  </a:solidFill>
                </a:rPr>
                <a:t>Juego Patológico</a:t>
              </a:r>
              <a:r>
                <a:rPr lang="es-ES" sz="1800" kern="0" dirty="0">
                  <a:solidFill>
                    <a:srgbClr val="000000"/>
                  </a:solidFill>
                </a:rPr>
                <a:t> / </a:t>
              </a:r>
              <a:r>
                <a:rPr lang="es-ES" sz="1800" b="1" kern="0" dirty="0">
                  <a:solidFill>
                    <a:srgbClr val="000000"/>
                  </a:solidFill>
                </a:rPr>
                <a:t>Juegos de Azar</a:t>
              </a:r>
              <a:endParaRPr sz="1800" b="1" kern="0" dirty="0">
                <a:solidFill>
                  <a:srgbClr val="000000"/>
                </a:solidFill>
              </a:endParaRPr>
            </a:p>
          </p:txBody>
        </p:sp>
        <p:sp>
          <p:nvSpPr>
            <p:cNvPr id="119" name="Trabajamos contra cualquier forma de discriminación o violencia, y promovemos la igualdad de oportunidades y de trato entre mujeres y hombres en todos los ámbitos"/>
            <p:cNvSpPr txBox="1"/>
            <p:nvPr/>
          </p:nvSpPr>
          <p:spPr>
            <a:xfrm>
              <a:off x="-444212" y="645799"/>
              <a:ext cx="1836872" cy="1081349"/>
            </a:xfrm>
            <a:prstGeom prst="rect">
              <a:avLst/>
            </a:prstGeom>
            <a:noFill/>
            <a:ln w="12700" cap="flat">
              <a:noFill/>
              <a:miter lim="400000"/>
            </a:ln>
            <a:effectLst/>
            <a:extLst>
              <a:ext uri="{C572A759-6A51-4108-AA02-DFA0A04FC94B}"/>
            </a:extLst>
          </p:spPr>
          <p:txBody>
            <a:bodyPr lIns="45719" tIns="45719" rIns="45719" bIns="45719">
              <a:spAutoFit/>
            </a:bodyPr>
            <a:lstStyle>
              <a:lvl1pPr algn="r">
                <a:lnSpc>
                  <a:spcPct val="90000"/>
                </a:lnSpc>
                <a:defRPr sz="700">
                  <a:latin typeface="Montserrat Light"/>
                  <a:ea typeface="Montserrat Light"/>
                  <a:cs typeface="Montserrat Light"/>
                  <a:sym typeface="Montserrat Light"/>
                </a:defRPr>
              </a:lvl1pPr>
            </a:lstStyle>
            <a:p>
              <a:pPr algn="l" defTabSz="455612" eaLnBrk="1" fontAlgn="auto">
                <a:spcBef>
                  <a:spcPts val="0"/>
                </a:spcBef>
                <a:spcAft>
                  <a:spcPts val="0"/>
                </a:spcAft>
                <a:defRPr/>
              </a:pPr>
              <a:r>
                <a:rPr lang="es-ES" sz="2400" b="1" dirty="0">
                  <a:solidFill>
                    <a:srgbClr val="000000"/>
                  </a:solidFill>
                  <a:latin typeface="Calibri"/>
                  <a:ea typeface="+mn-ea"/>
                  <a:cs typeface="+mn-cs"/>
                </a:rPr>
                <a:t> </a:t>
              </a:r>
              <a:r>
                <a:rPr lang="es-ES" sz="2000" dirty="0">
                  <a:solidFill>
                    <a:srgbClr val="000000"/>
                  </a:solidFill>
                  <a:latin typeface="Calibri"/>
                  <a:ea typeface="+mn-ea"/>
                  <a:cs typeface="+mn-cs"/>
                </a:rPr>
                <a:t>Bingo</a:t>
              </a:r>
            </a:p>
            <a:p>
              <a:pPr algn="l" defTabSz="455612" eaLnBrk="1" fontAlgn="auto">
                <a:spcBef>
                  <a:spcPts val="0"/>
                </a:spcBef>
                <a:spcAft>
                  <a:spcPts val="0"/>
                </a:spcAft>
                <a:defRPr/>
              </a:pPr>
              <a:r>
                <a:rPr lang="es-ES" sz="2000" dirty="0">
                  <a:solidFill>
                    <a:srgbClr val="000000"/>
                  </a:solidFill>
                  <a:latin typeface="Calibri"/>
                  <a:ea typeface="+mn-ea"/>
                  <a:cs typeface="+mn-cs"/>
                </a:rPr>
                <a:t> Casinos</a:t>
              </a:r>
            </a:p>
            <a:p>
              <a:pPr algn="l" defTabSz="455612" eaLnBrk="1" fontAlgn="auto">
                <a:spcBef>
                  <a:spcPts val="0"/>
                </a:spcBef>
                <a:spcAft>
                  <a:spcPts val="0"/>
                </a:spcAft>
                <a:defRPr/>
              </a:pPr>
              <a:r>
                <a:rPr lang="es-ES" sz="2000" dirty="0">
                  <a:solidFill>
                    <a:srgbClr val="000000"/>
                  </a:solidFill>
                  <a:latin typeface="Calibri"/>
                  <a:ea typeface="+mn-ea"/>
                  <a:cs typeface="+mn-cs"/>
                </a:rPr>
                <a:t>Máquinas recreativas </a:t>
              </a:r>
            </a:p>
            <a:p>
              <a:pPr algn="l" defTabSz="455612" eaLnBrk="1" fontAlgn="auto">
                <a:spcBef>
                  <a:spcPts val="0"/>
                </a:spcBef>
                <a:spcAft>
                  <a:spcPts val="0"/>
                </a:spcAft>
                <a:defRPr/>
              </a:pPr>
              <a:r>
                <a:rPr lang="es-ES" sz="2000" dirty="0">
                  <a:solidFill>
                    <a:srgbClr val="000000"/>
                  </a:solidFill>
                  <a:latin typeface="Calibri"/>
                  <a:ea typeface="+mn-ea"/>
                  <a:cs typeface="+mn-cs"/>
                </a:rPr>
                <a:t>Apuestas online (deportivas, slots, póker online, etc.)</a:t>
              </a:r>
            </a:p>
            <a:p>
              <a:pPr algn="l" defTabSz="455612" eaLnBrk="1" fontAlgn="auto">
                <a:spcBef>
                  <a:spcPts val="0"/>
                </a:spcBef>
                <a:spcAft>
                  <a:spcPts val="0"/>
                </a:spcAft>
                <a:defRPr/>
              </a:pPr>
              <a:r>
                <a:rPr lang="es-ES" sz="2000" dirty="0">
                  <a:solidFill>
                    <a:srgbClr val="000000"/>
                  </a:solidFill>
                  <a:latin typeface="Calibri"/>
                  <a:ea typeface="+mn-ea"/>
                  <a:cs typeface="+mn-cs"/>
                </a:rPr>
                <a:t>Apuestas del Estado </a:t>
              </a:r>
            </a:p>
            <a:p>
              <a:pPr algn="l" defTabSz="455612" eaLnBrk="1" fontAlgn="auto">
                <a:spcBef>
                  <a:spcPts val="0"/>
                </a:spcBef>
                <a:spcAft>
                  <a:spcPts val="0"/>
                </a:spcAft>
                <a:defRPr/>
              </a:pPr>
              <a:r>
                <a:rPr lang="es-ES" sz="2000" dirty="0">
                  <a:solidFill>
                    <a:srgbClr val="000000"/>
                  </a:solidFill>
                  <a:latin typeface="Calibri"/>
                  <a:ea typeface="+mn-ea"/>
                  <a:cs typeface="+mn-cs"/>
                </a:rPr>
                <a:t>Otros juegos de azar</a:t>
              </a:r>
            </a:p>
            <a:p>
              <a:pPr defTabSz="455612" eaLnBrk="1" fontAlgn="auto">
                <a:spcBef>
                  <a:spcPts val="0"/>
                </a:spcBef>
                <a:spcAft>
                  <a:spcPts val="0"/>
                </a:spcAft>
                <a:defRPr/>
              </a:pPr>
              <a:endParaRPr lang="es-ES" sz="800" dirty="0">
                <a:solidFill>
                  <a:srgbClr val="000000"/>
                </a:solidFill>
              </a:endParaRPr>
            </a:p>
            <a:p>
              <a:pPr defTabSz="455612" eaLnBrk="1" fontAlgn="auto">
                <a:spcBef>
                  <a:spcPts val="0"/>
                </a:spcBef>
                <a:spcAft>
                  <a:spcPts val="0"/>
                </a:spcAft>
                <a:defRPr/>
              </a:pPr>
              <a:endParaRPr kern="0" dirty="0">
                <a:solidFill>
                  <a:srgbClr val="000000"/>
                </a:solidFill>
              </a:endParaRPr>
            </a:p>
          </p:txBody>
        </p:sp>
        <p:sp>
          <p:nvSpPr>
            <p:cNvPr id="120" name="Línea"/>
            <p:cNvSpPr/>
            <p:nvPr/>
          </p:nvSpPr>
          <p:spPr>
            <a:xfrm>
              <a:off x="287483" y="188655"/>
              <a:ext cx="1233194" cy="17244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1909"/>
                  </a:lnTo>
                  <a:lnTo>
                    <a:pt x="21600" y="0"/>
                  </a:lnTo>
                  <a:lnTo>
                    <a:pt x="3916" y="0"/>
                  </a:lnTo>
                </a:path>
              </a:pathLst>
            </a:custGeom>
            <a:noFill/>
            <a:ln w="12700" cap="flat">
              <a:solidFill>
                <a:srgbClr val="A5A813"/>
              </a:solidFill>
              <a:prstDash val="solid"/>
              <a:miter lim="400000"/>
            </a:ln>
            <a:effectLst>
              <a:outerShdw blurRad="38100" dist="20000" dir="5400000" rotWithShape="0">
                <a:srgbClr val="000000">
                  <a:alpha val="38000"/>
                </a:srgbClr>
              </a:outerShdw>
            </a:effectLst>
          </p:spPr>
          <p:txBody>
            <a:bodyPr lIns="45719" tIns="45719" rIns="45719" bIns="45719"/>
            <a:lstStyle/>
            <a:p>
              <a:pPr defTabSz="455612" eaLnBrk="1" fontAlgn="auto">
                <a:spcBef>
                  <a:spcPts val="0"/>
                </a:spcBef>
                <a:spcAft>
                  <a:spcPts val="0"/>
                </a:spcAft>
                <a:defRPr/>
              </a:pPr>
              <a:endParaRPr kern="0">
                <a:solidFill>
                  <a:srgbClr val="000000"/>
                </a:solidFill>
                <a:latin typeface="Calibri"/>
                <a:ea typeface="Microsoft YaHei" panose="020B0503020204020204" pitchFamily="34" charset="-122"/>
                <a:cs typeface="Calibri"/>
                <a:sym typeface="Calibri"/>
              </a:endParaRPr>
            </a:p>
          </p:txBody>
        </p:sp>
        <p:sp>
          <p:nvSpPr>
            <p:cNvPr id="121" name="»"/>
            <p:cNvSpPr txBox="1"/>
            <p:nvPr/>
          </p:nvSpPr>
          <p:spPr>
            <a:xfrm>
              <a:off x="46717" y="0"/>
              <a:ext cx="368784" cy="718375"/>
            </a:xfrm>
            <a:prstGeom prst="rect">
              <a:avLst/>
            </a:prstGeom>
            <a:noFill/>
            <a:ln w="12700" cap="flat">
              <a:noFill/>
              <a:miter lim="400000"/>
            </a:ln>
            <a:effectLst/>
            <a:extLst>
              <a:ext uri="{C572A759-6A51-4108-AA02-DFA0A04FC94B}"/>
            </a:extLst>
          </p:spPr>
          <p:txBody>
            <a:bodyPr lIns="32384" tIns="32384" rIns="32384" bIns="32384"/>
            <a:lstStyle>
              <a:lvl1pPr algn="r" defTabSz="643217">
                <a:lnSpc>
                  <a:spcPct val="90000"/>
                </a:lnSpc>
                <a:defRPr sz="5000">
                  <a:solidFill>
                    <a:srgbClr val="A5A813"/>
                  </a:solidFill>
                  <a:latin typeface="Montserrat Bold"/>
                  <a:ea typeface="Montserrat Bold"/>
                  <a:cs typeface="Montserrat Bold"/>
                  <a:sym typeface="Montserrat Bold"/>
                </a:defRPr>
              </a:lvl1pPr>
            </a:lstStyle>
            <a:p>
              <a:pPr eaLnBrk="1" fontAlgn="auto">
                <a:spcBef>
                  <a:spcPts val="0"/>
                </a:spcBef>
                <a:spcAft>
                  <a:spcPts val="0"/>
                </a:spcAft>
                <a:defRPr/>
              </a:pPr>
              <a:r>
                <a:rPr kern="0"/>
                <a:t>»</a:t>
              </a:r>
            </a:p>
          </p:txBody>
        </p:sp>
      </p:grpSp>
      <p:grpSp>
        <p:nvGrpSpPr>
          <p:cNvPr id="3" name="Grupo"/>
          <p:cNvGrpSpPr>
            <a:grpSpLocks/>
          </p:cNvGrpSpPr>
          <p:nvPr/>
        </p:nvGrpSpPr>
        <p:grpSpPr bwMode="auto">
          <a:xfrm>
            <a:off x="4770213" y="1041401"/>
            <a:ext cx="2749775" cy="3730625"/>
            <a:chOff x="36693" y="0"/>
            <a:chExt cx="1483984" cy="1913055"/>
          </a:xfrm>
        </p:grpSpPr>
        <p:sp>
          <p:nvSpPr>
            <p:cNvPr id="123" name="Igualdad"/>
            <p:cNvSpPr txBox="1"/>
            <p:nvPr/>
          </p:nvSpPr>
          <p:spPr>
            <a:xfrm>
              <a:off x="47033" y="340280"/>
              <a:ext cx="1301045" cy="302833"/>
            </a:xfrm>
            <a:prstGeom prst="rect">
              <a:avLst/>
            </a:prstGeom>
            <a:ln/>
            <a:extLst>
              <a:ext uri="{C572A759-6A51-4108-AA02-DFA0A04FC94B}"/>
            </a:extLst>
          </p:spPr>
          <p:style>
            <a:lnRef idx="1">
              <a:schemeClr val="accent4"/>
            </a:lnRef>
            <a:fillRef idx="2">
              <a:schemeClr val="accent4"/>
            </a:fillRef>
            <a:effectRef idx="1">
              <a:schemeClr val="accent4"/>
            </a:effectRef>
            <a:fontRef idx="minor">
              <a:schemeClr val="dk1"/>
            </a:fontRef>
          </p:style>
          <p:txBody>
            <a:bodyPr lIns="45719" tIns="45719" rIns="45719" bIns="45719">
              <a:spAutoFit/>
            </a:bodyPr>
            <a:lstStyle>
              <a:lvl1pPr algn="r">
                <a:lnSpc>
                  <a:spcPct val="90000"/>
                </a:lnSpc>
                <a:defRPr sz="1400">
                  <a:latin typeface="Montserrat Regular"/>
                  <a:ea typeface="Montserrat Regular"/>
                  <a:cs typeface="Montserrat Regular"/>
                  <a:sym typeface="Montserrat Regular"/>
                </a:defRPr>
              </a:lvl1pPr>
            </a:lstStyle>
            <a:p>
              <a:pPr algn="ctr" defTabSz="455612" eaLnBrk="1" fontAlgn="auto">
                <a:spcBef>
                  <a:spcPts val="0"/>
                </a:spcBef>
                <a:spcAft>
                  <a:spcPts val="0"/>
                </a:spcAft>
                <a:defRPr/>
              </a:pPr>
              <a:r>
                <a:rPr lang="es-ES" sz="1800" b="1" kern="0" dirty="0">
                  <a:solidFill>
                    <a:srgbClr val="000000"/>
                  </a:solidFill>
                </a:rPr>
                <a:t>Adicción a las Compras</a:t>
              </a:r>
              <a:endParaRPr sz="1800" b="1" kern="0" dirty="0">
                <a:solidFill>
                  <a:srgbClr val="000000"/>
                </a:solidFill>
              </a:endParaRPr>
            </a:p>
          </p:txBody>
        </p:sp>
        <p:sp>
          <p:nvSpPr>
            <p:cNvPr id="124" name="Trabajamos contra cualquier forma de discriminación o violencia, y promovemos la igualdad de oportunidades y de trato entre mujeres y hombres en todos los ámbitos"/>
            <p:cNvSpPr txBox="1"/>
            <p:nvPr/>
          </p:nvSpPr>
          <p:spPr>
            <a:xfrm>
              <a:off x="36693" y="1216624"/>
              <a:ext cx="1391714" cy="480299"/>
            </a:xfrm>
            <a:prstGeom prst="rect">
              <a:avLst/>
            </a:prstGeom>
            <a:noFill/>
            <a:ln w="12700" cap="flat">
              <a:noFill/>
              <a:miter lim="400000"/>
            </a:ln>
            <a:effectLst/>
            <a:extLst>
              <a:ext uri="{C572A759-6A51-4108-AA02-DFA0A04FC94B}"/>
            </a:extLst>
          </p:spPr>
          <p:txBody>
            <a:bodyPr lIns="45719" tIns="45719" rIns="45719" bIns="45719">
              <a:spAutoFit/>
            </a:bodyPr>
            <a:lstStyle>
              <a:lvl1pPr algn="r">
                <a:lnSpc>
                  <a:spcPct val="90000"/>
                </a:lnSpc>
                <a:defRPr sz="700">
                  <a:latin typeface="Montserrat Light"/>
                  <a:ea typeface="Montserrat Light"/>
                  <a:cs typeface="Montserrat Light"/>
                  <a:sym typeface="Montserrat Light"/>
                </a:defRPr>
              </a:lvl1pPr>
            </a:lstStyle>
            <a:p>
              <a:pPr algn="l" defTabSz="455612" eaLnBrk="1" fontAlgn="auto">
                <a:spcBef>
                  <a:spcPts val="0"/>
                </a:spcBef>
                <a:spcAft>
                  <a:spcPts val="0"/>
                </a:spcAft>
                <a:defRPr/>
              </a:pPr>
              <a:r>
                <a:rPr lang="es-ES" sz="1800" dirty="0">
                  <a:solidFill>
                    <a:srgbClr val="000000"/>
                  </a:solidFill>
                </a:rPr>
                <a:t>otras conductas adictivas (comida, deporte, etc.)</a:t>
              </a:r>
            </a:p>
            <a:p>
              <a:pPr defTabSz="455612" eaLnBrk="1" fontAlgn="auto">
                <a:spcBef>
                  <a:spcPts val="0"/>
                </a:spcBef>
                <a:spcAft>
                  <a:spcPts val="0"/>
                </a:spcAft>
                <a:defRPr/>
              </a:pPr>
              <a:endParaRPr kern="0" dirty="0">
                <a:solidFill>
                  <a:srgbClr val="000000"/>
                </a:solidFill>
              </a:endParaRPr>
            </a:p>
          </p:txBody>
        </p:sp>
        <p:sp>
          <p:nvSpPr>
            <p:cNvPr id="125" name="Línea"/>
            <p:cNvSpPr/>
            <p:nvPr/>
          </p:nvSpPr>
          <p:spPr>
            <a:xfrm>
              <a:off x="287361" y="266200"/>
              <a:ext cx="1233316" cy="164685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1909"/>
                  </a:lnTo>
                  <a:lnTo>
                    <a:pt x="21600" y="0"/>
                  </a:lnTo>
                  <a:lnTo>
                    <a:pt x="3916" y="0"/>
                  </a:lnTo>
                </a:path>
              </a:pathLst>
            </a:custGeom>
            <a:noFill/>
            <a:ln w="12700" cap="flat">
              <a:solidFill>
                <a:srgbClr val="A5A813"/>
              </a:solidFill>
              <a:prstDash val="solid"/>
              <a:miter lim="400000"/>
            </a:ln>
            <a:effectLst>
              <a:outerShdw blurRad="38100" dist="20000" dir="5400000" rotWithShape="0">
                <a:srgbClr val="000000">
                  <a:alpha val="38000"/>
                </a:srgbClr>
              </a:outerShdw>
            </a:effectLst>
          </p:spPr>
          <p:txBody>
            <a:bodyPr lIns="45719" tIns="45719" rIns="45719" bIns="45719"/>
            <a:lstStyle/>
            <a:p>
              <a:pPr defTabSz="455612" eaLnBrk="1" fontAlgn="auto">
                <a:spcBef>
                  <a:spcPts val="0"/>
                </a:spcBef>
                <a:spcAft>
                  <a:spcPts val="0"/>
                </a:spcAft>
                <a:defRPr/>
              </a:pPr>
              <a:endParaRPr kern="0">
                <a:solidFill>
                  <a:srgbClr val="000000"/>
                </a:solidFill>
                <a:latin typeface="Calibri"/>
                <a:ea typeface="Microsoft YaHei" panose="020B0503020204020204" pitchFamily="34" charset="-122"/>
                <a:cs typeface="Calibri"/>
                <a:sym typeface="Calibri"/>
              </a:endParaRPr>
            </a:p>
          </p:txBody>
        </p:sp>
        <p:sp>
          <p:nvSpPr>
            <p:cNvPr id="126" name="»"/>
            <p:cNvSpPr txBox="1"/>
            <p:nvPr/>
          </p:nvSpPr>
          <p:spPr>
            <a:xfrm>
              <a:off x="47033" y="0"/>
              <a:ext cx="368138" cy="718820"/>
            </a:xfrm>
            <a:prstGeom prst="rect">
              <a:avLst/>
            </a:prstGeom>
            <a:noFill/>
            <a:ln w="12700" cap="flat">
              <a:noFill/>
              <a:miter lim="400000"/>
            </a:ln>
            <a:effectLst/>
            <a:extLst>
              <a:ext uri="{C572A759-6A51-4108-AA02-DFA0A04FC94B}"/>
            </a:extLst>
          </p:spPr>
          <p:txBody>
            <a:bodyPr lIns="32384" tIns="32384" rIns="32384" bIns="32384"/>
            <a:lstStyle>
              <a:lvl1pPr algn="r" defTabSz="643217">
                <a:lnSpc>
                  <a:spcPct val="90000"/>
                </a:lnSpc>
                <a:defRPr sz="5000">
                  <a:solidFill>
                    <a:srgbClr val="A5A813"/>
                  </a:solidFill>
                  <a:latin typeface="Montserrat Bold"/>
                  <a:ea typeface="Montserrat Bold"/>
                  <a:cs typeface="Montserrat Bold"/>
                  <a:sym typeface="Montserrat Bold"/>
                </a:defRPr>
              </a:lvl1pPr>
            </a:lstStyle>
            <a:p>
              <a:pPr eaLnBrk="1" fontAlgn="auto">
                <a:spcBef>
                  <a:spcPts val="0"/>
                </a:spcBef>
                <a:spcAft>
                  <a:spcPts val="0"/>
                </a:spcAft>
                <a:defRPr/>
              </a:pPr>
              <a:r>
                <a:rPr kern="0"/>
                <a:t>»</a:t>
              </a:r>
            </a:p>
          </p:txBody>
        </p:sp>
      </p:grpSp>
      <p:grpSp>
        <p:nvGrpSpPr>
          <p:cNvPr id="4" name="Grupo"/>
          <p:cNvGrpSpPr>
            <a:grpSpLocks/>
          </p:cNvGrpSpPr>
          <p:nvPr/>
        </p:nvGrpSpPr>
        <p:grpSpPr bwMode="auto">
          <a:xfrm>
            <a:off x="7656514" y="968376"/>
            <a:ext cx="3200783" cy="3876675"/>
            <a:chOff x="47207" y="0"/>
            <a:chExt cx="1473470" cy="1913055"/>
          </a:xfrm>
        </p:grpSpPr>
        <p:sp>
          <p:nvSpPr>
            <p:cNvPr id="129" name="Trabajamos contra cualquier forma de discriminación o violencia, y promovemos la igualdad de oportunidades y de trato entre mujeres y hombres en todos los ámbitos"/>
            <p:cNvSpPr txBox="1"/>
            <p:nvPr/>
          </p:nvSpPr>
          <p:spPr>
            <a:xfrm>
              <a:off x="110497" y="946343"/>
              <a:ext cx="1392380" cy="339994"/>
            </a:xfrm>
            <a:prstGeom prst="rect">
              <a:avLst/>
            </a:prstGeom>
            <a:noFill/>
            <a:ln w="12700" cap="flat">
              <a:noFill/>
              <a:miter lim="400000"/>
            </a:ln>
            <a:effectLst/>
            <a:extLst>
              <a:ext uri="{C572A759-6A51-4108-AA02-DFA0A04FC94B}"/>
            </a:extLst>
          </p:spPr>
          <p:txBody>
            <a:bodyPr lIns="45719" tIns="45719" rIns="45719" bIns="45719">
              <a:spAutoFit/>
            </a:bodyPr>
            <a:lstStyle>
              <a:lvl1pPr algn="r">
                <a:lnSpc>
                  <a:spcPct val="90000"/>
                </a:lnSpc>
                <a:defRPr sz="700">
                  <a:latin typeface="Montserrat Light"/>
                  <a:ea typeface="Montserrat Light"/>
                  <a:cs typeface="Montserrat Light"/>
                  <a:sym typeface="Montserrat Light"/>
                </a:defRPr>
              </a:lvl1pPr>
            </a:lstStyle>
            <a:p>
              <a:pPr algn="l" defTabSz="455612" eaLnBrk="1" fontAlgn="auto">
                <a:spcBef>
                  <a:spcPts val="0"/>
                </a:spcBef>
                <a:spcAft>
                  <a:spcPts val="0"/>
                </a:spcAft>
                <a:defRPr/>
              </a:pPr>
              <a:r>
                <a:rPr lang="es-ES" sz="1400" b="1" dirty="0">
                  <a:solidFill>
                    <a:srgbClr val="000000"/>
                  </a:solidFill>
                </a:rPr>
                <a:t> </a:t>
              </a:r>
              <a:r>
                <a:rPr lang="es-ES" sz="1800" dirty="0">
                  <a:solidFill>
                    <a:srgbClr val="000000"/>
                  </a:solidFill>
                </a:rPr>
                <a:t>(Videojuegos, </a:t>
              </a:r>
            </a:p>
            <a:p>
              <a:pPr algn="l" defTabSz="455612" eaLnBrk="1" fontAlgn="auto">
                <a:spcBef>
                  <a:spcPts val="0"/>
                </a:spcBef>
                <a:spcAft>
                  <a:spcPts val="0"/>
                </a:spcAft>
                <a:defRPr/>
              </a:pPr>
              <a:r>
                <a:rPr lang="es-ES" sz="1800" dirty="0">
                  <a:solidFill>
                    <a:srgbClr val="000000"/>
                  </a:solidFill>
                </a:rPr>
                <a:t>móvil e internet)</a:t>
              </a:r>
              <a:endParaRPr lang="es-ES" sz="1800" dirty="0">
                <a:solidFill>
                  <a:srgbClr val="000000"/>
                </a:solidFill>
                <a:cs typeface="Calibri"/>
              </a:endParaRPr>
            </a:p>
            <a:p>
              <a:pPr defTabSz="455612" eaLnBrk="1" fontAlgn="auto">
                <a:spcBef>
                  <a:spcPts val="0"/>
                </a:spcBef>
                <a:spcAft>
                  <a:spcPts val="0"/>
                </a:spcAft>
                <a:defRPr/>
              </a:pPr>
              <a:endParaRPr kern="0" dirty="0">
                <a:solidFill>
                  <a:srgbClr val="000000"/>
                </a:solidFill>
              </a:endParaRPr>
            </a:p>
          </p:txBody>
        </p:sp>
        <p:sp>
          <p:nvSpPr>
            <p:cNvPr id="130" name="Línea"/>
            <p:cNvSpPr/>
            <p:nvPr/>
          </p:nvSpPr>
          <p:spPr>
            <a:xfrm>
              <a:off x="287511" y="335294"/>
              <a:ext cx="1233166" cy="157776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1909"/>
                  </a:lnTo>
                  <a:lnTo>
                    <a:pt x="21600" y="0"/>
                  </a:lnTo>
                  <a:lnTo>
                    <a:pt x="3916" y="0"/>
                  </a:lnTo>
                </a:path>
              </a:pathLst>
            </a:custGeom>
            <a:noFill/>
            <a:ln w="12700" cap="flat">
              <a:solidFill>
                <a:srgbClr val="A5A813"/>
              </a:solidFill>
              <a:prstDash val="solid"/>
              <a:miter lim="400000"/>
            </a:ln>
            <a:effectLst>
              <a:outerShdw blurRad="38100" dist="20000" dir="5400000" rotWithShape="0">
                <a:srgbClr val="000000">
                  <a:alpha val="38000"/>
                </a:srgbClr>
              </a:outerShdw>
            </a:effectLst>
          </p:spPr>
          <p:txBody>
            <a:bodyPr lIns="45719" tIns="45719" rIns="45719" bIns="45719"/>
            <a:lstStyle/>
            <a:p>
              <a:pPr defTabSz="455612" eaLnBrk="1" fontAlgn="auto">
                <a:spcBef>
                  <a:spcPts val="0"/>
                </a:spcBef>
                <a:spcAft>
                  <a:spcPts val="0"/>
                </a:spcAft>
                <a:defRPr/>
              </a:pPr>
              <a:endParaRPr kern="0">
                <a:solidFill>
                  <a:srgbClr val="000000"/>
                </a:solidFill>
                <a:latin typeface="Calibri"/>
                <a:ea typeface="Microsoft YaHei" panose="020B0503020204020204" pitchFamily="34" charset="-122"/>
                <a:cs typeface="Calibri"/>
                <a:sym typeface="Calibri"/>
              </a:endParaRPr>
            </a:p>
          </p:txBody>
        </p:sp>
        <p:sp>
          <p:nvSpPr>
            <p:cNvPr id="131" name="»"/>
            <p:cNvSpPr txBox="1"/>
            <p:nvPr/>
          </p:nvSpPr>
          <p:spPr>
            <a:xfrm>
              <a:off x="47207" y="0"/>
              <a:ext cx="367873" cy="718375"/>
            </a:xfrm>
            <a:prstGeom prst="rect">
              <a:avLst/>
            </a:prstGeom>
            <a:noFill/>
            <a:ln w="12700" cap="flat">
              <a:noFill/>
              <a:miter lim="400000"/>
            </a:ln>
            <a:effectLst/>
            <a:extLst>
              <a:ext uri="{C572A759-6A51-4108-AA02-DFA0A04FC94B}"/>
            </a:extLst>
          </p:spPr>
          <p:txBody>
            <a:bodyPr lIns="32384" tIns="32384" rIns="32384" bIns="32384"/>
            <a:lstStyle>
              <a:lvl1pPr algn="r" defTabSz="643217">
                <a:lnSpc>
                  <a:spcPct val="90000"/>
                </a:lnSpc>
                <a:defRPr sz="5000">
                  <a:solidFill>
                    <a:srgbClr val="A5A813"/>
                  </a:solidFill>
                  <a:latin typeface="Montserrat Bold"/>
                  <a:ea typeface="Montserrat Bold"/>
                  <a:cs typeface="Montserrat Bold"/>
                  <a:sym typeface="Montserrat Bold"/>
                </a:defRPr>
              </a:lvl1pPr>
            </a:lstStyle>
            <a:p>
              <a:pPr eaLnBrk="1" fontAlgn="auto">
                <a:spcBef>
                  <a:spcPts val="0"/>
                </a:spcBef>
                <a:spcAft>
                  <a:spcPts val="0"/>
                </a:spcAft>
                <a:defRPr/>
              </a:pPr>
              <a:r>
                <a:rPr kern="0"/>
                <a:t>»</a:t>
              </a:r>
            </a:p>
          </p:txBody>
        </p:sp>
      </p:grpSp>
      <p:grpSp>
        <p:nvGrpSpPr>
          <p:cNvPr id="5" name="Agrupar 40"/>
          <p:cNvGrpSpPr>
            <a:grpSpLocks/>
          </p:cNvGrpSpPr>
          <p:nvPr/>
        </p:nvGrpSpPr>
        <p:grpSpPr bwMode="auto">
          <a:xfrm>
            <a:off x="6261101" y="6145213"/>
            <a:ext cx="4219575" cy="488950"/>
            <a:chOff x="4756792" y="3895482"/>
            <a:chExt cx="4219635" cy="488101"/>
          </a:xfrm>
        </p:grpSpPr>
        <p:cxnSp>
          <p:nvCxnSpPr>
            <p:cNvPr id="42" name="Conector recto 41"/>
            <p:cNvCxnSpPr/>
            <p:nvPr/>
          </p:nvCxnSpPr>
          <p:spPr>
            <a:xfrm>
              <a:off x="7712150"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43" name="CuadroTexto 42"/>
            <p:cNvSpPr txBox="1"/>
            <p:nvPr/>
          </p:nvSpPr>
          <p:spPr>
            <a:xfrm>
              <a:off x="4756792" y="3959576"/>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825500" eaLnBrk="1" fontAlgn="auto">
                <a:spcBef>
                  <a:spcPts val="0"/>
                </a:spcBef>
                <a:spcAft>
                  <a:spcPts val="0"/>
                </a:spcAft>
                <a:defRPr/>
              </a:pPr>
              <a:r>
                <a:rPr lang="es-ES" sz="1200" b="1" kern="0" dirty="0">
                  <a:solidFill>
                    <a:srgbClr val="000000"/>
                  </a:solidFill>
                  <a:latin typeface="Montserrat Bold"/>
                  <a:ea typeface="Microsoft YaHei" panose="020B0503020204020204" pitchFamily="34" charset="-122"/>
                  <a:cs typeface="Montserrat Bold"/>
                  <a:sym typeface="Calibri"/>
                </a:rPr>
                <a:t>www.f</a:t>
              </a:r>
              <a:r>
                <a:rPr lang="es-ES" sz="1200" b="1" kern="0" dirty="0">
                  <a:solidFill>
                    <a:srgbClr val="000000"/>
                  </a:solidFill>
                  <a:latin typeface="Montserrat Bold"/>
                  <a:ea typeface="Microsoft YaHei" panose="020B0503020204020204" pitchFamily="34" charset="-122"/>
                  <a:cs typeface="Montserrat Bold"/>
                  <a:sym typeface="Helvetica Neue"/>
                </a:rPr>
                <a:t>undacionadsis.org</a:t>
              </a:r>
            </a:p>
          </p:txBody>
        </p:sp>
        <p:pic>
          <p:nvPicPr>
            <p:cNvPr id="44049" name="Imagen 43" descr="negro.emf"/>
            <p:cNvPicPr>
              <a:picLocks noChangeAspect="1"/>
            </p:cNvPicPr>
            <p:nvPr/>
          </p:nvPicPr>
          <p:blipFill>
            <a:blip r:embed="rId3"/>
            <a:srcRect/>
            <a:stretch>
              <a:fillRect/>
            </a:stretch>
          </p:blipFill>
          <p:spPr bwMode="auto">
            <a:xfrm>
              <a:off x="7847379" y="3999354"/>
              <a:ext cx="1129048" cy="240446"/>
            </a:xfrm>
            <a:prstGeom prst="rect">
              <a:avLst/>
            </a:prstGeom>
            <a:noFill/>
            <a:ln w="9525">
              <a:noFill/>
              <a:miter lim="800000"/>
              <a:headEnd/>
              <a:tailEnd/>
            </a:ln>
          </p:spPr>
        </p:pic>
      </p:grpSp>
      <p:pic>
        <p:nvPicPr>
          <p:cNvPr id="44040" name="Imagen 44" descr="logo.emf"/>
          <p:cNvPicPr>
            <a:picLocks noChangeAspect="1"/>
          </p:cNvPicPr>
          <p:nvPr/>
        </p:nvPicPr>
        <p:blipFill>
          <a:blip r:embed="rId4"/>
          <a:srcRect/>
          <a:stretch>
            <a:fillRect/>
          </a:stretch>
        </p:blipFill>
        <p:spPr bwMode="auto">
          <a:xfrm>
            <a:off x="677862" y="5792393"/>
            <a:ext cx="703263" cy="717550"/>
          </a:xfrm>
          <a:prstGeom prst="rect">
            <a:avLst/>
          </a:prstGeom>
          <a:noFill/>
          <a:ln w="9525">
            <a:noFill/>
            <a:miter lim="800000"/>
            <a:headEnd/>
            <a:tailEnd/>
          </a:ln>
        </p:spPr>
      </p:pic>
      <p:sp>
        <p:nvSpPr>
          <p:cNvPr id="40" name="Montserrat Light"/>
          <p:cNvSpPr txBox="1"/>
          <p:nvPr/>
        </p:nvSpPr>
        <p:spPr>
          <a:xfrm>
            <a:off x="1859188" y="272891"/>
            <a:ext cx="8886707" cy="1077218"/>
          </a:xfrm>
          <a:prstGeom prst="rect">
            <a:avLst/>
          </a:prstGeom>
          <a:solidFill>
            <a:srgbClr val="FFC000"/>
          </a:solidFill>
          <a:ln w="12700">
            <a:miter lim="400000"/>
          </a:ln>
          <a:extLst>
            <a:ext uri="{C572A759-6A51-4108-AA02-DFA0A04FC94B}"/>
          </a:extLst>
        </p:spPr>
        <p:txBody>
          <a:bodyPr wrap="square" lIns="45719" rIns="45719">
            <a:spAutoFit/>
          </a:bodyPr>
          <a:lstStyle>
            <a:lvl1pPr algn="r">
              <a:defRPr sz="3200">
                <a:latin typeface="Montserrat Regular"/>
                <a:ea typeface="Montserrat Regular"/>
                <a:cs typeface="Montserrat Regular"/>
                <a:sym typeface="Montserrat Regular"/>
              </a:defRPr>
            </a:lvl1pPr>
          </a:lstStyle>
          <a:p>
            <a:pPr algn="ctr" defTabSz="455612" eaLnBrk="1" fontAlgn="auto">
              <a:spcBef>
                <a:spcPts val="0"/>
              </a:spcBef>
              <a:spcAft>
                <a:spcPts val="0"/>
              </a:spcAft>
              <a:defRPr/>
            </a:pPr>
            <a:r>
              <a:rPr lang="es-ES" kern="0" dirty="0">
                <a:solidFill>
                  <a:srgbClr val="000000"/>
                </a:solidFill>
              </a:rPr>
              <a:t>Tipologías de Adicciones sin Sustancias o Comportamentales</a:t>
            </a:r>
            <a:endParaRPr kern="0" dirty="0">
              <a:solidFill>
                <a:srgbClr val="000000"/>
              </a:solidFill>
            </a:endParaRPr>
          </a:p>
        </p:txBody>
      </p:sp>
      <p:sp>
        <p:nvSpPr>
          <p:cNvPr id="47" name="Igualdad"/>
          <p:cNvSpPr txBox="1"/>
          <p:nvPr/>
        </p:nvSpPr>
        <p:spPr>
          <a:xfrm>
            <a:off x="4712405" y="2816225"/>
            <a:ext cx="2482145" cy="341630"/>
          </a:xfrm>
          <a:prstGeom prst="rect">
            <a:avLst/>
          </a:prstGeom>
          <a:ln/>
          <a:extLst>
            <a:ext uri="{C572A759-6A51-4108-AA02-DFA0A04FC94B}"/>
          </a:extLst>
        </p:spPr>
        <p:style>
          <a:lnRef idx="1">
            <a:schemeClr val="accent4"/>
          </a:lnRef>
          <a:fillRef idx="2">
            <a:schemeClr val="accent4"/>
          </a:fillRef>
          <a:effectRef idx="1">
            <a:schemeClr val="accent4"/>
          </a:effectRef>
          <a:fontRef idx="minor">
            <a:schemeClr val="dk1"/>
          </a:fontRef>
        </p:style>
        <p:txBody>
          <a:bodyPr wrap="square" lIns="45719" tIns="45719" rIns="45719" bIns="45719">
            <a:spAutoFit/>
          </a:bodyPr>
          <a:lstStyle>
            <a:lvl1pPr algn="r">
              <a:lnSpc>
                <a:spcPct val="90000"/>
              </a:lnSpc>
              <a:defRPr sz="1400">
                <a:latin typeface="Montserrat Regular"/>
                <a:ea typeface="Montserrat Regular"/>
                <a:cs typeface="Montserrat Regular"/>
                <a:sym typeface="Montserrat Regular"/>
              </a:defRPr>
            </a:lvl1pPr>
          </a:lstStyle>
          <a:p>
            <a:pPr algn="ctr" defTabSz="455612" eaLnBrk="1" fontAlgn="auto">
              <a:spcBef>
                <a:spcPts val="0"/>
              </a:spcBef>
              <a:spcAft>
                <a:spcPts val="0"/>
              </a:spcAft>
              <a:defRPr/>
            </a:pPr>
            <a:r>
              <a:rPr lang="es-ES" sz="1800" b="1" kern="0" dirty="0">
                <a:solidFill>
                  <a:srgbClr val="000000"/>
                </a:solidFill>
              </a:rPr>
              <a:t>Adicción al Sexo</a:t>
            </a:r>
            <a:endParaRPr sz="1800" b="1" kern="0" dirty="0">
              <a:solidFill>
                <a:srgbClr val="000000"/>
              </a:solidFill>
            </a:endParaRPr>
          </a:p>
        </p:txBody>
      </p:sp>
      <p:sp>
        <p:nvSpPr>
          <p:cNvPr id="51" name="Igualdad"/>
          <p:cNvSpPr txBox="1"/>
          <p:nvPr/>
        </p:nvSpPr>
        <p:spPr>
          <a:xfrm>
            <a:off x="7853083" y="1996768"/>
            <a:ext cx="2961994" cy="840228"/>
          </a:xfrm>
          <a:prstGeom prst="rect">
            <a:avLst/>
          </a:prstGeom>
          <a:ln/>
          <a:extLst>
            <a:ext uri="{C572A759-6A51-4108-AA02-DFA0A04FC94B}"/>
          </a:extLst>
        </p:spPr>
        <p:style>
          <a:lnRef idx="1">
            <a:schemeClr val="accent4"/>
          </a:lnRef>
          <a:fillRef idx="2">
            <a:schemeClr val="accent4"/>
          </a:fillRef>
          <a:effectRef idx="1">
            <a:schemeClr val="accent4"/>
          </a:effectRef>
          <a:fontRef idx="minor">
            <a:schemeClr val="dk1"/>
          </a:fontRef>
        </p:style>
        <p:txBody>
          <a:bodyPr wrap="square" lIns="45719" tIns="45719" rIns="45719" bIns="45719">
            <a:spAutoFit/>
          </a:bodyPr>
          <a:lstStyle>
            <a:lvl1pPr algn="r">
              <a:lnSpc>
                <a:spcPct val="90000"/>
              </a:lnSpc>
              <a:defRPr sz="1400">
                <a:latin typeface="Montserrat Regular"/>
                <a:ea typeface="Montserrat Regular"/>
                <a:cs typeface="Montserrat Regular"/>
                <a:sym typeface="Montserrat Regular"/>
              </a:defRPr>
            </a:lvl1pPr>
          </a:lstStyle>
          <a:p>
            <a:pPr algn="ctr" defTabSz="455612" eaLnBrk="1" fontAlgn="auto">
              <a:spcBef>
                <a:spcPts val="0"/>
              </a:spcBef>
              <a:spcAft>
                <a:spcPts val="0"/>
              </a:spcAft>
              <a:defRPr/>
            </a:pPr>
            <a:r>
              <a:rPr lang="es-ES" sz="1800" b="1" kern="0" dirty="0">
                <a:solidFill>
                  <a:srgbClr val="000000"/>
                </a:solidFill>
              </a:rPr>
              <a:t>Trastorno por videojuegos y otras</a:t>
            </a:r>
            <a:endParaRPr lang="es-ES" dirty="0">
              <a:solidFill>
                <a:srgbClr val="000000"/>
              </a:solidFill>
            </a:endParaRPr>
          </a:p>
          <a:p>
            <a:pPr algn="ctr" defTabSz="455612" eaLnBrk="1" fontAlgn="auto" hangingPunct="1">
              <a:spcBef>
                <a:spcPts val="0"/>
              </a:spcBef>
              <a:spcAft>
                <a:spcPts val="0"/>
              </a:spcAft>
              <a:defRPr/>
            </a:pPr>
            <a:r>
              <a:rPr lang="es-ES" sz="1800" b="1" kern="0" dirty="0">
                <a:solidFill>
                  <a:srgbClr val="000000"/>
                </a:solidFill>
              </a:rPr>
              <a:t>Tecnoadicciones</a:t>
            </a:r>
          </a:p>
        </p:txBody>
      </p:sp>
      <p:pic>
        <p:nvPicPr>
          <p:cNvPr id="44044" name="Picture 2" descr="Póquer, Tarjetas, Casino, Fichas, Juegos De Azar, Juego"/>
          <p:cNvPicPr>
            <a:picLocks noChangeAspect="1" noChangeArrowheads="1"/>
          </p:cNvPicPr>
          <p:nvPr/>
        </p:nvPicPr>
        <p:blipFill>
          <a:blip r:embed="rId5"/>
          <a:srcRect/>
          <a:stretch>
            <a:fillRect/>
          </a:stretch>
        </p:blipFill>
        <p:spPr bwMode="auto">
          <a:xfrm>
            <a:off x="2239494" y="4387850"/>
            <a:ext cx="1746250" cy="2001838"/>
          </a:xfrm>
          <a:prstGeom prst="rect">
            <a:avLst/>
          </a:prstGeom>
          <a:noFill/>
          <a:ln w="9525">
            <a:noFill/>
            <a:miter lim="800000"/>
            <a:headEnd/>
            <a:tailEnd/>
          </a:ln>
        </p:spPr>
      </p:pic>
      <p:pic>
        <p:nvPicPr>
          <p:cNvPr id="44045" name="Picture 4" descr="Ecommerce, La Venta En Línea, Ventas En Línea"/>
          <p:cNvPicPr>
            <a:picLocks noChangeAspect="1" noChangeArrowheads="1"/>
          </p:cNvPicPr>
          <p:nvPr/>
        </p:nvPicPr>
        <p:blipFill>
          <a:blip r:embed="rId6">
            <a:clrChange>
              <a:clrFrom>
                <a:srgbClr val="DDDEE0"/>
              </a:clrFrom>
              <a:clrTo>
                <a:srgbClr val="DDDEE0">
                  <a:alpha val="0"/>
                </a:srgbClr>
              </a:clrTo>
            </a:clrChange>
          </a:blip>
          <a:srcRect/>
          <a:stretch>
            <a:fillRect/>
          </a:stretch>
        </p:blipFill>
        <p:spPr bwMode="auto">
          <a:xfrm>
            <a:off x="4581083" y="4916489"/>
            <a:ext cx="2744788" cy="1200150"/>
          </a:xfrm>
          <a:prstGeom prst="rect">
            <a:avLst/>
          </a:prstGeom>
          <a:noFill/>
          <a:ln w="9525">
            <a:noFill/>
            <a:miter lim="800000"/>
            <a:headEnd/>
            <a:tailEnd/>
          </a:ln>
        </p:spPr>
      </p:pic>
      <p:pic>
        <p:nvPicPr>
          <p:cNvPr id="44046" name="Picture 6" descr="Teléfono Inteligente, Teléfono, Mecanografía, Keying"/>
          <p:cNvPicPr>
            <a:picLocks noChangeAspect="1" noChangeArrowheads="1"/>
          </p:cNvPicPr>
          <p:nvPr/>
        </p:nvPicPr>
        <p:blipFill>
          <a:blip r:embed="rId7"/>
          <a:srcRect/>
          <a:stretch>
            <a:fillRect/>
          </a:stretch>
        </p:blipFill>
        <p:spPr bwMode="auto">
          <a:xfrm>
            <a:off x="8855242" y="3479127"/>
            <a:ext cx="1890653" cy="1259765"/>
          </a:xfrm>
          <a:prstGeom prst="rect">
            <a:avLst/>
          </a:prstGeom>
          <a:noFill/>
          <a:ln w="9525">
            <a:noFill/>
            <a:miter lim="800000"/>
            <a:headEnd/>
            <a:tailEnd/>
          </a:ln>
        </p:spPr>
      </p:pic>
      <p:sp>
        <p:nvSpPr>
          <p:cNvPr id="6" name="Rectángulo 5"/>
          <p:cNvSpPr/>
          <p:nvPr/>
        </p:nvSpPr>
        <p:spPr>
          <a:xfrm>
            <a:off x="4641674" y="2361034"/>
            <a:ext cx="2249334" cy="369332"/>
          </a:xfrm>
          <a:prstGeom prst="rect">
            <a:avLst/>
          </a:prstGeom>
        </p:spPr>
        <p:txBody>
          <a:bodyPr wrap="none">
            <a:spAutoFit/>
          </a:bodyPr>
          <a:lstStyle/>
          <a:p>
            <a:r>
              <a:rPr lang="es-ES" dirty="0">
                <a:solidFill>
                  <a:srgbClr val="000000"/>
                </a:solidFill>
              </a:rPr>
              <a:t>Presencial u Online </a:t>
            </a:r>
            <a:endParaRPr lang="es-ES" dirty="0"/>
          </a:p>
        </p:txBody>
      </p:sp>
    </p:spTree>
    <p:extLst>
      <p:ext uri="{BB962C8B-B14F-4D97-AF65-F5344CB8AC3E}">
        <p14:creationId xmlns:p14="http://schemas.microsoft.com/office/powerpoint/2010/main" val="360783997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igura">
            <a:extLst>
              <a:ext uri="{FF2B5EF4-FFF2-40B4-BE49-F238E27FC236}">
                <a16:creationId xmlns:a16="http://schemas.microsoft.com/office/drawing/2014/main" id="{D72BBBB0-7ED6-411A-9503-EA23D8881C72}"/>
              </a:ext>
            </a:extLst>
          </p:cNvPr>
          <p:cNvSpPr>
            <a:spLocks noChangeArrowheads="1"/>
          </p:cNvSpPr>
          <p:nvPr/>
        </p:nvSpPr>
        <p:spPr bwMode="auto">
          <a:xfrm>
            <a:off x="9525" y="687388"/>
            <a:ext cx="1016000" cy="14668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417" y="21600"/>
                </a:moveTo>
                <a:lnTo>
                  <a:pt x="21600" y="15406"/>
                </a:lnTo>
                <a:lnTo>
                  <a:pt x="138" y="0"/>
                </a:lnTo>
                <a:lnTo>
                  <a:pt x="0" y="12198"/>
                </a:lnTo>
                <a:lnTo>
                  <a:pt x="21417" y="21600"/>
                </a:lnTo>
                <a:close/>
              </a:path>
            </a:pathLst>
          </a:custGeom>
          <a:solidFill>
            <a:srgbClr val="D99C0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0483" name="Figura">
            <a:extLst>
              <a:ext uri="{FF2B5EF4-FFF2-40B4-BE49-F238E27FC236}">
                <a16:creationId xmlns:a16="http://schemas.microsoft.com/office/drawing/2014/main" id="{5DCF9420-6817-40FC-A089-C129B7BC803D}"/>
              </a:ext>
            </a:extLst>
          </p:cNvPr>
          <p:cNvSpPr>
            <a:spLocks noChangeArrowheads="1"/>
          </p:cNvSpPr>
          <p:nvPr/>
        </p:nvSpPr>
        <p:spPr bwMode="auto">
          <a:xfrm>
            <a:off x="1000125" y="1609725"/>
            <a:ext cx="2160588" cy="6413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3474"/>
                </a:moveTo>
                <a:lnTo>
                  <a:pt x="20022" y="3474"/>
                </a:lnTo>
                <a:lnTo>
                  <a:pt x="20022" y="0"/>
                </a:lnTo>
                <a:lnTo>
                  <a:pt x="21600" y="10800"/>
                </a:lnTo>
                <a:lnTo>
                  <a:pt x="20022" y="21600"/>
                </a:lnTo>
                <a:lnTo>
                  <a:pt x="20022" y="17975"/>
                </a:lnTo>
                <a:lnTo>
                  <a:pt x="0" y="17975"/>
                </a:lnTo>
                <a:lnTo>
                  <a:pt x="0" y="3474"/>
                </a:lnTo>
                <a:close/>
              </a:path>
            </a:pathLst>
          </a:custGeom>
          <a:solidFill>
            <a:srgbClr val="E7B900"/>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0484" name="Figura">
            <a:extLst>
              <a:ext uri="{FF2B5EF4-FFF2-40B4-BE49-F238E27FC236}">
                <a16:creationId xmlns:a16="http://schemas.microsoft.com/office/drawing/2014/main" id="{7F0F35A8-C551-45AF-BF19-F2069B9D2546}"/>
              </a:ext>
            </a:extLst>
          </p:cNvPr>
          <p:cNvSpPr>
            <a:spLocks noChangeArrowheads="1"/>
          </p:cNvSpPr>
          <p:nvPr/>
        </p:nvSpPr>
        <p:spPr bwMode="auto">
          <a:xfrm>
            <a:off x="-3175" y="2427288"/>
            <a:ext cx="1085850" cy="100806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417" y="21600"/>
                </a:moveTo>
                <a:lnTo>
                  <a:pt x="21600" y="12924"/>
                </a:lnTo>
                <a:lnTo>
                  <a:pt x="0" y="0"/>
                </a:lnTo>
                <a:lnTo>
                  <a:pt x="0" y="16720"/>
                </a:lnTo>
                <a:lnTo>
                  <a:pt x="21417" y="21600"/>
                </a:lnTo>
                <a:close/>
              </a:path>
            </a:pathLst>
          </a:custGeom>
          <a:solidFill>
            <a:srgbClr val="5E7D12"/>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0485" name="Figura">
            <a:extLst>
              <a:ext uri="{FF2B5EF4-FFF2-40B4-BE49-F238E27FC236}">
                <a16:creationId xmlns:a16="http://schemas.microsoft.com/office/drawing/2014/main" id="{6A508E3B-CA8B-46E3-BFB7-83A212F2E7E0}"/>
              </a:ext>
            </a:extLst>
          </p:cNvPr>
          <p:cNvSpPr>
            <a:spLocks noChangeArrowheads="1"/>
          </p:cNvSpPr>
          <p:nvPr/>
        </p:nvSpPr>
        <p:spPr bwMode="auto">
          <a:xfrm>
            <a:off x="1025525" y="2890838"/>
            <a:ext cx="3800475" cy="6492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3662"/>
                </a:moveTo>
                <a:lnTo>
                  <a:pt x="20356" y="3662"/>
                </a:lnTo>
                <a:lnTo>
                  <a:pt x="20356" y="0"/>
                </a:lnTo>
                <a:lnTo>
                  <a:pt x="21600" y="10912"/>
                </a:lnTo>
                <a:lnTo>
                  <a:pt x="20356" y="21600"/>
                </a:lnTo>
                <a:lnTo>
                  <a:pt x="20356" y="18012"/>
                </a:lnTo>
                <a:lnTo>
                  <a:pt x="0" y="18012"/>
                </a:lnTo>
                <a:lnTo>
                  <a:pt x="0" y="3662"/>
                </a:lnTo>
                <a:close/>
              </a:path>
            </a:pathLst>
          </a:cu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0486" name="Figura">
            <a:extLst>
              <a:ext uri="{FF2B5EF4-FFF2-40B4-BE49-F238E27FC236}">
                <a16:creationId xmlns:a16="http://schemas.microsoft.com/office/drawing/2014/main" id="{4450F3AB-432A-4AEE-B9E5-FC8E4FAA25E0}"/>
              </a:ext>
            </a:extLst>
          </p:cNvPr>
          <p:cNvSpPr>
            <a:spLocks noChangeArrowheads="1"/>
          </p:cNvSpPr>
          <p:nvPr/>
        </p:nvSpPr>
        <p:spPr bwMode="auto">
          <a:xfrm>
            <a:off x="-4763" y="4256088"/>
            <a:ext cx="995363" cy="11080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417" y="4678"/>
                </a:moveTo>
                <a:lnTo>
                  <a:pt x="21600" y="15940"/>
                </a:lnTo>
                <a:lnTo>
                  <a:pt x="0" y="21600"/>
                </a:lnTo>
                <a:lnTo>
                  <a:pt x="138" y="0"/>
                </a:lnTo>
                <a:lnTo>
                  <a:pt x="21417" y="4678"/>
                </a:lnTo>
                <a:close/>
              </a:path>
            </a:pathLst>
          </a:custGeom>
          <a:solidFill>
            <a:srgbClr val="D99C0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0487" name="Figura">
            <a:extLst>
              <a:ext uri="{FF2B5EF4-FFF2-40B4-BE49-F238E27FC236}">
                <a16:creationId xmlns:a16="http://schemas.microsoft.com/office/drawing/2014/main" id="{5A79646E-02B3-430D-BDBF-9492F081CECC}"/>
              </a:ext>
            </a:extLst>
          </p:cNvPr>
          <p:cNvSpPr>
            <a:spLocks noChangeArrowheads="1"/>
          </p:cNvSpPr>
          <p:nvPr/>
        </p:nvSpPr>
        <p:spPr bwMode="auto">
          <a:xfrm flipV="1">
            <a:off x="966788" y="4349750"/>
            <a:ext cx="3919537" cy="8794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3927"/>
                </a:moveTo>
                <a:lnTo>
                  <a:pt x="20579" y="3927"/>
                </a:lnTo>
                <a:lnTo>
                  <a:pt x="20579" y="0"/>
                </a:lnTo>
                <a:lnTo>
                  <a:pt x="21600" y="10800"/>
                </a:lnTo>
                <a:lnTo>
                  <a:pt x="20579" y="21600"/>
                </a:lnTo>
                <a:lnTo>
                  <a:pt x="20579" y="18428"/>
                </a:lnTo>
                <a:lnTo>
                  <a:pt x="0" y="18428"/>
                </a:lnTo>
                <a:lnTo>
                  <a:pt x="0" y="3927"/>
                </a:lnTo>
                <a:close/>
              </a:path>
            </a:pathLst>
          </a:custGeom>
          <a:solidFill>
            <a:srgbClr val="E7B900"/>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0488" name="Montserrat Light">
            <a:extLst>
              <a:ext uri="{FF2B5EF4-FFF2-40B4-BE49-F238E27FC236}">
                <a16:creationId xmlns:a16="http://schemas.microsoft.com/office/drawing/2014/main" id="{7D6CD60E-1E37-480C-B16B-78AA3FAD2D68}"/>
              </a:ext>
            </a:extLst>
          </p:cNvPr>
          <p:cNvSpPr txBox="1">
            <a:spLocks noChangeArrowheads="1"/>
          </p:cNvSpPr>
          <p:nvPr/>
        </p:nvSpPr>
        <p:spPr bwMode="auto">
          <a:xfrm>
            <a:off x="592138" y="215900"/>
            <a:ext cx="10858500"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ES" sz="4400" b="1">
                <a:latin typeface="Montserrat Light" charset="0"/>
                <a:sym typeface="Montserrat Regular" charset="0"/>
              </a:rPr>
              <a:t>Adicciones Comportamentales </a:t>
            </a:r>
            <a:r>
              <a:rPr lang="es-ES" altLang="es-ES" sz="3200" b="1">
                <a:latin typeface="Montserrat Light" charset="0"/>
                <a:sym typeface="Montserrat Regular" charset="0"/>
              </a:rPr>
              <a:t>o Sin Sustancias</a:t>
            </a:r>
          </a:p>
        </p:txBody>
      </p:sp>
      <p:sp>
        <p:nvSpPr>
          <p:cNvPr id="215" name="Montserrat Light">
            <a:extLst>
              <a:ext uri="{FF2B5EF4-FFF2-40B4-BE49-F238E27FC236}">
                <a16:creationId xmlns:a16="http://schemas.microsoft.com/office/drawing/2014/main" id="{4813B388-3885-4F09-A2DE-A80D7960E040}"/>
              </a:ext>
            </a:extLst>
          </p:cNvPr>
          <p:cNvSpPr txBox="1">
            <a:spLocks noChangeArrowheads="1"/>
          </p:cNvSpPr>
          <p:nvPr/>
        </p:nvSpPr>
        <p:spPr bwMode="auto">
          <a:xfrm>
            <a:off x="3257550" y="1422400"/>
            <a:ext cx="7827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2400">
              <a:latin typeface="Montserrat Light" charset="0"/>
              <a:sym typeface="Montserrat Regular" charset="0"/>
            </a:endParaRPr>
          </a:p>
        </p:txBody>
      </p:sp>
      <p:sp>
        <p:nvSpPr>
          <p:cNvPr id="217" name="Montserrat Light">
            <a:extLst>
              <a:ext uri="{FF2B5EF4-FFF2-40B4-BE49-F238E27FC236}">
                <a16:creationId xmlns:a16="http://schemas.microsoft.com/office/drawing/2014/main" id="{7F6B98A6-AB0B-4954-9663-8AACA130AF01}"/>
              </a:ext>
            </a:extLst>
          </p:cNvPr>
          <p:cNvSpPr txBox="1">
            <a:spLocks noChangeArrowheads="1"/>
          </p:cNvSpPr>
          <p:nvPr/>
        </p:nvSpPr>
        <p:spPr bwMode="auto">
          <a:xfrm>
            <a:off x="4984750" y="2430463"/>
            <a:ext cx="63960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2400">
              <a:latin typeface="Montserrat Light" charset="0"/>
              <a:sym typeface="Montserrat Regular" charset="0"/>
            </a:endParaRPr>
          </a:p>
        </p:txBody>
      </p:sp>
      <p:sp>
        <p:nvSpPr>
          <p:cNvPr id="218" name="Montserrat Light">
            <a:extLst>
              <a:ext uri="{FF2B5EF4-FFF2-40B4-BE49-F238E27FC236}">
                <a16:creationId xmlns:a16="http://schemas.microsoft.com/office/drawing/2014/main" id="{3DDF5D7E-3371-4E5F-9914-F22B20914459}"/>
              </a:ext>
            </a:extLst>
          </p:cNvPr>
          <p:cNvSpPr txBox="1"/>
          <p:nvPr/>
        </p:nvSpPr>
        <p:spPr>
          <a:xfrm>
            <a:off x="5514975" y="4475163"/>
            <a:ext cx="6351588" cy="420687"/>
          </a:xfrm>
          <a:prstGeom prst="rect">
            <a:avLst/>
          </a:prstGeom>
          <a:ln w="12700">
            <a:miter lim="400000"/>
          </a:ln>
          <a:extLst>
            <a:ext uri="{C572A759-6A51-4108-AA02-DFA0A04FC94B}"/>
          </a:extLst>
        </p:spPr>
        <p:txBody>
          <a:bodyPr lIns="60959" rIns="60959">
            <a:spAutoFit/>
          </a:bodyPr>
          <a:lstStyle>
            <a:lvl1pPr>
              <a:defRPr sz="1400">
                <a:latin typeface="Montserrat Regular"/>
                <a:ea typeface="Montserrat Regular"/>
                <a:cs typeface="Montserrat Regular"/>
                <a:sym typeface="Montserrat Regular"/>
              </a:defRPr>
            </a:lvl1pPr>
          </a:lstStyle>
          <a:p>
            <a:pPr eaLnBrk="1" fontAlgn="auto" hangingPunct="1">
              <a:spcBef>
                <a:spcPts val="0"/>
              </a:spcBef>
              <a:spcAft>
                <a:spcPts val="0"/>
              </a:spcAft>
              <a:defRPr/>
            </a:pPr>
            <a:endParaRPr lang="es-ES" sz="2133">
              <a:latin typeface="Montserrat Light"/>
            </a:endParaRPr>
          </a:p>
        </p:txBody>
      </p:sp>
      <p:grpSp>
        <p:nvGrpSpPr>
          <p:cNvPr id="20492" name="Agrupar 19">
            <a:extLst>
              <a:ext uri="{FF2B5EF4-FFF2-40B4-BE49-F238E27FC236}">
                <a16:creationId xmlns:a16="http://schemas.microsoft.com/office/drawing/2014/main" id="{A515B960-2485-4D2C-919D-F905CC821065}"/>
              </a:ext>
            </a:extLst>
          </p:cNvPr>
          <p:cNvGrpSpPr>
            <a:grpSpLocks/>
          </p:cNvGrpSpPr>
          <p:nvPr/>
        </p:nvGrpSpPr>
        <p:grpSpPr bwMode="auto">
          <a:xfrm>
            <a:off x="6342063" y="6065838"/>
            <a:ext cx="5626100" cy="650875"/>
            <a:chOff x="4756792" y="3895482"/>
            <a:chExt cx="4219635" cy="488101"/>
          </a:xfrm>
        </p:grpSpPr>
        <p:cxnSp>
          <p:nvCxnSpPr>
            <p:cNvPr id="21" name="Conector recto 20">
              <a:extLst>
                <a:ext uri="{FF2B5EF4-FFF2-40B4-BE49-F238E27FC236}">
                  <a16:creationId xmlns:a16="http://schemas.microsoft.com/office/drawing/2014/main" id="{9D03B505-DAFE-4E24-814B-E865033F7187}"/>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22" name="CuadroTexto 21">
              <a:extLst>
                <a:ext uri="{FF2B5EF4-FFF2-40B4-BE49-F238E27FC236}">
                  <a16:creationId xmlns:a16="http://schemas.microsoft.com/office/drawing/2014/main" id="{A7AE71C6-2F26-4F60-8423-0C518B1F2EDF}"/>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20499" name="Imagen 22" descr="negro.emf">
              <a:extLst>
                <a:ext uri="{FF2B5EF4-FFF2-40B4-BE49-F238E27FC236}">
                  <a16:creationId xmlns:a16="http://schemas.microsoft.com/office/drawing/2014/main" id="{AC892AF2-A124-469D-839A-D31ED27BE789}"/>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493" name="Imagen 23" descr="logo.emf">
            <a:extLst>
              <a:ext uri="{FF2B5EF4-FFF2-40B4-BE49-F238E27FC236}">
                <a16:creationId xmlns:a16="http://schemas.microsoft.com/office/drawing/2014/main" id="{A551A0AC-F093-44D1-A9EF-67793C97E2B0}"/>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47688" y="5521325"/>
            <a:ext cx="93662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a:extLst>
              <a:ext uri="{FF2B5EF4-FFF2-40B4-BE49-F238E27FC236}">
                <a16:creationId xmlns:a16="http://schemas.microsoft.com/office/drawing/2014/main" id="{0B5FCB33-99E2-436C-8F29-E85AA410CDBD}"/>
              </a:ext>
            </a:extLst>
          </p:cNvPr>
          <p:cNvSpPr/>
          <p:nvPr/>
        </p:nvSpPr>
        <p:spPr>
          <a:xfrm>
            <a:off x="3473450" y="1355725"/>
            <a:ext cx="8193088" cy="1154113"/>
          </a:xfrm>
          <a:prstGeom prst="rect">
            <a:avLst/>
          </a:prstGeom>
        </p:spPr>
        <p:txBody>
          <a:bodyPr>
            <a:spAutoFit/>
          </a:bodyPr>
          <a:lstStyle/>
          <a:p>
            <a:pPr eaLnBrk="1" fontAlgn="auto" hangingPunct="1">
              <a:spcBef>
                <a:spcPts val="0"/>
              </a:spcBef>
              <a:spcAft>
                <a:spcPts val="0"/>
              </a:spcAft>
              <a:defRPr/>
            </a:pPr>
            <a:endParaRPr lang="es-ES" sz="1050">
              <a:solidFill>
                <a:srgbClr val="000000"/>
              </a:solidFill>
              <a:cs typeface="+mn-cs"/>
            </a:endParaRPr>
          </a:p>
          <a:p>
            <a:pPr eaLnBrk="1" fontAlgn="auto" hangingPunct="1">
              <a:spcBef>
                <a:spcPts val="0"/>
              </a:spcBef>
              <a:spcAft>
                <a:spcPts val="0"/>
              </a:spcAft>
              <a:defRPr/>
            </a:pPr>
            <a:endParaRPr lang="es-ES" sz="1050">
              <a:cs typeface="+mn-cs"/>
            </a:endParaRPr>
          </a:p>
          <a:p>
            <a:pPr eaLnBrk="1" fontAlgn="auto" hangingPunct="1">
              <a:spcBef>
                <a:spcPts val="0"/>
              </a:spcBef>
              <a:spcAft>
                <a:spcPts val="0"/>
              </a:spcAft>
              <a:defRPr/>
            </a:pPr>
            <a:r>
              <a:rPr lang="es-ES" sz="2400">
                <a:latin typeface="Calibri" panose="020F0502020204030204" pitchFamily="34" charset="0"/>
                <a:cs typeface="+mn-cs"/>
              </a:rPr>
              <a:t>Son adicciones en las que no está presente una sustancia sino que la base es la conducta dependiente.</a:t>
            </a:r>
          </a:p>
        </p:txBody>
      </p:sp>
      <p:sp>
        <p:nvSpPr>
          <p:cNvPr id="3" name="Rectángulo 2">
            <a:extLst>
              <a:ext uri="{FF2B5EF4-FFF2-40B4-BE49-F238E27FC236}">
                <a16:creationId xmlns:a16="http://schemas.microsoft.com/office/drawing/2014/main" id="{AC9A951B-F8DB-4802-9E64-859267430D1A}"/>
              </a:ext>
            </a:extLst>
          </p:cNvPr>
          <p:cNvSpPr/>
          <p:nvPr/>
        </p:nvSpPr>
        <p:spPr>
          <a:xfrm>
            <a:off x="4900613" y="3548063"/>
            <a:ext cx="6564312" cy="2470150"/>
          </a:xfrm>
          <a:prstGeom prst="rect">
            <a:avLst/>
          </a:prstGeom>
        </p:spPr>
        <p:txBody>
          <a:bodyPr>
            <a:spAutoFit/>
          </a:bodyPr>
          <a:lstStyle/>
          <a:p>
            <a:pPr eaLnBrk="1" fontAlgn="auto" hangingPunct="1">
              <a:spcBef>
                <a:spcPts val="0"/>
              </a:spcBef>
              <a:spcAft>
                <a:spcPts val="0"/>
              </a:spcAft>
              <a:defRPr/>
            </a:pPr>
            <a:endParaRPr lang="es-ES" sz="1050">
              <a:solidFill>
                <a:srgbClr val="000000"/>
              </a:solidFill>
              <a:latin typeface="Calibri" panose="020F0502020204030204" pitchFamily="34" charset="0"/>
              <a:cs typeface="+mn-cs"/>
            </a:endParaRPr>
          </a:p>
          <a:p>
            <a:pPr eaLnBrk="1" fontAlgn="auto" hangingPunct="1">
              <a:spcBef>
                <a:spcPts val="0"/>
              </a:spcBef>
              <a:spcAft>
                <a:spcPts val="0"/>
              </a:spcAft>
              <a:defRPr/>
            </a:pPr>
            <a:r>
              <a:rPr lang="es-ES" sz="2400">
                <a:latin typeface="Calibri" panose="020F0502020204030204" pitchFamily="34" charset="0"/>
                <a:cs typeface="+mn-cs"/>
              </a:rPr>
              <a:t>La Persona Presenta:</a:t>
            </a:r>
          </a:p>
          <a:p>
            <a:pPr eaLnBrk="1" fontAlgn="auto" hangingPunct="1">
              <a:spcBef>
                <a:spcPts val="0"/>
              </a:spcBef>
              <a:spcAft>
                <a:spcPts val="0"/>
              </a:spcAft>
              <a:defRPr/>
            </a:pPr>
            <a:r>
              <a:rPr lang="es-ES" sz="2400">
                <a:cs typeface="+mn-cs"/>
              </a:rPr>
              <a:t>• </a:t>
            </a:r>
            <a:r>
              <a:rPr lang="es-ES" sz="2400" b="1">
                <a:latin typeface="Calibri" panose="020F0502020204030204" pitchFamily="34" charset="0"/>
                <a:cs typeface="+mn-cs"/>
              </a:rPr>
              <a:t>Pérdida de Control </a:t>
            </a:r>
            <a:r>
              <a:rPr lang="es-ES" sz="2400">
                <a:latin typeface="Calibri" panose="020F0502020204030204" pitchFamily="34" charset="0"/>
                <a:cs typeface="+mn-cs"/>
              </a:rPr>
              <a:t>sobre la conducta. </a:t>
            </a:r>
          </a:p>
          <a:p>
            <a:pPr eaLnBrk="1" fontAlgn="auto" hangingPunct="1">
              <a:spcBef>
                <a:spcPts val="0"/>
              </a:spcBef>
              <a:spcAft>
                <a:spcPts val="0"/>
              </a:spcAft>
              <a:defRPr/>
            </a:pPr>
            <a:r>
              <a:rPr lang="es-ES" sz="2400">
                <a:cs typeface="+mn-cs"/>
              </a:rPr>
              <a:t>• </a:t>
            </a:r>
            <a:r>
              <a:rPr lang="es-ES" sz="2400">
                <a:latin typeface="Calibri" panose="020F0502020204030204" pitchFamily="34" charset="0"/>
                <a:cs typeface="+mn-cs"/>
              </a:rPr>
              <a:t>Fuerte </a:t>
            </a:r>
            <a:r>
              <a:rPr lang="es-ES" sz="2400" b="1">
                <a:latin typeface="Calibri" panose="020F0502020204030204" pitchFamily="34" charset="0"/>
                <a:cs typeface="+mn-cs"/>
              </a:rPr>
              <a:t>Dependencia Psicológica</a:t>
            </a:r>
            <a:r>
              <a:rPr lang="es-ES" sz="2400">
                <a:latin typeface="Calibri" panose="020F0502020204030204" pitchFamily="34" charset="0"/>
                <a:cs typeface="+mn-cs"/>
              </a:rPr>
              <a:t>.</a:t>
            </a:r>
          </a:p>
          <a:p>
            <a:pPr eaLnBrk="1" fontAlgn="auto" hangingPunct="1">
              <a:spcBef>
                <a:spcPts val="0"/>
              </a:spcBef>
              <a:spcAft>
                <a:spcPts val="0"/>
              </a:spcAft>
              <a:defRPr/>
            </a:pPr>
            <a:r>
              <a:rPr lang="es-ES" sz="2400">
                <a:cs typeface="+mn-cs"/>
              </a:rPr>
              <a:t>• </a:t>
            </a:r>
            <a:r>
              <a:rPr lang="es-ES" sz="2400" b="1">
                <a:latin typeface="Calibri" panose="020F0502020204030204" pitchFamily="34" charset="0"/>
                <a:cs typeface="+mn-cs"/>
              </a:rPr>
              <a:t>Pérdida de Interés por actividades gratificantes</a:t>
            </a:r>
            <a:r>
              <a:rPr lang="es-ES" sz="2400">
                <a:latin typeface="Calibri" panose="020F0502020204030204" pitchFamily="34" charset="0"/>
                <a:cs typeface="+mn-cs"/>
              </a:rPr>
              <a:t>.</a:t>
            </a:r>
          </a:p>
          <a:p>
            <a:pPr eaLnBrk="1" fontAlgn="auto" hangingPunct="1">
              <a:spcBef>
                <a:spcPts val="0"/>
              </a:spcBef>
              <a:spcAft>
                <a:spcPts val="0"/>
              </a:spcAft>
              <a:defRPr/>
            </a:pPr>
            <a:r>
              <a:rPr lang="es-ES" sz="2400">
                <a:cs typeface="+mn-cs"/>
              </a:rPr>
              <a:t>• </a:t>
            </a:r>
            <a:r>
              <a:rPr lang="es-ES" sz="2400" b="1">
                <a:latin typeface="Calibri" panose="020F0502020204030204" pitchFamily="34" charset="0"/>
                <a:cs typeface="+mn-cs"/>
              </a:rPr>
              <a:t>Interferencia/Perturbación en la vida cotidiana</a:t>
            </a:r>
            <a:r>
              <a:rPr lang="es-ES" sz="2400">
                <a:latin typeface="Calibri" panose="020F0502020204030204" pitchFamily="34" charset="0"/>
                <a:cs typeface="+mn-cs"/>
              </a:rPr>
              <a:t>: ámbito escolar, con amigos, la familia y el ocio.</a:t>
            </a:r>
          </a:p>
        </p:txBody>
      </p:sp>
      <p:sp>
        <p:nvSpPr>
          <p:cNvPr id="20496" name="Rectángulo 3">
            <a:extLst>
              <a:ext uri="{FF2B5EF4-FFF2-40B4-BE49-F238E27FC236}">
                <a16:creationId xmlns:a16="http://schemas.microsoft.com/office/drawing/2014/main" id="{708718C5-F298-439B-BA86-A5BBDBCED814}"/>
              </a:ext>
            </a:extLst>
          </p:cNvPr>
          <p:cNvSpPr>
            <a:spLocks noChangeArrowheads="1"/>
          </p:cNvSpPr>
          <p:nvPr/>
        </p:nvSpPr>
        <p:spPr bwMode="auto">
          <a:xfrm>
            <a:off x="4886325" y="2876550"/>
            <a:ext cx="68516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ES" b="1"/>
              <a:t>ABSTINENCIA , TOLERANCIA Y DEPENDENCIA</a:t>
            </a:r>
          </a:p>
        </p:txBody>
      </p:sp>
    </p:spTree>
    <p:extLst>
      <p:ext uri="{BB962C8B-B14F-4D97-AF65-F5344CB8AC3E}">
        <p14:creationId xmlns:p14="http://schemas.microsoft.com/office/powerpoint/2010/main" val="76370770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xit" presetSubtype="0" accel="100000" fill="hold" grpId="0" nodeType="clickEffect">
                                  <p:stCondLst>
                                    <p:cond delay="0"/>
                                  </p:stCondLst>
                                  <p:childTnLst>
                                    <p:anim calcmode="lin" valueType="num">
                                      <p:cBhvr>
                                        <p:cTn id="6" dur="1000"/>
                                        <p:tgtEl>
                                          <p:spTgt spid="215"/>
                                        </p:tgtEl>
                                        <p:attrNameLst>
                                          <p:attrName>ppt_w</p:attrName>
                                        </p:attrNameLst>
                                      </p:cBhvr>
                                      <p:tavLst>
                                        <p:tav tm="0">
                                          <p:val>
                                            <p:strVal val="ppt_w"/>
                                          </p:val>
                                        </p:tav>
                                        <p:tav tm="100000">
                                          <p:val>
                                            <p:strVal val="ppt_w+.3"/>
                                          </p:val>
                                        </p:tav>
                                      </p:tavLst>
                                    </p:anim>
                                    <p:anim calcmode="lin" valueType="num">
                                      <p:cBhvr>
                                        <p:cTn id="7" dur="1000"/>
                                        <p:tgtEl>
                                          <p:spTgt spid="215"/>
                                        </p:tgtEl>
                                        <p:attrNameLst>
                                          <p:attrName>ppt_h</p:attrName>
                                        </p:attrNameLst>
                                      </p:cBhvr>
                                      <p:tavLst>
                                        <p:tav tm="0">
                                          <p:val>
                                            <p:strVal val="ppt_h"/>
                                          </p:val>
                                        </p:tav>
                                        <p:tav tm="100000">
                                          <p:val>
                                            <p:strVal val="ppt_h"/>
                                          </p:val>
                                        </p:tav>
                                      </p:tavLst>
                                    </p:anim>
                                    <p:animEffect transition="out" filter="fade">
                                      <p:cBhvr>
                                        <p:cTn id="8" dur="1000"/>
                                        <p:tgtEl>
                                          <p:spTgt spid="215"/>
                                        </p:tgtEl>
                                      </p:cBhvr>
                                    </p:animEffect>
                                    <p:set>
                                      <p:cBhvr>
                                        <p:cTn id="9" dur="1" fill="hold">
                                          <p:stCondLst>
                                            <p:cond delay="999"/>
                                          </p:stCondLst>
                                        </p:cTn>
                                        <p:tgtEl>
                                          <p:spTgt spid="215"/>
                                        </p:tgtEl>
                                        <p:attrNameLst>
                                          <p:attrName>style.visibility</p:attrName>
                                        </p:attrNameLst>
                                      </p:cBhvr>
                                      <p:to>
                                        <p:strVal val="hidden"/>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xit" presetSubtype="0" accel="100000" fill="hold" grpId="0" nodeType="clickEffect">
                                  <p:stCondLst>
                                    <p:cond delay="0"/>
                                  </p:stCondLst>
                                  <p:childTnLst>
                                    <p:anim calcmode="lin" valueType="num">
                                      <p:cBhvr>
                                        <p:cTn id="13" dur="1000"/>
                                        <p:tgtEl>
                                          <p:spTgt spid="217"/>
                                        </p:tgtEl>
                                        <p:attrNameLst>
                                          <p:attrName>ppt_w</p:attrName>
                                        </p:attrNameLst>
                                      </p:cBhvr>
                                      <p:tavLst>
                                        <p:tav tm="0">
                                          <p:val>
                                            <p:strVal val="ppt_w"/>
                                          </p:val>
                                        </p:tav>
                                        <p:tav tm="100000">
                                          <p:val>
                                            <p:strVal val="ppt_w+.3"/>
                                          </p:val>
                                        </p:tav>
                                      </p:tavLst>
                                    </p:anim>
                                    <p:anim calcmode="lin" valueType="num">
                                      <p:cBhvr>
                                        <p:cTn id="14" dur="1000"/>
                                        <p:tgtEl>
                                          <p:spTgt spid="217"/>
                                        </p:tgtEl>
                                        <p:attrNameLst>
                                          <p:attrName>ppt_h</p:attrName>
                                        </p:attrNameLst>
                                      </p:cBhvr>
                                      <p:tavLst>
                                        <p:tav tm="0">
                                          <p:val>
                                            <p:strVal val="ppt_h"/>
                                          </p:val>
                                        </p:tav>
                                        <p:tav tm="100000">
                                          <p:val>
                                            <p:strVal val="ppt_h"/>
                                          </p:val>
                                        </p:tav>
                                      </p:tavLst>
                                    </p:anim>
                                    <p:animEffect transition="out" filter="fade">
                                      <p:cBhvr>
                                        <p:cTn id="15" dur="1000"/>
                                        <p:tgtEl>
                                          <p:spTgt spid="217"/>
                                        </p:tgtEl>
                                      </p:cBhvr>
                                    </p:animEffect>
                                    <p:set>
                                      <p:cBhvr>
                                        <p:cTn id="16" dur="1" fill="hold">
                                          <p:stCondLst>
                                            <p:cond delay="999"/>
                                          </p:stCondLst>
                                        </p:cTn>
                                        <p:tgtEl>
                                          <p:spTgt spid="217"/>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8"/>
                                        </p:tgtEl>
                                        <p:attrNameLst>
                                          <p:attrName>style.visibility</p:attrName>
                                        </p:attrNameLst>
                                      </p:cBhvr>
                                      <p:to>
                                        <p:strVal val="visible"/>
                                      </p:to>
                                    </p:set>
                                    <p:animEffect transition="in" filter="fade">
                                      <p:cBhvr>
                                        <p:cTn id="21" dur="1000"/>
                                        <p:tgtEl>
                                          <p:spTgt spid="218"/>
                                        </p:tgtEl>
                                      </p:cBhvr>
                                    </p:animEffect>
                                    <p:anim calcmode="lin" valueType="num">
                                      <p:cBhvr>
                                        <p:cTn id="22" dur="1000" fill="hold"/>
                                        <p:tgtEl>
                                          <p:spTgt spid="218"/>
                                        </p:tgtEl>
                                        <p:attrNameLst>
                                          <p:attrName>ppt_x</p:attrName>
                                        </p:attrNameLst>
                                      </p:cBhvr>
                                      <p:tavLst>
                                        <p:tav tm="0">
                                          <p:val>
                                            <p:strVal val="#ppt_x"/>
                                          </p:val>
                                        </p:tav>
                                        <p:tav tm="100000">
                                          <p:val>
                                            <p:strVal val="#ppt_x"/>
                                          </p:val>
                                        </p:tav>
                                      </p:tavLst>
                                    </p:anim>
                                    <p:anim calcmode="lin" valueType="num">
                                      <p:cBhvr>
                                        <p:cTn id="23" dur="1000" fill="hold"/>
                                        <p:tgtEl>
                                          <p:spTgt spid="2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 grpId="0" animBg="1"/>
      <p:bldP spid="217" grpId="0" animBg="1"/>
      <p:bldP spid="2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AutoShape 1">
            <a:extLst>
              <a:ext uri="{FF2B5EF4-FFF2-40B4-BE49-F238E27FC236}">
                <a16:creationId xmlns:a16="http://schemas.microsoft.com/office/drawing/2014/main" id="{E0FDB2B2-55D7-455D-80A8-E956D8B918BA}"/>
              </a:ext>
            </a:extLst>
          </p:cNvPr>
          <p:cNvSpPr>
            <a:spLocks noChangeArrowheads="1"/>
          </p:cNvSpPr>
          <p:nvPr/>
        </p:nvSpPr>
        <p:spPr bwMode="auto">
          <a:xfrm>
            <a:off x="0" y="69850"/>
            <a:ext cx="1016000" cy="14668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417" y="21600"/>
                </a:moveTo>
                <a:lnTo>
                  <a:pt x="21600" y="15406"/>
                </a:lnTo>
                <a:lnTo>
                  <a:pt x="138" y="0"/>
                </a:lnTo>
                <a:lnTo>
                  <a:pt x="0" y="12198"/>
                </a:lnTo>
                <a:lnTo>
                  <a:pt x="21417" y="21600"/>
                </a:lnTo>
                <a:close/>
              </a:path>
            </a:pathLst>
          </a:custGeom>
          <a:solidFill>
            <a:srgbClr val="D99C0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S"/>
          </a:p>
        </p:txBody>
      </p:sp>
      <p:sp>
        <p:nvSpPr>
          <p:cNvPr id="104451" name="AutoShape 2">
            <a:extLst>
              <a:ext uri="{FF2B5EF4-FFF2-40B4-BE49-F238E27FC236}">
                <a16:creationId xmlns:a16="http://schemas.microsoft.com/office/drawing/2014/main" id="{E1445071-59B2-4ADD-8183-529B81BFC613}"/>
              </a:ext>
            </a:extLst>
          </p:cNvPr>
          <p:cNvSpPr>
            <a:spLocks noChangeArrowheads="1"/>
          </p:cNvSpPr>
          <p:nvPr/>
        </p:nvSpPr>
        <p:spPr bwMode="auto">
          <a:xfrm>
            <a:off x="1004888" y="993775"/>
            <a:ext cx="2894012" cy="6413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474"/>
                </a:moveTo>
                <a:lnTo>
                  <a:pt x="20022" y="3474"/>
                </a:lnTo>
                <a:lnTo>
                  <a:pt x="20022" y="0"/>
                </a:lnTo>
                <a:lnTo>
                  <a:pt x="21600" y="10800"/>
                </a:lnTo>
                <a:lnTo>
                  <a:pt x="20022" y="21600"/>
                </a:lnTo>
                <a:lnTo>
                  <a:pt x="20022" y="17975"/>
                </a:lnTo>
                <a:lnTo>
                  <a:pt x="0" y="17975"/>
                </a:lnTo>
                <a:lnTo>
                  <a:pt x="0" y="3474"/>
                </a:lnTo>
                <a:close/>
              </a:path>
            </a:pathLst>
          </a:custGeom>
          <a:solidFill>
            <a:srgbClr val="E7B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S"/>
          </a:p>
        </p:txBody>
      </p:sp>
      <p:sp>
        <p:nvSpPr>
          <p:cNvPr id="104452" name="AutoShape 3">
            <a:extLst>
              <a:ext uri="{FF2B5EF4-FFF2-40B4-BE49-F238E27FC236}">
                <a16:creationId xmlns:a16="http://schemas.microsoft.com/office/drawing/2014/main" id="{0434AF61-4A41-49B2-81A9-B3F987C597CA}"/>
              </a:ext>
            </a:extLst>
          </p:cNvPr>
          <p:cNvSpPr>
            <a:spLocks noChangeArrowheads="1"/>
          </p:cNvSpPr>
          <p:nvPr/>
        </p:nvSpPr>
        <p:spPr bwMode="auto">
          <a:xfrm>
            <a:off x="4329113" y="1927225"/>
            <a:ext cx="1031875" cy="3587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62"/>
                </a:moveTo>
                <a:lnTo>
                  <a:pt x="20356" y="3662"/>
                </a:lnTo>
                <a:lnTo>
                  <a:pt x="20356" y="0"/>
                </a:lnTo>
                <a:lnTo>
                  <a:pt x="21600" y="10912"/>
                </a:lnTo>
                <a:lnTo>
                  <a:pt x="20356" y="21600"/>
                </a:lnTo>
                <a:lnTo>
                  <a:pt x="20356" y="18012"/>
                </a:lnTo>
                <a:lnTo>
                  <a:pt x="0" y="18012"/>
                </a:lnTo>
                <a:lnTo>
                  <a:pt x="0" y="3662"/>
                </a:lnTo>
                <a:close/>
              </a:path>
            </a:pathLst>
          </a:custGeom>
          <a:solidFill>
            <a:srgbClr val="81981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S"/>
          </a:p>
        </p:txBody>
      </p:sp>
      <p:sp>
        <p:nvSpPr>
          <p:cNvPr id="104453" name="AutoShape 4">
            <a:extLst>
              <a:ext uri="{FF2B5EF4-FFF2-40B4-BE49-F238E27FC236}">
                <a16:creationId xmlns:a16="http://schemas.microsoft.com/office/drawing/2014/main" id="{FD2C3EB6-46FC-4FC7-B826-096AEFB03BA1}"/>
              </a:ext>
            </a:extLst>
          </p:cNvPr>
          <p:cNvSpPr>
            <a:spLocks noChangeArrowheads="1"/>
          </p:cNvSpPr>
          <p:nvPr/>
        </p:nvSpPr>
        <p:spPr bwMode="auto">
          <a:xfrm>
            <a:off x="4357688" y="4660900"/>
            <a:ext cx="1046162" cy="32861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50"/>
                </a:moveTo>
                <a:lnTo>
                  <a:pt x="20022" y="3650"/>
                </a:lnTo>
                <a:lnTo>
                  <a:pt x="20022" y="0"/>
                </a:lnTo>
                <a:lnTo>
                  <a:pt x="21600" y="10949"/>
                </a:lnTo>
                <a:lnTo>
                  <a:pt x="20022" y="21600"/>
                </a:lnTo>
                <a:lnTo>
                  <a:pt x="20022" y="17727"/>
                </a:lnTo>
                <a:lnTo>
                  <a:pt x="0" y="17727"/>
                </a:lnTo>
                <a:lnTo>
                  <a:pt x="0" y="3650"/>
                </a:lnTo>
                <a:close/>
              </a:path>
            </a:pathLst>
          </a:custGeom>
          <a:solidFill>
            <a:srgbClr val="E7B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S"/>
          </a:p>
        </p:txBody>
      </p:sp>
      <p:sp>
        <p:nvSpPr>
          <p:cNvPr id="104454" name="AutoShape 5">
            <a:extLst>
              <a:ext uri="{FF2B5EF4-FFF2-40B4-BE49-F238E27FC236}">
                <a16:creationId xmlns:a16="http://schemas.microsoft.com/office/drawing/2014/main" id="{528DEF58-C724-4776-BD6C-3CFA1B7B8E3A}"/>
              </a:ext>
            </a:extLst>
          </p:cNvPr>
          <p:cNvSpPr>
            <a:spLocks noChangeArrowheads="1"/>
          </p:cNvSpPr>
          <p:nvPr/>
        </p:nvSpPr>
        <p:spPr bwMode="auto">
          <a:xfrm>
            <a:off x="0" y="3979863"/>
            <a:ext cx="984250" cy="9969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417" y="0"/>
                </a:moveTo>
                <a:lnTo>
                  <a:pt x="21600" y="8812"/>
                </a:lnTo>
                <a:lnTo>
                  <a:pt x="0" y="21600"/>
                </a:lnTo>
                <a:lnTo>
                  <a:pt x="0" y="4880"/>
                </a:lnTo>
                <a:lnTo>
                  <a:pt x="21417" y="0"/>
                </a:lnTo>
                <a:close/>
              </a:path>
            </a:pathLst>
          </a:custGeom>
          <a:solidFill>
            <a:srgbClr val="5E7D1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S"/>
          </a:p>
        </p:txBody>
      </p:sp>
      <p:sp>
        <p:nvSpPr>
          <p:cNvPr id="104455" name="AutoShape 6">
            <a:extLst>
              <a:ext uri="{FF2B5EF4-FFF2-40B4-BE49-F238E27FC236}">
                <a16:creationId xmlns:a16="http://schemas.microsoft.com/office/drawing/2014/main" id="{2EFCA815-C32E-4E84-BA24-905A0ED5928F}"/>
              </a:ext>
            </a:extLst>
          </p:cNvPr>
          <p:cNvSpPr>
            <a:spLocks noChangeArrowheads="1"/>
          </p:cNvSpPr>
          <p:nvPr/>
        </p:nvSpPr>
        <p:spPr bwMode="auto">
          <a:xfrm>
            <a:off x="971550" y="3879850"/>
            <a:ext cx="3035300" cy="6143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588"/>
                </a:moveTo>
                <a:lnTo>
                  <a:pt x="20356" y="3588"/>
                </a:lnTo>
                <a:lnTo>
                  <a:pt x="20356" y="0"/>
                </a:lnTo>
                <a:lnTo>
                  <a:pt x="21600" y="10912"/>
                </a:lnTo>
                <a:lnTo>
                  <a:pt x="20356" y="21600"/>
                </a:lnTo>
                <a:lnTo>
                  <a:pt x="20356" y="17938"/>
                </a:lnTo>
                <a:lnTo>
                  <a:pt x="0" y="17938"/>
                </a:lnTo>
                <a:lnTo>
                  <a:pt x="0" y="3588"/>
                </a:lnTo>
                <a:close/>
              </a:path>
            </a:pathLst>
          </a:custGeom>
          <a:solidFill>
            <a:srgbClr val="81981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S"/>
          </a:p>
        </p:txBody>
      </p:sp>
      <p:sp>
        <p:nvSpPr>
          <p:cNvPr id="104456" name="Text Box 7">
            <a:extLst>
              <a:ext uri="{FF2B5EF4-FFF2-40B4-BE49-F238E27FC236}">
                <a16:creationId xmlns:a16="http://schemas.microsoft.com/office/drawing/2014/main" id="{CD49010B-7F3C-4217-87EE-6600167F55E5}"/>
              </a:ext>
            </a:extLst>
          </p:cNvPr>
          <p:cNvSpPr txBox="1">
            <a:spLocks noChangeArrowheads="1"/>
          </p:cNvSpPr>
          <p:nvPr/>
        </p:nvSpPr>
        <p:spPr bwMode="auto">
          <a:xfrm>
            <a:off x="4006850" y="576263"/>
            <a:ext cx="7961313"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1800">
              <a:latin typeface="Arial" panose="020B0604020202020204" pitchFamily="34" charset="0"/>
            </a:endParaRPr>
          </a:p>
        </p:txBody>
      </p:sp>
      <p:sp>
        <p:nvSpPr>
          <p:cNvPr id="104457" name="Text Box 8">
            <a:extLst>
              <a:ext uri="{FF2B5EF4-FFF2-40B4-BE49-F238E27FC236}">
                <a16:creationId xmlns:a16="http://schemas.microsoft.com/office/drawing/2014/main" id="{19795DE5-7584-44D0-A8B3-AD2D5CB96735}"/>
              </a:ext>
            </a:extLst>
          </p:cNvPr>
          <p:cNvSpPr txBox="1">
            <a:spLocks noChangeArrowheads="1"/>
          </p:cNvSpPr>
          <p:nvPr/>
        </p:nvSpPr>
        <p:spPr bwMode="auto">
          <a:xfrm>
            <a:off x="5360988" y="1882775"/>
            <a:ext cx="6715125"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1800">
              <a:latin typeface="Arial" panose="020B0604020202020204" pitchFamily="34" charset="0"/>
            </a:endParaRPr>
          </a:p>
        </p:txBody>
      </p:sp>
      <p:sp>
        <p:nvSpPr>
          <p:cNvPr id="104458" name="Text Box 9">
            <a:extLst>
              <a:ext uri="{FF2B5EF4-FFF2-40B4-BE49-F238E27FC236}">
                <a16:creationId xmlns:a16="http://schemas.microsoft.com/office/drawing/2014/main" id="{73C8FEBB-A6D7-4EA9-9B0D-76C59904E960}"/>
              </a:ext>
            </a:extLst>
          </p:cNvPr>
          <p:cNvSpPr txBox="1">
            <a:spLocks noChangeArrowheads="1"/>
          </p:cNvSpPr>
          <p:nvPr/>
        </p:nvSpPr>
        <p:spPr bwMode="auto">
          <a:xfrm>
            <a:off x="6037263" y="2201863"/>
            <a:ext cx="5360987"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1800">
              <a:latin typeface="Arial" panose="020B0604020202020204" pitchFamily="34" charset="0"/>
            </a:endParaRPr>
          </a:p>
        </p:txBody>
      </p:sp>
      <p:sp>
        <p:nvSpPr>
          <p:cNvPr id="104459" name="Text Box 10">
            <a:extLst>
              <a:ext uri="{FF2B5EF4-FFF2-40B4-BE49-F238E27FC236}">
                <a16:creationId xmlns:a16="http://schemas.microsoft.com/office/drawing/2014/main" id="{4D04F6B1-D1E2-4CF9-BE00-471F3E59F49A}"/>
              </a:ext>
            </a:extLst>
          </p:cNvPr>
          <p:cNvSpPr txBox="1">
            <a:spLocks noChangeArrowheads="1"/>
          </p:cNvSpPr>
          <p:nvPr/>
        </p:nvSpPr>
        <p:spPr bwMode="auto">
          <a:xfrm>
            <a:off x="4006850" y="4025900"/>
            <a:ext cx="745013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1800">
              <a:latin typeface="Arial" panose="020B0604020202020204" pitchFamily="34" charset="0"/>
            </a:endParaRPr>
          </a:p>
        </p:txBody>
      </p:sp>
      <p:sp>
        <p:nvSpPr>
          <p:cNvPr id="104460" name="Text Box 11">
            <a:extLst>
              <a:ext uri="{FF2B5EF4-FFF2-40B4-BE49-F238E27FC236}">
                <a16:creationId xmlns:a16="http://schemas.microsoft.com/office/drawing/2014/main" id="{2906DECA-DB83-4BDA-9860-E7C3D76CE8DF}"/>
              </a:ext>
            </a:extLst>
          </p:cNvPr>
          <p:cNvSpPr txBox="1">
            <a:spLocks noChangeArrowheads="1"/>
          </p:cNvSpPr>
          <p:nvPr/>
        </p:nvSpPr>
        <p:spPr bwMode="auto">
          <a:xfrm>
            <a:off x="5595938" y="4824413"/>
            <a:ext cx="5619750"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1800">
              <a:latin typeface="Arial" panose="020B0604020202020204" pitchFamily="34" charset="0"/>
            </a:endParaRPr>
          </a:p>
        </p:txBody>
      </p:sp>
      <p:grpSp>
        <p:nvGrpSpPr>
          <p:cNvPr id="104461" name="Group 12">
            <a:extLst>
              <a:ext uri="{FF2B5EF4-FFF2-40B4-BE49-F238E27FC236}">
                <a16:creationId xmlns:a16="http://schemas.microsoft.com/office/drawing/2014/main" id="{5878C505-9EAB-4F33-88A5-63B70A600437}"/>
              </a:ext>
            </a:extLst>
          </p:cNvPr>
          <p:cNvGrpSpPr>
            <a:grpSpLocks/>
          </p:cNvGrpSpPr>
          <p:nvPr/>
        </p:nvGrpSpPr>
        <p:grpSpPr bwMode="auto">
          <a:xfrm>
            <a:off x="6342063" y="6065838"/>
            <a:ext cx="5614987" cy="642937"/>
            <a:chOff x="2996" y="3821"/>
            <a:chExt cx="2653" cy="405"/>
          </a:xfrm>
        </p:grpSpPr>
        <p:pic>
          <p:nvPicPr>
            <p:cNvPr id="104482" name="Picture 13">
              <a:extLst>
                <a:ext uri="{FF2B5EF4-FFF2-40B4-BE49-F238E27FC236}">
                  <a16:creationId xmlns:a16="http://schemas.microsoft.com/office/drawing/2014/main" id="{8BAAEDA7-0C8D-4684-B1CD-775ED77E138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5" y="3821"/>
              <a:ext cx="10" cy="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04483" name="Picture 14">
              <a:extLst>
                <a:ext uri="{FF2B5EF4-FFF2-40B4-BE49-F238E27FC236}">
                  <a16:creationId xmlns:a16="http://schemas.microsoft.com/office/drawing/2014/main" id="{67D355D6-669C-4FAA-8F3C-9D5E17C286B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6" y="3874"/>
              <a:ext cx="1816"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04484" name="Picture 15">
              <a:extLst>
                <a:ext uri="{FF2B5EF4-FFF2-40B4-BE49-F238E27FC236}">
                  <a16:creationId xmlns:a16="http://schemas.microsoft.com/office/drawing/2014/main" id="{118EB2CE-022C-4946-82E8-FD1E053178DD}"/>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4944" y="3910"/>
              <a:ext cx="705"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pic>
        <p:nvPicPr>
          <p:cNvPr id="104462" name="Picture 16">
            <a:extLst>
              <a:ext uri="{FF2B5EF4-FFF2-40B4-BE49-F238E27FC236}">
                <a16:creationId xmlns:a16="http://schemas.microsoft.com/office/drawing/2014/main" id="{BE402AA1-872C-4007-8A4C-570C12276DB1}"/>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960438" y="5576888"/>
            <a:ext cx="936625"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2545" name="Text Box 17">
            <a:extLst>
              <a:ext uri="{FF2B5EF4-FFF2-40B4-BE49-F238E27FC236}">
                <a16:creationId xmlns:a16="http://schemas.microsoft.com/office/drawing/2014/main" id="{23E8BE1E-7561-43A9-BB4E-835268B46A7A}"/>
              </a:ext>
            </a:extLst>
          </p:cNvPr>
          <p:cNvSpPr txBox="1">
            <a:spLocks noChangeArrowheads="1"/>
          </p:cNvSpPr>
          <p:nvPr/>
        </p:nvSpPr>
        <p:spPr bwMode="auto">
          <a:xfrm>
            <a:off x="1390650" y="404813"/>
            <a:ext cx="9535968" cy="402291"/>
          </a:xfrm>
          <a:prstGeom prst="rect">
            <a:avLst/>
          </a:prstGeom>
          <a:noFill/>
          <a:ln w="9525" cap="flat">
            <a:noFill/>
            <a:round/>
            <a:headEnd/>
            <a:tailEnd/>
          </a:ln>
          <a:effectLst/>
        </p:spPr>
        <p:txBody>
          <a:bodyPr wrap="square" lIns="60840" tIns="46800" rIns="60840" bIns="46800">
            <a:spAutoFit/>
          </a:bodyPr>
          <a:lstStyle/>
          <a:p>
            <a:pPr algn="ct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sz="2000" b="1" dirty="0">
                <a:solidFill>
                  <a:srgbClr val="000000"/>
                </a:solidFill>
                <a:effectLst>
                  <a:outerShdw blurRad="38100" dist="38100" dir="2700000" algn="tl">
                    <a:srgbClr val="C0C0C0"/>
                  </a:outerShdw>
                </a:effectLst>
                <a:latin typeface="Montserrat Light" charset="0"/>
                <a:ea typeface="Microsoft YaHei" charset="-122"/>
              </a:rPr>
              <a:t>ADICCIONES COMPORTAMENTALES Y TIC</a:t>
            </a:r>
          </a:p>
        </p:txBody>
      </p:sp>
      <p:sp>
        <p:nvSpPr>
          <p:cNvPr id="104464" name="Rectangle 18">
            <a:extLst>
              <a:ext uri="{FF2B5EF4-FFF2-40B4-BE49-F238E27FC236}">
                <a16:creationId xmlns:a16="http://schemas.microsoft.com/office/drawing/2014/main" id="{525E262E-047C-4FCA-B914-238D652EBABD}"/>
              </a:ext>
            </a:extLst>
          </p:cNvPr>
          <p:cNvSpPr>
            <a:spLocks noChangeArrowheads="1"/>
          </p:cNvSpPr>
          <p:nvPr/>
        </p:nvSpPr>
        <p:spPr bwMode="auto">
          <a:xfrm>
            <a:off x="3905250" y="1000125"/>
            <a:ext cx="761365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1800" b="1">
                <a:solidFill>
                  <a:srgbClr val="000000"/>
                </a:solidFill>
                <a:latin typeface="Arial" panose="020B0604020202020204" pitchFamily="34" charset="0"/>
              </a:rPr>
              <a:t>POTENCIAN LOS EFECTOS ADICTIVOS DE OTRAS ADICCIONES QUE YA EXISTEN: </a:t>
            </a:r>
          </a:p>
        </p:txBody>
      </p:sp>
      <p:sp>
        <p:nvSpPr>
          <p:cNvPr id="104465" name="AutoShape 19">
            <a:extLst>
              <a:ext uri="{FF2B5EF4-FFF2-40B4-BE49-F238E27FC236}">
                <a16:creationId xmlns:a16="http://schemas.microsoft.com/office/drawing/2014/main" id="{51D9D206-B40A-4841-BA11-85AE73EA054C}"/>
              </a:ext>
            </a:extLst>
          </p:cNvPr>
          <p:cNvSpPr>
            <a:spLocks noChangeArrowheads="1"/>
          </p:cNvSpPr>
          <p:nvPr/>
        </p:nvSpPr>
        <p:spPr bwMode="auto">
          <a:xfrm>
            <a:off x="4329113" y="2449513"/>
            <a:ext cx="1031875" cy="3587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62"/>
                </a:moveTo>
                <a:lnTo>
                  <a:pt x="20356" y="3662"/>
                </a:lnTo>
                <a:lnTo>
                  <a:pt x="20356" y="0"/>
                </a:lnTo>
                <a:lnTo>
                  <a:pt x="21600" y="10912"/>
                </a:lnTo>
                <a:lnTo>
                  <a:pt x="20356" y="21600"/>
                </a:lnTo>
                <a:lnTo>
                  <a:pt x="20356" y="18012"/>
                </a:lnTo>
                <a:lnTo>
                  <a:pt x="0" y="18012"/>
                </a:lnTo>
                <a:lnTo>
                  <a:pt x="0" y="3662"/>
                </a:lnTo>
                <a:close/>
              </a:path>
            </a:pathLst>
          </a:custGeom>
          <a:solidFill>
            <a:srgbClr val="81981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S"/>
          </a:p>
        </p:txBody>
      </p:sp>
      <p:sp>
        <p:nvSpPr>
          <p:cNvPr id="104466" name="AutoShape 20">
            <a:extLst>
              <a:ext uri="{FF2B5EF4-FFF2-40B4-BE49-F238E27FC236}">
                <a16:creationId xmlns:a16="http://schemas.microsoft.com/office/drawing/2014/main" id="{F4FA5288-9B21-4AA2-B8EF-7027B0B8FBEA}"/>
              </a:ext>
            </a:extLst>
          </p:cNvPr>
          <p:cNvSpPr>
            <a:spLocks noChangeArrowheads="1"/>
          </p:cNvSpPr>
          <p:nvPr/>
        </p:nvSpPr>
        <p:spPr bwMode="auto">
          <a:xfrm>
            <a:off x="4313238" y="2986088"/>
            <a:ext cx="1033462" cy="3587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62"/>
                </a:moveTo>
                <a:lnTo>
                  <a:pt x="20356" y="3662"/>
                </a:lnTo>
                <a:lnTo>
                  <a:pt x="20356" y="0"/>
                </a:lnTo>
                <a:lnTo>
                  <a:pt x="21600" y="10912"/>
                </a:lnTo>
                <a:lnTo>
                  <a:pt x="20356" y="21600"/>
                </a:lnTo>
                <a:lnTo>
                  <a:pt x="20356" y="18012"/>
                </a:lnTo>
                <a:lnTo>
                  <a:pt x="0" y="18012"/>
                </a:lnTo>
                <a:lnTo>
                  <a:pt x="0" y="3662"/>
                </a:lnTo>
                <a:close/>
              </a:path>
            </a:pathLst>
          </a:custGeom>
          <a:solidFill>
            <a:srgbClr val="81981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S"/>
          </a:p>
        </p:txBody>
      </p:sp>
      <p:sp>
        <p:nvSpPr>
          <p:cNvPr id="104467" name="Rectangle 21">
            <a:extLst>
              <a:ext uri="{FF2B5EF4-FFF2-40B4-BE49-F238E27FC236}">
                <a16:creationId xmlns:a16="http://schemas.microsoft.com/office/drawing/2014/main" id="{93FF4719-8CCE-43B0-B9A4-8EA21EC59B0D}"/>
              </a:ext>
            </a:extLst>
          </p:cNvPr>
          <p:cNvSpPr>
            <a:spLocks noChangeArrowheads="1"/>
          </p:cNvSpPr>
          <p:nvPr/>
        </p:nvSpPr>
        <p:spPr bwMode="auto">
          <a:xfrm>
            <a:off x="571500" y="1928813"/>
            <a:ext cx="81661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1800" b="1" dirty="0">
                <a:solidFill>
                  <a:srgbClr val="000000"/>
                </a:solidFill>
                <a:latin typeface="Arial" panose="020B0604020202020204" pitchFamily="34" charset="0"/>
              </a:rPr>
              <a:t>       JUEGOS DE AZAR</a:t>
            </a:r>
          </a:p>
          <a:p>
            <a:pPr eaLnBrk="1" hangingPunct="1">
              <a:lnSpc>
                <a:spcPct val="100000"/>
              </a:lnSpc>
              <a:spcBef>
                <a:spcPct val="0"/>
              </a:spcBef>
              <a:buFontTx/>
              <a:buNone/>
            </a:pPr>
            <a:endParaRPr lang="es-ES" altLang="es-ES" sz="1800" b="1" dirty="0">
              <a:solidFill>
                <a:srgbClr val="000000"/>
              </a:solidFill>
              <a:latin typeface="Arial" panose="020B0604020202020204" pitchFamily="34" charset="0"/>
            </a:endParaRPr>
          </a:p>
          <a:p>
            <a:pPr eaLnBrk="1" hangingPunct="1">
              <a:lnSpc>
                <a:spcPct val="100000"/>
              </a:lnSpc>
              <a:spcBef>
                <a:spcPct val="0"/>
              </a:spcBef>
              <a:buFontTx/>
              <a:buNone/>
            </a:pPr>
            <a:r>
              <a:rPr lang="es-ES" altLang="es-ES" sz="1800" b="1" dirty="0">
                <a:solidFill>
                  <a:srgbClr val="000000"/>
                </a:solidFill>
                <a:latin typeface="Arial" panose="020B0604020202020204" pitchFamily="34" charset="0"/>
              </a:rPr>
              <a:t>	                    SEXO </a:t>
            </a:r>
          </a:p>
          <a:p>
            <a:pPr eaLnBrk="1" hangingPunct="1">
              <a:lnSpc>
                <a:spcPct val="100000"/>
              </a:lnSpc>
              <a:spcBef>
                <a:spcPct val="0"/>
              </a:spcBef>
              <a:buFontTx/>
              <a:buNone/>
            </a:pPr>
            <a:endParaRPr lang="es-ES" altLang="es-ES" sz="1800" b="1" dirty="0">
              <a:solidFill>
                <a:srgbClr val="000000"/>
              </a:solidFill>
              <a:latin typeface="Arial" panose="020B0604020202020204" pitchFamily="34" charset="0"/>
            </a:endParaRPr>
          </a:p>
          <a:p>
            <a:pPr eaLnBrk="1" hangingPunct="1">
              <a:lnSpc>
                <a:spcPct val="100000"/>
              </a:lnSpc>
              <a:spcBef>
                <a:spcPct val="0"/>
              </a:spcBef>
              <a:buFontTx/>
              <a:buNone/>
            </a:pPr>
            <a:r>
              <a:rPr lang="es-ES" altLang="es-ES" sz="1800" b="1" dirty="0">
                <a:solidFill>
                  <a:srgbClr val="000000"/>
                </a:solidFill>
                <a:latin typeface="Arial" panose="020B0604020202020204" pitchFamily="34" charset="0"/>
              </a:rPr>
              <a:t>                COMPRAS </a:t>
            </a:r>
          </a:p>
          <a:p>
            <a:pPr eaLnBrk="1" hangingPunct="1">
              <a:lnSpc>
                <a:spcPct val="100000"/>
              </a:lnSpc>
              <a:spcBef>
                <a:spcPct val="0"/>
              </a:spcBef>
              <a:buFontTx/>
              <a:buNone/>
            </a:pPr>
            <a:r>
              <a:rPr lang="es-ES" altLang="es-ES" sz="1800" b="1" dirty="0">
                <a:solidFill>
                  <a:srgbClr val="000000"/>
                </a:solidFill>
                <a:latin typeface="Arial" panose="020B0604020202020204" pitchFamily="34" charset="0"/>
              </a:rPr>
              <a:t>           COMPULSIVAS </a:t>
            </a:r>
          </a:p>
        </p:txBody>
      </p:sp>
      <p:sp>
        <p:nvSpPr>
          <p:cNvPr id="104468" name="Text Box 22">
            <a:extLst>
              <a:ext uri="{FF2B5EF4-FFF2-40B4-BE49-F238E27FC236}">
                <a16:creationId xmlns:a16="http://schemas.microsoft.com/office/drawing/2014/main" id="{3BD9608F-C1AD-49B5-9881-7475487E824D}"/>
              </a:ext>
            </a:extLst>
          </p:cNvPr>
          <p:cNvSpPr txBox="1">
            <a:spLocks noChangeArrowheads="1"/>
          </p:cNvSpPr>
          <p:nvPr/>
        </p:nvSpPr>
        <p:spPr bwMode="auto">
          <a:xfrm>
            <a:off x="5595938" y="1916113"/>
            <a:ext cx="32432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2400">
                <a:solidFill>
                  <a:srgbClr val="000000"/>
                </a:solidFill>
                <a:latin typeface="Arial" panose="020B0604020202020204" pitchFamily="34" charset="0"/>
              </a:rPr>
              <a:t>Juego online</a:t>
            </a:r>
          </a:p>
        </p:txBody>
      </p:sp>
      <p:sp>
        <p:nvSpPr>
          <p:cNvPr id="104469" name="Text Box 23">
            <a:extLst>
              <a:ext uri="{FF2B5EF4-FFF2-40B4-BE49-F238E27FC236}">
                <a16:creationId xmlns:a16="http://schemas.microsoft.com/office/drawing/2014/main" id="{DE6355C9-5441-4B5D-B9EF-80983183137B}"/>
              </a:ext>
            </a:extLst>
          </p:cNvPr>
          <p:cNvSpPr txBox="1">
            <a:spLocks noChangeArrowheads="1"/>
          </p:cNvSpPr>
          <p:nvPr/>
        </p:nvSpPr>
        <p:spPr bwMode="auto">
          <a:xfrm>
            <a:off x="5543550" y="2395538"/>
            <a:ext cx="671353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1800">
              <a:latin typeface="Arial" panose="020B0604020202020204" pitchFamily="34" charset="0"/>
            </a:endParaRPr>
          </a:p>
        </p:txBody>
      </p:sp>
      <p:sp>
        <p:nvSpPr>
          <p:cNvPr id="104470" name="Text Box 24">
            <a:extLst>
              <a:ext uri="{FF2B5EF4-FFF2-40B4-BE49-F238E27FC236}">
                <a16:creationId xmlns:a16="http://schemas.microsoft.com/office/drawing/2014/main" id="{6D8CE2C3-CCF1-411F-98CC-6EEC64A36C72}"/>
              </a:ext>
            </a:extLst>
          </p:cNvPr>
          <p:cNvSpPr txBox="1">
            <a:spLocks noChangeArrowheads="1"/>
          </p:cNvSpPr>
          <p:nvPr/>
        </p:nvSpPr>
        <p:spPr bwMode="auto">
          <a:xfrm>
            <a:off x="5621338" y="2460625"/>
            <a:ext cx="25701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2400" dirty="0" err="1">
                <a:solidFill>
                  <a:srgbClr val="000000"/>
                </a:solidFill>
                <a:latin typeface="Arial" panose="020B0604020202020204" pitchFamily="34" charset="0"/>
              </a:rPr>
              <a:t>Cibersexo</a:t>
            </a:r>
            <a:endParaRPr lang="es-ES" altLang="es-ES" sz="2400" dirty="0">
              <a:solidFill>
                <a:srgbClr val="000000"/>
              </a:solidFill>
              <a:latin typeface="Arial" panose="020B0604020202020204" pitchFamily="34" charset="0"/>
            </a:endParaRPr>
          </a:p>
        </p:txBody>
      </p:sp>
      <p:sp>
        <p:nvSpPr>
          <p:cNvPr id="104471" name="Text Box 25">
            <a:extLst>
              <a:ext uri="{FF2B5EF4-FFF2-40B4-BE49-F238E27FC236}">
                <a16:creationId xmlns:a16="http://schemas.microsoft.com/office/drawing/2014/main" id="{6C3A15BB-D334-4AB6-8597-094B313A60E7}"/>
              </a:ext>
            </a:extLst>
          </p:cNvPr>
          <p:cNvSpPr txBox="1">
            <a:spLocks noChangeArrowheads="1"/>
          </p:cNvSpPr>
          <p:nvPr/>
        </p:nvSpPr>
        <p:spPr bwMode="auto">
          <a:xfrm>
            <a:off x="5662613" y="2955925"/>
            <a:ext cx="29718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2400">
                <a:solidFill>
                  <a:srgbClr val="000000"/>
                </a:solidFill>
                <a:latin typeface="Arial" panose="020B0604020202020204" pitchFamily="34" charset="0"/>
              </a:rPr>
              <a:t>Compras online</a:t>
            </a:r>
          </a:p>
        </p:txBody>
      </p:sp>
      <p:sp>
        <p:nvSpPr>
          <p:cNvPr id="104472" name="Rectangle 26">
            <a:extLst>
              <a:ext uri="{FF2B5EF4-FFF2-40B4-BE49-F238E27FC236}">
                <a16:creationId xmlns:a16="http://schemas.microsoft.com/office/drawing/2014/main" id="{95BFEB48-9FE2-476F-BA9F-4EDC487A8021}"/>
              </a:ext>
            </a:extLst>
          </p:cNvPr>
          <p:cNvSpPr>
            <a:spLocks noChangeArrowheads="1"/>
          </p:cNvSpPr>
          <p:nvPr/>
        </p:nvSpPr>
        <p:spPr bwMode="auto">
          <a:xfrm>
            <a:off x="4095750" y="3857625"/>
            <a:ext cx="746918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ES" sz="2000" b="1">
                <a:solidFill>
                  <a:srgbClr val="000000"/>
                </a:solidFill>
                <a:latin typeface="Arial" panose="020B0604020202020204" pitchFamily="34" charset="0"/>
              </a:rPr>
              <a:t>ADICCIONES TECNOLÓGICAS ( uso de la tecnología)</a:t>
            </a:r>
          </a:p>
        </p:txBody>
      </p:sp>
      <p:sp>
        <p:nvSpPr>
          <p:cNvPr id="104473" name="AutoShape 27">
            <a:extLst>
              <a:ext uri="{FF2B5EF4-FFF2-40B4-BE49-F238E27FC236}">
                <a16:creationId xmlns:a16="http://schemas.microsoft.com/office/drawing/2014/main" id="{B166A3EA-28F4-494D-B9CC-DB28D899B364}"/>
              </a:ext>
            </a:extLst>
          </p:cNvPr>
          <p:cNvSpPr>
            <a:spLocks noChangeArrowheads="1"/>
          </p:cNvSpPr>
          <p:nvPr/>
        </p:nvSpPr>
        <p:spPr bwMode="auto">
          <a:xfrm>
            <a:off x="4357688" y="5167313"/>
            <a:ext cx="1046162" cy="3270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50"/>
                </a:moveTo>
                <a:lnTo>
                  <a:pt x="20022" y="3650"/>
                </a:lnTo>
                <a:lnTo>
                  <a:pt x="20022" y="0"/>
                </a:lnTo>
                <a:lnTo>
                  <a:pt x="21600" y="10949"/>
                </a:lnTo>
                <a:lnTo>
                  <a:pt x="20022" y="21600"/>
                </a:lnTo>
                <a:lnTo>
                  <a:pt x="20022" y="17727"/>
                </a:lnTo>
                <a:lnTo>
                  <a:pt x="0" y="17727"/>
                </a:lnTo>
                <a:lnTo>
                  <a:pt x="0" y="3650"/>
                </a:lnTo>
                <a:close/>
              </a:path>
            </a:pathLst>
          </a:custGeom>
          <a:solidFill>
            <a:srgbClr val="E7B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S"/>
          </a:p>
        </p:txBody>
      </p:sp>
      <p:sp>
        <p:nvSpPr>
          <p:cNvPr id="104474" name="AutoShape 28">
            <a:extLst>
              <a:ext uri="{FF2B5EF4-FFF2-40B4-BE49-F238E27FC236}">
                <a16:creationId xmlns:a16="http://schemas.microsoft.com/office/drawing/2014/main" id="{CA50C7B1-0B1E-439E-94B1-1E9D3A232BBE}"/>
              </a:ext>
            </a:extLst>
          </p:cNvPr>
          <p:cNvSpPr>
            <a:spLocks noChangeArrowheads="1"/>
          </p:cNvSpPr>
          <p:nvPr/>
        </p:nvSpPr>
        <p:spPr bwMode="auto">
          <a:xfrm>
            <a:off x="4357688" y="5653812"/>
            <a:ext cx="1046162" cy="32861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50"/>
                </a:moveTo>
                <a:lnTo>
                  <a:pt x="20022" y="3650"/>
                </a:lnTo>
                <a:lnTo>
                  <a:pt x="20022" y="0"/>
                </a:lnTo>
                <a:lnTo>
                  <a:pt x="21600" y="10949"/>
                </a:lnTo>
                <a:lnTo>
                  <a:pt x="20022" y="21600"/>
                </a:lnTo>
                <a:lnTo>
                  <a:pt x="20022" y="17727"/>
                </a:lnTo>
                <a:lnTo>
                  <a:pt x="0" y="17727"/>
                </a:lnTo>
                <a:lnTo>
                  <a:pt x="0" y="3650"/>
                </a:lnTo>
                <a:close/>
              </a:path>
            </a:pathLst>
          </a:custGeom>
          <a:solidFill>
            <a:srgbClr val="E7B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S"/>
          </a:p>
        </p:txBody>
      </p:sp>
      <p:sp>
        <p:nvSpPr>
          <p:cNvPr id="104475" name="Rectangle 29">
            <a:extLst>
              <a:ext uri="{FF2B5EF4-FFF2-40B4-BE49-F238E27FC236}">
                <a16:creationId xmlns:a16="http://schemas.microsoft.com/office/drawing/2014/main" id="{429FE813-CB43-4D0F-9D3B-2327483FC631}"/>
              </a:ext>
            </a:extLst>
          </p:cNvPr>
          <p:cNvSpPr>
            <a:spLocks noChangeArrowheads="1"/>
          </p:cNvSpPr>
          <p:nvPr/>
        </p:nvSpPr>
        <p:spPr bwMode="auto">
          <a:xfrm>
            <a:off x="1619250" y="4643438"/>
            <a:ext cx="2830513" cy="1448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ES" sz="2000" b="1" dirty="0">
                <a:solidFill>
                  <a:srgbClr val="000000"/>
                </a:solidFill>
                <a:latin typeface="Arial" panose="020B0604020202020204" pitchFamily="34" charset="0"/>
              </a:rPr>
              <a:t>INTERNET</a:t>
            </a:r>
          </a:p>
          <a:p>
            <a:pPr algn="ctr" eaLnBrk="1" hangingPunct="1">
              <a:lnSpc>
                <a:spcPct val="100000"/>
              </a:lnSpc>
              <a:spcBef>
                <a:spcPct val="0"/>
              </a:spcBef>
              <a:buFontTx/>
              <a:buNone/>
            </a:pPr>
            <a:r>
              <a:rPr lang="es-ES" altLang="es-ES" sz="1400" b="1" dirty="0">
                <a:solidFill>
                  <a:srgbClr val="000000"/>
                </a:solidFill>
                <a:latin typeface="Arial" panose="020B0604020202020204" pitchFamily="34" charset="0"/>
              </a:rPr>
              <a:t>  </a:t>
            </a:r>
            <a:r>
              <a:rPr lang="es-ES" altLang="es-ES" sz="1000" b="1" dirty="0">
                <a:solidFill>
                  <a:srgbClr val="000000"/>
                </a:solidFill>
                <a:latin typeface="Arial" panose="020B0604020202020204" pitchFamily="34" charset="0"/>
              </a:rPr>
              <a:t>   </a:t>
            </a:r>
            <a:r>
              <a:rPr lang="es-ES" altLang="es-ES" sz="1200" b="1" dirty="0">
                <a:solidFill>
                  <a:srgbClr val="000000"/>
                </a:solidFill>
                <a:latin typeface="Arial" panose="020B0604020202020204" pitchFamily="34" charset="0"/>
              </a:rPr>
              <a:t> </a:t>
            </a:r>
          </a:p>
          <a:p>
            <a:pPr algn="ctr" eaLnBrk="1" hangingPunct="1">
              <a:lnSpc>
                <a:spcPct val="100000"/>
              </a:lnSpc>
              <a:spcBef>
                <a:spcPct val="0"/>
              </a:spcBef>
              <a:buFontTx/>
              <a:buNone/>
            </a:pPr>
            <a:r>
              <a:rPr lang="es-ES" altLang="es-ES" sz="2000" b="1" dirty="0">
                <a:solidFill>
                  <a:srgbClr val="000000"/>
                </a:solidFill>
                <a:latin typeface="Arial" panose="020B0604020202020204" pitchFamily="34" charset="0"/>
              </a:rPr>
              <a:t>VIDEOJUEGOS</a:t>
            </a:r>
          </a:p>
          <a:p>
            <a:pPr algn="ctr" eaLnBrk="1" hangingPunct="1">
              <a:lnSpc>
                <a:spcPct val="100000"/>
              </a:lnSpc>
              <a:spcBef>
                <a:spcPct val="0"/>
              </a:spcBef>
              <a:buFontTx/>
              <a:buNone/>
            </a:pPr>
            <a:r>
              <a:rPr lang="es-ES" altLang="es-ES" sz="1400" b="1" dirty="0">
                <a:solidFill>
                  <a:srgbClr val="000000"/>
                </a:solidFill>
                <a:latin typeface="Arial" panose="020B0604020202020204" pitchFamily="34" charset="0"/>
              </a:rPr>
              <a:t>	</a:t>
            </a:r>
          </a:p>
          <a:p>
            <a:pPr algn="ctr" eaLnBrk="1" hangingPunct="1">
              <a:lnSpc>
                <a:spcPct val="100000"/>
              </a:lnSpc>
              <a:spcBef>
                <a:spcPct val="0"/>
              </a:spcBef>
              <a:buFontTx/>
              <a:buNone/>
            </a:pPr>
            <a:r>
              <a:rPr lang="es-ES" altLang="es-ES" sz="2000" b="1" dirty="0">
                <a:solidFill>
                  <a:srgbClr val="000000"/>
                </a:solidFill>
                <a:latin typeface="Arial" panose="020B0604020202020204" pitchFamily="34" charset="0"/>
              </a:rPr>
              <a:t>MÓVIL</a:t>
            </a:r>
          </a:p>
        </p:txBody>
      </p:sp>
      <p:sp>
        <p:nvSpPr>
          <p:cNvPr id="104476" name="Text Box 30">
            <a:extLst>
              <a:ext uri="{FF2B5EF4-FFF2-40B4-BE49-F238E27FC236}">
                <a16:creationId xmlns:a16="http://schemas.microsoft.com/office/drawing/2014/main" id="{8AB8E906-2C68-44A7-ADA0-142DCA7A6005}"/>
              </a:ext>
            </a:extLst>
          </p:cNvPr>
          <p:cNvSpPr txBox="1">
            <a:spLocks noChangeArrowheads="1"/>
          </p:cNvSpPr>
          <p:nvPr/>
        </p:nvSpPr>
        <p:spPr bwMode="auto">
          <a:xfrm>
            <a:off x="5511800" y="4603750"/>
            <a:ext cx="5156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2400">
                <a:solidFill>
                  <a:srgbClr val="000000"/>
                </a:solidFill>
                <a:latin typeface="Arial" panose="020B0604020202020204" pitchFamily="34" charset="0"/>
              </a:rPr>
              <a:t>Redes sociales y Youtube</a:t>
            </a:r>
          </a:p>
        </p:txBody>
      </p:sp>
      <p:sp>
        <p:nvSpPr>
          <p:cNvPr id="104477" name="Text Box 31">
            <a:extLst>
              <a:ext uri="{FF2B5EF4-FFF2-40B4-BE49-F238E27FC236}">
                <a16:creationId xmlns:a16="http://schemas.microsoft.com/office/drawing/2014/main" id="{1BFA2D10-1215-48BA-84F0-B60ED9623A83}"/>
              </a:ext>
            </a:extLst>
          </p:cNvPr>
          <p:cNvSpPr txBox="1">
            <a:spLocks noChangeArrowheads="1"/>
          </p:cNvSpPr>
          <p:nvPr/>
        </p:nvSpPr>
        <p:spPr bwMode="auto">
          <a:xfrm>
            <a:off x="5619750" y="5072063"/>
            <a:ext cx="30241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2400">
                <a:solidFill>
                  <a:srgbClr val="000000"/>
                </a:solidFill>
                <a:latin typeface="Arial" panose="020B0604020202020204" pitchFamily="34" charset="0"/>
              </a:rPr>
              <a:t>Juegos online</a:t>
            </a:r>
          </a:p>
        </p:txBody>
      </p:sp>
      <p:sp>
        <p:nvSpPr>
          <p:cNvPr id="104478" name="Text Box 32">
            <a:extLst>
              <a:ext uri="{FF2B5EF4-FFF2-40B4-BE49-F238E27FC236}">
                <a16:creationId xmlns:a16="http://schemas.microsoft.com/office/drawing/2014/main" id="{1F0F723C-BBDF-4140-B03F-A8875000DF1C}"/>
              </a:ext>
            </a:extLst>
          </p:cNvPr>
          <p:cNvSpPr txBox="1">
            <a:spLocks noChangeArrowheads="1"/>
          </p:cNvSpPr>
          <p:nvPr/>
        </p:nvSpPr>
        <p:spPr bwMode="auto">
          <a:xfrm>
            <a:off x="5564188" y="5503863"/>
            <a:ext cx="350996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2400">
                <a:solidFill>
                  <a:srgbClr val="000000"/>
                </a:solidFill>
                <a:latin typeface="Arial" panose="020B0604020202020204" pitchFamily="34" charset="0"/>
              </a:rPr>
              <a:t>Mensajería instantánea</a:t>
            </a:r>
          </a:p>
        </p:txBody>
      </p:sp>
      <p:pic>
        <p:nvPicPr>
          <p:cNvPr id="104479" name="image.png" descr="image.png">
            <a:extLst>
              <a:ext uri="{FF2B5EF4-FFF2-40B4-BE49-F238E27FC236}">
                <a16:creationId xmlns:a16="http://schemas.microsoft.com/office/drawing/2014/main" id="{7E49E4DF-7EF0-4382-9B12-0B067F8BE0E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709275" y="2224088"/>
            <a:ext cx="1482725"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35" name="Línea">
            <a:extLst>
              <a:ext uri="{FF2B5EF4-FFF2-40B4-BE49-F238E27FC236}">
                <a16:creationId xmlns:a16="http://schemas.microsoft.com/office/drawing/2014/main" id="{9CBBFD95-3A84-40CE-95BD-07197B866F98}"/>
              </a:ext>
            </a:extLst>
          </p:cNvPr>
          <p:cNvSpPr/>
          <p:nvPr/>
        </p:nvSpPr>
        <p:spPr>
          <a:xfrm>
            <a:off x="10814050" y="3146425"/>
            <a:ext cx="1117600" cy="46038"/>
          </a:xfrm>
          <a:prstGeom prst="line">
            <a:avLst/>
          </a:prstGeom>
          <a:ln w="38100">
            <a:solidFill>
              <a:srgbClr val="81981B"/>
            </a:solidFill>
            <a:miter/>
          </a:ln>
        </p:spPr>
        <p:txBody>
          <a:bodyPr lIns="60959" rIns="60959"/>
          <a:lstStyle/>
          <a:p>
            <a:pPr defTabSz="607467" eaLnBrk="1">
              <a:defRPr/>
            </a:pPr>
            <a:endParaRPr sz="2400" kern="0">
              <a:solidFill>
                <a:srgbClr val="000000"/>
              </a:solidFill>
              <a:latin typeface="Calibri"/>
              <a:cs typeface="Calibri"/>
              <a:sym typeface="Calibri"/>
            </a:endParaRPr>
          </a:p>
        </p:txBody>
      </p:sp>
      <p:sp>
        <p:nvSpPr>
          <p:cNvPr id="104481" name="Línea">
            <a:extLst>
              <a:ext uri="{FF2B5EF4-FFF2-40B4-BE49-F238E27FC236}">
                <a16:creationId xmlns:a16="http://schemas.microsoft.com/office/drawing/2014/main" id="{0D058525-11C8-4336-AF4A-25989E2A4264}"/>
              </a:ext>
            </a:extLst>
          </p:cNvPr>
          <p:cNvSpPr>
            <a:spLocks noChangeShapeType="1"/>
          </p:cNvSpPr>
          <p:nvPr/>
        </p:nvSpPr>
        <p:spPr bwMode="auto">
          <a:xfrm flipH="1">
            <a:off x="11309350" y="3252788"/>
            <a:ext cx="46038" cy="2798762"/>
          </a:xfrm>
          <a:prstGeom prst="line">
            <a:avLst/>
          </a:prstGeom>
          <a:noFill/>
          <a:ln w="28575">
            <a:solidFill>
              <a:srgbClr val="E7B900"/>
            </a:solidFill>
            <a:miter lim="800000"/>
            <a:headEnd/>
            <a:tailEnd/>
          </a:ln>
          <a:extLst>
            <a:ext uri="{909E8E84-426E-40DD-AFC4-6F175D3DCCD1}">
              <a14:hiddenFill xmlns:a14="http://schemas.microsoft.com/office/drawing/2010/main">
                <a:noFill/>
              </a14:hiddenFill>
            </a:ext>
          </a:extLst>
        </p:spPr>
        <p:txBody>
          <a:bodyPr lIns="60959" rIns="60959"/>
          <a:lstStyle/>
          <a:p>
            <a:endParaRPr lang="es-ES"/>
          </a:p>
        </p:txBody>
      </p:sp>
    </p:spTree>
    <p:extLst>
      <p:ext uri="{BB962C8B-B14F-4D97-AF65-F5344CB8AC3E}">
        <p14:creationId xmlns:p14="http://schemas.microsoft.com/office/powerpoint/2010/main" val="732515223"/>
      </p:ext>
    </p:extLst>
  </p:cSld>
  <p:clrMapOvr>
    <a:masterClrMapping/>
  </p:clrMapOvr>
  <p:transition spd="slow">
    <p:push dir="u"/>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ángulo">
            <a:extLst>
              <a:ext uri="{FF2B5EF4-FFF2-40B4-BE49-F238E27FC236}">
                <a16:creationId xmlns:a16="http://schemas.microsoft.com/office/drawing/2014/main" id="{EF0ED632-90C0-48A2-93DA-8367F1F01D7A}"/>
              </a:ext>
            </a:extLst>
          </p:cNvPr>
          <p:cNvSpPr>
            <a:spLocks noChangeArrowheads="1"/>
          </p:cNvSpPr>
          <p:nvPr/>
        </p:nvSpPr>
        <p:spPr bwMode="auto">
          <a:xfrm>
            <a:off x="0" y="0"/>
            <a:ext cx="3568700" cy="6858000"/>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s-ES" altLang="es-ES" sz="2400">
              <a:solidFill>
                <a:srgbClr val="FFFFFF"/>
              </a:solidFill>
            </a:endParaRPr>
          </a:p>
        </p:txBody>
      </p:sp>
      <p:sp>
        <p:nvSpPr>
          <p:cNvPr id="89" name="Montserrat Light">
            <a:extLst>
              <a:ext uri="{FF2B5EF4-FFF2-40B4-BE49-F238E27FC236}">
                <a16:creationId xmlns:a16="http://schemas.microsoft.com/office/drawing/2014/main" id="{488CC129-0F43-438F-86EC-7C5C6CF914EF}"/>
              </a:ext>
            </a:extLst>
          </p:cNvPr>
          <p:cNvSpPr txBox="1"/>
          <p:nvPr/>
        </p:nvSpPr>
        <p:spPr>
          <a:xfrm>
            <a:off x="147638" y="2693988"/>
            <a:ext cx="3421062" cy="1404937"/>
          </a:xfrm>
          <a:prstGeom prst="rect">
            <a:avLst/>
          </a:prstGeom>
          <a:ln w="12700">
            <a:miter lim="400000"/>
          </a:ln>
          <a:extLst>
            <a:ext uri="{C572A759-6A51-4108-AA02-DFA0A04FC94B}"/>
          </a:extLst>
        </p:spPr>
        <p:txBody>
          <a:bodyPr lIns="60959" rIns="60959">
            <a:spAutoFit/>
          </a:bodyPr>
          <a:lstStyle>
            <a:lvl1pPr algn="r">
              <a:defRPr sz="3200">
                <a:solidFill>
                  <a:srgbClr val="FFFFFF"/>
                </a:solidFill>
                <a:latin typeface="Montserrat Regular"/>
                <a:ea typeface="Montserrat Regular"/>
                <a:cs typeface="Montserrat Regular"/>
                <a:sym typeface="Montserrat Regular"/>
              </a:defRPr>
            </a:lvl1pPr>
          </a:lstStyle>
          <a:p>
            <a:pPr eaLnBrk="1" fontAlgn="auto" hangingPunct="1">
              <a:spcBef>
                <a:spcPts val="0"/>
              </a:spcBef>
              <a:spcAft>
                <a:spcPts val="0"/>
              </a:spcAft>
              <a:defRPr/>
            </a:pPr>
            <a:r>
              <a:rPr lang="es-ES" sz="4267"/>
              <a:t>Juego Patológico</a:t>
            </a:r>
          </a:p>
        </p:txBody>
      </p:sp>
      <p:sp>
        <p:nvSpPr>
          <p:cNvPr id="21508" name="Montserrat Light">
            <a:extLst>
              <a:ext uri="{FF2B5EF4-FFF2-40B4-BE49-F238E27FC236}">
                <a16:creationId xmlns:a16="http://schemas.microsoft.com/office/drawing/2014/main" id="{FDCA59BC-ED0F-4EF1-9821-9351D8B59F19}"/>
              </a:ext>
            </a:extLst>
          </p:cNvPr>
          <p:cNvSpPr txBox="1">
            <a:spLocks noChangeArrowheads="1"/>
          </p:cNvSpPr>
          <p:nvPr/>
        </p:nvSpPr>
        <p:spPr bwMode="auto">
          <a:xfrm>
            <a:off x="1054100" y="4330700"/>
            <a:ext cx="57197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ct val="0"/>
              </a:spcBef>
              <a:buFontTx/>
              <a:buNone/>
            </a:pPr>
            <a:endParaRPr lang="es-ES" altLang="es-ES" sz="3200">
              <a:solidFill>
                <a:srgbClr val="FFFFFF"/>
              </a:solidFill>
              <a:latin typeface="Montserrat Regular" charset="0"/>
              <a:sym typeface="Montserrat Regular" charset="0"/>
            </a:endParaRPr>
          </a:p>
        </p:txBody>
      </p:sp>
      <p:grpSp>
        <p:nvGrpSpPr>
          <p:cNvPr id="21509" name="Agrupar 10">
            <a:extLst>
              <a:ext uri="{FF2B5EF4-FFF2-40B4-BE49-F238E27FC236}">
                <a16:creationId xmlns:a16="http://schemas.microsoft.com/office/drawing/2014/main" id="{F3781916-5725-42D2-BE83-E758620147EA}"/>
              </a:ext>
            </a:extLst>
          </p:cNvPr>
          <p:cNvGrpSpPr>
            <a:grpSpLocks/>
          </p:cNvGrpSpPr>
          <p:nvPr/>
        </p:nvGrpSpPr>
        <p:grpSpPr bwMode="auto">
          <a:xfrm>
            <a:off x="6342063" y="6065838"/>
            <a:ext cx="5626100" cy="650875"/>
            <a:chOff x="4756792" y="3895482"/>
            <a:chExt cx="4219635" cy="488101"/>
          </a:xfrm>
        </p:grpSpPr>
        <p:cxnSp>
          <p:nvCxnSpPr>
            <p:cNvPr id="12" name="Conector recto 11">
              <a:extLst>
                <a:ext uri="{FF2B5EF4-FFF2-40B4-BE49-F238E27FC236}">
                  <a16:creationId xmlns:a16="http://schemas.microsoft.com/office/drawing/2014/main" id="{EBC09777-0A63-49EA-B7AD-4ED4A6A2F938}"/>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13" name="CuadroTexto 12">
              <a:extLst>
                <a:ext uri="{FF2B5EF4-FFF2-40B4-BE49-F238E27FC236}">
                  <a16:creationId xmlns:a16="http://schemas.microsoft.com/office/drawing/2014/main" id="{F1651105-DAF2-4FD5-A5D8-4D75ADED9C19}"/>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21519" name="Imagen 13" descr="negro.emf">
              <a:extLst>
                <a:ext uri="{FF2B5EF4-FFF2-40B4-BE49-F238E27FC236}">
                  <a16:creationId xmlns:a16="http://schemas.microsoft.com/office/drawing/2014/main" id="{7629A500-E7B2-45E6-8EF8-B832B11B2A12}"/>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510" name="Imagen 14" descr="blanco.emf">
            <a:extLst>
              <a:ext uri="{FF2B5EF4-FFF2-40B4-BE49-F238E27FC236}">
                <a16:creationId xmlns:a16="http://schemas.microsoft.com/office/drawing/2014/main" id="{3D4C1B9E-36F7-4DE5-8A6F-C839C61E979B}"/>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47688" y="5521325"/>
            <a:ext cx="93662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Montserrat Regular Lorem ipsum dolor sit amet Lorem ipsum dolor sit amet">
            <a:extLst>
              <a:ext uri="{FF2B5EF4-FFF2-40B4-BE49-F238E27FC236}">
                <a16:creationId xmlns:a16="http://schemas.microsoft.com/office/drawing/2014/main" id="{4FD0EBB3-D7D7-4797-8D0D-AAF44C8C825E}"/>
              </a:ext>
            </a:extLst>
          </p:cNvPr>
          <p:cNvSpPr txBox="1"/>
          <p:nvPr/>
        </p:nvSpPr>
        <p:spPr>
          <a:xfrm>
            <a:off x="-1393825" y="4965700"/>
            <a:ext cx="7943850" cy="379413"/>
          </a:xfrm>
          <a:prstGeom prst="rect">
            <a:avLst/>
          </a:prstGeom>
          <a:ln w="12700">
            <a:miter lim="400000"/>
          </a:ln>
          <a:extLst>
            <a:ext uri="{C572A759-6A51-4108-AA02-DFA0A04FC94B}"/>
          </a:extLst>
        </p:spPr>
        <p:txBody>
          <a:bodyPr lIns="60959" rIns="60959">
            <a:spAutoFit/>
          </a:bodyPr>
          <a:lstStyle/>
          <a:p>
            <a:pPr algn="r" eaLnBrk="1" fontAlgn="auto" hangingPunct="1">
              <a:spcBef>
                <a:spcPts val="0"/>
              </a:spcBef>
              <a:spcAft>
                <a:spcPts val="0"/>
              </a:spcAft>
              <a:defRPr sz="1400">
                <a:solidFill>
                  <a:srgbClr val="FFFFFF"/>
                </a:solidFill>
                <a:latin typeface="Montserrat Regular"/>
                <a:ea typeface="Montserrat Regular"/>
                <a:cs typeface="Montserrat Regular"/>
                <a:sym typeface="Montserrat Regular"/>
              </a:defRPr>
            </a:pPr>
            <a:endParaRPr sz="1867">
              <a:solidFill>
                <a:srgbClr val="FFFFFF"/>
              </a:solidFill>
              <a:latin typeface="Montserrat Regular"/>
              <a:ea typeface="Montserrat Regular"/>
              <a:cs typeface="Montserrat Regular"/>
              <a:sym typeface="Montserrat Regular"/>
            </a:endParaRPr>
          </a:p>
        </p:txBody>
      </p:sp>
      <p:sp>
        <p:nvSpPr>
          <p:cNvPr id="21512" name="Montserrat Light">
            <a:extLst>
              <a:ext uri="{FF2B5EF4-FFF2-40B4-BE49-F238E27FC236}">
                <a16:creationId xmlns:a16="http://schemas.microsoft.com/office/drawing/2014/main" id="{8AE2F1CA-08BF-4472-B7B0-399A19911F78}"/>
              </a:ext>
            </a:extLst>
          </p:cNvPr>
          <p:cNvSpPr txBox="1">
            <a:spLocks noChangeArrowheads="1"/>
          </p:cNvSpPr>
          <p:nvPr/>
        </p:nvSpPr>
        <p:spPr bwMode="auto">
          <a:xfrm>
            <a:off x="1006475" y="1790700"/>
            <a:ext cx="5727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ct val="0"/>
              </a:spcBef>
              <a:buFontTx/>
              <a:buNone/>
            </a:pPr>
            <a:endParaRPr lang="es-ES" altLang="es-ES" sz="3200">
              <a:solidFill>
                <a:srgbClr val="FFFFFF"/>
              </a:solidFill>
              <a:latin typeface="Montserrat Regular" charset="0"/>
              <a:sym typeface="Montserrat Regular" charset="0"/>
            </a:endParaRPr>
          </a:p>
        </p:txBody>
      </p:sp>
      <p:sp>
        <p:nvSpPr>
          <p:cNvPr id="21513" name="Montserrat Light">
            <a:extLst>
              <a:ext uri="{FF2B5EF4-FFF2-40B4-BE49-F238E27FC236}">
                <a16:creationId xmlns:a16="http://schemas.microsoft.com/office/drawing/2014/main" id="{C09A69E8-D633-47AA-BFD8-6B4B67279A90}"/>
              </a:ext>
            </a:extLst>
          </p:cNvPr>
          <p:cNvSpPr txBox="1">
            <a:spLocks noChangeArrowheads="1"/>
          </p:cNvSpPr>
          <p:nvPr/>
        </p:nvSpPr>
        <p:spPr bwMode="auto">
          <a:xfrm>
            <a:off x="1522413" y="2897188"/>
            <a:ext cx="51673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ct val="0"/>
              </a:spcBef>
              <a:buFontTx/>
              <a:buNone/>
            </a:pPr>
            <a:endParaRPr lang="es-ES" altLang="es-ES" sz="3200">
              <a:solidFill>
                <a:srgbClr val="FFFFFF"/>
              </a:solidFill>
              <a:latin typeface="Montserrat Regular" charset="0"/>
              <a:sym typeface="Montserrat Regular" charset="0"/>
            </a:endParaRPr>
          </a:p>
        </p:txBody>
      </p:sp>
      <p:sp>
        <p:nvSpPr>
          <p:cNvPr id="21514" name="Rectángulo 1">
            <a:extLst>
              <a:ext uri="{FF2B5EF4-FFF2-40B4-BE49-F238E27FC236}">
                <a16:creationId xmlns:a16="http://schemas.microsoft.com/office/drawing/2014/main" id="{B5F87290-D023-4A9C-B730-BAAEE4BD61B7}"/>
              </a:ext>
            </a:extLst>
          </p:cNvPr>
          <p:cNvSpPr>
            <a:spLocks noChangeArrowheads="1"/>
          </p:cNvSpPr>
          <p:nvPr/>
        </p:nvSpPr>
        <p:spPr bwMode="auto">
          <a:xfrm>
            <a:off x="3656013" y="463550"/>
            <a:ext cx="80279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b="1"/>
              <a:t>ANTES: En el DSMIV- TR:   Juego patológico - Trastorno del control de impulsos</a:t>
            </a:r>
            <a:endParaRPr lang="es-ES" altLang="es-ES" sz="2000" b="1">
              <a:latin typeface="Arial" panose="020B0604020202020204" pitchFamily="34" charset="0"/>
            </a:endParaRPr>
          </a:p>
        </p:txBody>
      </p:sp>
      <p:sp>
        <p:nvSpPr>
          <p:cNvPr id="21515" name="CuadroTexto 2">
            <a:extLst>
              <a:ext uri="{FF2B5EF4-FFF2-40B4-BE49-F238E27FC236}">
                <a16:creationId xmlns:a16="http://schemas.microsoft.com/office/drawing/2014/main" id="{3DFA7A20-EB22-469E-BBCB-5FE8911CCB39}"/>
              </a:ext>
            </a:extLst>
          </p:cNvPr>
          <p:cNvSpPr txBox="1">
            <a:spLocks noChangeArrowheads="1"/>
          </p:cNvSpPr>
          <p:nvPr/>
        </p:nvSpPr>
        <p:spPr bwMode="auto">
          <a:xfrm>
            <a:off x="3889375" y="2990850"/>
            <a:ext cx="4545013"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lnSpc>
                <a:spcPct val="100000"/>
              </a:lnSpc>
              <a:spcBef>
                <a:spcPct val="0"/>
              </a:spcBef>
              <a:buFontTx/>
              <a:buNone/>
            </a:pPr>
            <a:r>
              <a:rPr lang="es-ES" altLang="es-ES" b="1"/>
              <a:t>AHORA: DSM-5: Trastorno por Juego de apuestas o Ludopatía. </a:t>
            </a:r>
            <a:endParaRPr lang="es-ES" altLang="es-ES"/>
          </a:p>
          <a:p>
            <a:pPr algn="ctr" eaLnBrk="1" hangingPunct="1">
              <a:lnSpc>
                <a:spcPct val="100000"/>
              </a:lnSpc>
              <a:spcBef>
                <a:spcPct val="0"/>
              </a:spcBef>
              <a:buFontTx/>
              <a:buNone/>
            </a:pPr>
            <a:r>
              <a:rPr lang="es-ES" altLang="es-ES" b="1"/>
              <a:t>GAMBLING DISORDER</a:t>
            </a:r>
            <a:endParaRPr lang="es-ES" altLang="es-ES">
              <a:cs typeface="Calibri" panose="020F0502020204030204" pitchFamily="34" charset="0"/>
            </a:endParaRPr>
          </a:p>
        </p:txBody>
      </p:sp>
      <p:pic>
        <p:nvPicPr>
          <p:cNvPr id="21516" name="Imagen 5">
            <a:extLst>
              <a:ext uri="{FF2B5EF4-FFF2-40B4-BE49-F238E27FC236}">
                <a16:creationId xmlns:a16="http://schemas.microsoft.com/office/drawing/2014/main" id="{C923FC01-45A7-42D6-851E-10625841A2D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91575" y="1474788"/>
            <a:ext cx="3176588"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5300285"/>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ángulo">
            <a:extLst>
              <a:ext uri="{FF2B5EF4-FFF2-40B4-BE49-F238E27FC236}">
                <a16:creationId xmlns:a16="http://schemas.microsoft.com/office/drawing/2014/main" id="{101BF5CC-833C-466B-8643-3CB02237E2B0}"/>
              </a:ext>
            </a:extLst>
          </p:cNvPr>
          <p:cNvSpPr>
            <a:spLocks noChangeArrowheads="1"/>
          </p:cNvSpPr>
          <p:nvPr/>
        </p:nvSpPr>
        <p:spPr bwMode="auto">
          <a:xfrm>
            <a:off x="0" y="0"/>
            <a:ext cx="2908300" cy="6858000"/>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s-ES" altLang="es-ES" sz="2400">
              <a:solidFill>
                <a:srgbClr val="FFFFFF"/>
              </a:solidFill>
            </a:endParaRPr>
          </a:p>
        </p:txBody>
      </p:sp>
      <p:sp>
        <p:nvSpPr>
          <p:cNvPr id="89" name="Montserrat Light">
            <a:extLst>
              <a:ext uri="{FF2B5EF4-FFF2-40B4-BE49-F238E27FC236}">
                <a16:creationId xmlns:a16="http://schemas.microsoft.com/office/drawing/2014/main" id="{110C29F7-1A94-461B-9499-C5A4B0B6F774}"/>
              </a:ext>
            </a:extLst>
          </p:cNvPr>
          <p:cNvSpPr txBox="1"/>
          <p:nvPr/>
        </p:nvSpPr>
        <p:spPr>
          <a:xfrm>
            <a:off x="147638" y="2693988"/>
            <a:ext cx="2760662" cy="1404937"/>
          </a:xfrm>
          <a:prstGeom prst="rect">
            <a:avLst/>
          </a:prstGeom>
          <a:ln w="12700">
            <a:miter lim="400000"/>
          </a:ln>
          <a:extLst>
            <a:ext uri="{C572A759-6A51-4108-AA02-DFA0A04FC94B}"/>
          </a:extLst>
        </p:spPr>
        <p:txBody>
          <a:bodyPr lIns="60959" rIns="60959">
            <a:spAutoFit/>
          </a:bodyPr>
          <a:lstStyle>
            <a:lvl1pPr algn="r">
              <a:defRPr sz="3200">
                <a:solidFill>
                  <a:srgbClr val="FFFFFF"/>
                </a:solidFill>
                <a:latin typeface="Montserrat Regular"/>
                <a:ea typeface="Montserrat Regular"/>
                <a:cs typeface="Montserrat Regular"/>
                <a:sym typeface="Montserrat Regular"/>
              </a:defRPr>
            </a:lvl1pPr>
          </a:lstStyle>
          <a:p>
            <a:pPr eaLnBrk="1" fontAlgn="auto" hangingPunct="1">
              <a:spcBef>
                <a:spcPts val="0"/>
              </a:spcBef>
              <a:spcAft>
                <a:spcPts val="0"/>
              </a:spcAft>
              <a:defRPr/>
            </a:pPr>
            <a:r>
              <a:rPr lang="es-ES" sz="4267"/>
              <a:t>Juego Patológico</a:t>
            </a:r>
          </a:p>
        </p:txBody>
      </p:sp>
      <p:sp>
        <p:nvSpPr>
          <p:cNvPr id="22532" name="Montserrat Light">
            <a:extLst>
              <a:ext uri="{FF2B5EF4-FFF2-40B4-BE49-F238E27FC236}">
                <a16:creationId xmlns:a16="http://schemas.microsoft.com/office/drawing/2014/main" id="{4B638ABD-89CD-4B94-B74D-1AECFF2FBDE4}"/>
              </a:ext>
            </a:extLst>
          </p:cNvPr>
          <p:cNvSpPr txBox="1">
            <a:spLocks noChangeArrowheads="1"/>
          </p:cNvSpPr>
          <p:nvPr/>
        </p:nvSpPr>
        <p:spPr bwMode="auto">
          <a:xfrm>
            <a:off x="1054100" y="4330700"/>
            <a:ext cx="57197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ct val="0"/>
              </a:spcBef>
              <a:buFontTx/>
              <a:buNone/>
            </a:pPr>
            <a:endParaRPr lang="es-ES" altLang="es-ES" sz="3200">
              <a:solidFill>
                <a:srgbClr val="FFFFFF"/>
              </a:solidFill>
              <a:latin typeface="Montserrat Regular" charset="0"/>
              <a:sym typeface="Montserrat Regular" charset="0"/>
            </a:endParaRPr>
          </a:p>
        </p:txBody>
      </p:sp>
      <p:grpSp>
        <p:nvGrpSpPr>
          <p:cNvPr id="22533" name="Agrupar 10">
            <a:extLst>
              <a:ext uri="{FF2B5EF4-FFF2-40B4-BE49-F238E27FC236}">
                <a16:creationId xmlns:a16="http://schemas.microsoft.com/office/drawing/2014/main" id="{DB0081AA-829E-418F-8E26-B682B6CC3F02}"/>
              </a:ext>
            </a:extLst>
          </p:cNvPr>
          <p:cNvGrpSpPr>
            <a:grpSpLocks/>
          </p:cNvGrpSpPr>
          <p:nvPr/>
        </p:nvGrpSpPr>
        <p:grpSpPr bwMode="auto">
          <a:xfrm>
            <a:off x="6342063" y="6065838"/>
            <a:ext cx="5626100" cy="650875"/>
            <a:chOff x="4756792" y="3895482"/>
            <a:chExt cx="4219635" cy="488101"/>
          </a:xfrm>
        </p:grpSpPr>
        <p:cxnSp>
          <p:nvCxnSpPr>
            <p:cNvPr id="12" name="Conector recto 11">
              <a:extLst>
                <a:ext uri="{FF2B5EF4-FFF2-40B4-BE49-F238E27FC236}">
                  <a16:creationId xmlns:a16="http://schemas.microsoft.com/office/drawing/2014/main" id="{6DE5605E-3443-4E33-8952-562BAF6CA8E9}"/>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13" name="CuadroTexto 12">
              <a:extLst>
                <a:ext uri="{FF2B5EF4-FFF2-40B4-BE49-F238E27FC236}">
                  <a16:creationId xmlns:a16="http://schemas.microsoft.com/office/drawing/2014/main" id="{BC5C2D19-ED2C-42A5-9C99-AD1EEE76AD59}"/>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22541" name="Imagen 13" descr="negro.emf">
              <a:extLst>
                <a:ext uri="{FF2B5EF4-FFF2-40B4-BE49-F238E27FC236}">
                  <a16:creationId xmlns:a16="http://schemas.microsoft.com/office/drawing/2014/main" id="{1610586E-2B3F-44BA-96BA-AB50EFEF9536}"/>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534" name="Imagen 14" descr="blanco.emf">
            <a:extLst>
              <a:ext uri="{FF2B5EF4-FFF2-40B4-BE49-F238E27FC236}">
                <a16:creationId xmlns:a16="http://schemas.microsoft.com/office/drawing/2014/main" id="{92C225DF-32E1-4775-AAB3-901157B58A76}"/>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47688" y="5521325"/>
            <a:ext cx="93662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Montserrat Regular Lorem ipsum dolor sit amet Lorem ipsum dolor sit amet">
            <a:extLst>
              <a:ext uri="{FF2B5EF4-FFF2-40B4-BE49-F238E27FC236}">
                <a16:creationId xmlns:a16="http://schemas.microsoft.com/office/drawing/2014/main" id="{CC35FBA0-FBEF-4B06-98CA-8074CA8CBD16}"/>
              </a:ext>
            </a:extLst>
          </p:cNvPr>
          <p:cNvSpPr txBox="1"/>
          <p:nvPr/>
        </p:nvSpPr>
        <p:spPr>
          <a:xfrm>
            <a:off x="-1393825" y="4965700"/>
            <a:ext cx="7943850" cy="379413"/>
          </a:xfrm>
          <a:prstGeom prst="rect">
            <a:avLst/>
          </a:prstGeom>
          <a:ln w="12700">
            <a:miter lim="400000"/>
          </a:ln>
          <a:extLst>
            <a:ext uri="{C572A759-6A51-4108-AA02-DFA0A04FC94B}"/>
          </a:extLst>
        </p:spPr>
        <p:txBody>
          <a:bodyPr lIns="60959" rIns="60959">
            <a:spAutoFit/>
          </a:bodyPr>
          <a:lstStyle/>
          <a:p>
            <a:pPr algn="r" eaLnBrk="1" fontAlgn="auto" hangingPunct="1">
              <a:spcBef>
                <a:spcPts val="0"/>
              </a:spcBef>
              <a:spcAft>
                <a:spcPts val="0"/>
              </a:spcAft>
              <a:defRPr sz="1400">
                <a:solidFill>
                  <a:srgbClr val="FFFFFF"/>
                </a:solidFill>
                <a:latin typeface="Montserrat Regular"/>
                <a:ea typeface="Montserrat Regular"/>
                <a:cs typeface="Montserrat Regular"/>
                <a:sym typeface="Montserrat Regular"/>
              </a:defRPr>
            </a:pPr>
            <a:endParaRPr sz="1867">
              <a:solidFill>
                <a:srgbClr val="FFFFFF"/>
              </a:solidFill>
              <a:latin typeface="Montserrat Regular"/>
              <a:ea typeface="Montserrat Regular"/>
              <a:cs typeface="Montserrat Regular"/>
              <a:sym typeface="Montserrat Regular"/>
            </a:endParaRPr>
          </a:p>
        </p:txBody>
      </p:sp>
      <p:sp>
        <p:nvSpPr>
          <p:cNvPr id="22536" name="Montserrat Light">
            <a:extLst>
              <a:ext uri="{FF2B5EF4-FFF2-40B4-BE49-F238E27FC236}">
                <a16:creationId xmlns:a16="http://schemas.microsoft.com/office/drawing/2014/main" id="{DBEBCC8C-B258-4831-AC5A-5EB6E42377A5}"/>
              </a:ext>
            </a:extLst>
          </p:cNvPr>
          <p:cNvSpPr txBox="1">
            <a:spLocks noChangeArrowheads="1"/>
          </p:cNvSpPr>
          <p:nvPr/>
        </p:nvSpPr>
        <p:spPr bwMode="auto">
          <a:xfrm>
            <a:off x="1006475" y="1790700"/>
            <a:ext cx="5727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ct val="0"/>
              </a:spcBef>
              <a:buFontTx/>
              <a:buNone/>
            </a:pPr>
            <a:endParaRPr lang="es-ES" altLang="es-ES" sz="3200">
              <a:solidFill>
                <a:srgbClr val="FFFFFF"/>
              </a:solidFill>
              <a:latin typeface="Montserrat Regular" charset="0"/>
              <a:sym typeface="Montserrat Regular" charset="0"/>
            </a:endParaRPr>
          </a:p>
        </p:txBody>
      </p:sp>
      <p:sp>
        <p:nvSpPr>
          <p:cNvPr id="22537" name="Montserrat Light">
            <a:extLst>
              <a:ext uri="{FF2B5EF4-FFF2-40B4-BE49-F238E27FC236}">
                <a16:creationId xmlns:a16="http://schemas.microsoft.com/office/drawing/2014/main" id="{203863A7-CAB7-4EBC-91D7-D82AAD30DF12}"/>
              </a:ext>
            </a:extLst>
          </p:cNvPr>
          <p:cNvSpPr txBox="1">
            <a:spLocks noChangeArrowheads="1"/>
          </p:cNvSpPr>
          <p:nvPr/>
        </p:nvSpPr>
        <p:spPr bwMode="auto">
          <a:xfrm>
            <a:off x="1522413" y="2897188"/>
            <a:ext cx="51673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ct val="0"/>
              </a:spcBef>
              <a:buFontTx/>
              <a:buNone/>
            </a:pPr>
            <a:endParaRPr lang="es-ES" altLang="es-ES" sz="3200">
              <a:solidFill>
                <a:srgbClr val="FFFFFF"/>
              </a:solidFill>
              <a:latin typeface="Montserrat Regular" charset="0"/>
              <a:sym typeface="Montserrat Regular" charset="0"/>
            </a:endParaRPr>
          </a:p>
        </p:txBody>
      </p:sp>
      <p:sp>
        <p:nvSpPr>
          <p:cNvPr id="22538" name="Rectángulo 1">
            <a:extLst>
              <a:ext uri="{FF2B5EF4-FFF2-40B4-BE49-F238E27FC236}">
                <a16:creationId xmlns:a16="http://schemas.microsoft.com/office/drawing/2014/main" id="{6978E187-76B1-41BE-97E5-96080A2BC6EB}"/>
              </a:ext>
            </a:extLst>
          </p:cNvPr>
          <p:cNvSpPr>
            <a:spLocks noChangeArrowheads="1"/>
          </p:cNvSpPr>
          <p:nvPr/>
        </p:nvSpPr>
        <p:spPr bwMode="auto">
          <a:xfrm>
            <a:off x="3054350" y="249238"/>
            <a:ext cx="8661400" cy="606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pt-BR" altLang="es-ES" sz="2400" b="1"/>
              <a:t>Criterios diagnósticos de Gambling Disorder o </a:t>
            </a:r>
            <a:r>
              <a:rPr lang="es-ES" altLang="es-ES" sz="2400" b="1"/>
              <a:t>Trastorno por Juego de apuestas (F63.0).</a:t>
            </a:r>
          </a:p>
          <a:p>
            <a:pPr eaLnBrk="1" hangingPunct="1">
              <a:lnSpc>
                <a:spcPct val="100000"/>
              </a:lnSpc>
              <a:spcBef>
                <a:spcPct val="0"/>
              </a:spcBef>
              <a:buFontTx/>
              <a:buNone/>
            </a:pPr>
            <a:endParaRPr lang="es-ES" altLang="es-ES" sz="900" b="1">
              <a:latin typeface="Arial" panose="020B0604020202020204" pitchFamily="34" charset="0"/>
            </a:endParaRPr>
          </a:p>
          <a:p>
            <a:pPr algn="just" eaLnBrk="1" hangingPunct="1">
              <a:lnSpc>
                <a:spcPct val="100000"/>
              </a:lnSpc>
              <a:spcBef>
                <a:spcPct val="0"/>
              </a:spcBef>
              <a:buFontTx/>
              <a:buNone/>
            </a:pPr>
            <a:r>
              <a:rPr lang="es-ES" altLang="es-ES" sz="2000" b="1"/>
              <a:t>A- Conducta problemática de juego de apuestas recurrente y persistente, que</a:t>
            </a:r>
          </a:p>
          <a:p>
            <a:pPr algn="just" eaLnBrk="1" hangingPunct="1">
              <a:lnSpc>
                <a:spcPct val="100000"/>
              </a:lnSpc>
              <a:spcBef>
                <a:spcPct val="0"/>
              </a:spcBef>
              <a:buFontTx/>
              <a:buNone/>
            </a:pPr>
            <a:r>
              <a:rPr lang="es-ES" altLang="es-ES" sz="2000" b="1"/>
              <a:t>lleva a incapacidad o distrés clínicamente significativos, un deterioro o malestar clínicamente significativo y se manifiesta porque el individuo presenta cuatro (o más) de los siguientes criterios durante un periodo de 12 meses:</a:t>
            </a:r>
          </a:p>
          <a:p>
            <a:pPr eaLnBrk="1" hangingPunct="1">
              <a:lnSpc>
                <a:spcPct val="100000"/>
              </a:lnSpc>
              <a:spcBef>
                <a:spcPct val="0"/>
              </a:spcBef>
              <a:buFontTx/>
              <a:buNone/>
            </a:pPr>
            <a:endParaRPr lang="es-ES" altLang="es-ES" sz="600" b="1">
              <a:latin typeface="Arial" panose="020B0604020202020204" pitchFamily="34" charset="0"/>
            </a:endParaRPr>
          </a:p>
          <a:p>
            <a:pPr algn="just" eaLnBrk="1" hangingPunct="1">
              <a:lnSpc>
                <a:spcPct val="100000"/>
              </a:lnSpc>
              <a:spcBef>
                <a:spcPct val="0"/>
              </a:spcBef>
              <a:buFontTx/>
              <a:buNone/>
            </a:pPr>
            <a:r>
              <a:rPr lang="es-ES" altLang="es-ES" sz="1800">
                <a:latin typeface="Arial" panose="020B0604020202020204" pitchFamily="34" charset="0"/>
              </a:rPr>
              <a:t>1. Necesidad de apostar cantidades de dinero cada vez mayores para conseguir la excitación deseada.</a:t>
            </a:r>
          </a:p>
          <a:p>
            <a:pPr algn="just" eaLnBrk="1" hangingPunct="1">
              <a:lnSpc>
                <a:spcPct val="100000"/>
              </a:lnSpc>
              <a:spcBef>
                <a:spcPct val="0"/>
              </a:spcBef>
              <a:buFontTx/>
              <a:buNone/>
            </a:pPr>
            <a:r>
              <a:rPr lang="es-ES" altLang="es-ES" sz="1800">
                <a:latin typeface="Arial" panose="020B0604020202020204" pitchFamily="34" charset="0"/>
              </a:rPr>
              <a:t>2. Esta nervioso o irritado cuando intenta reducir o abandonar el juego.</a:t>
            </a:r>
          </a:p>
          <a:p>
            <a:pPr algn="just" eaLnBrk="1" hangingPunct="1">
              <a:lnSpc>
                <a:spcPct val="100000"/>
              </a:lnSpc>
              <a:spcBef>
                <a:spcPct val="0"/>
              </a:spcBef>
              <a:buFontTx/>
              <a:buNone/>
            </a:pPr>
            <a:r>
              <a:rPr lang="es-ES" altLang="es-ES" sz="1800">
                <a:latin typeface="Arial" panose="020B0604020202020204" pitchFamily="34" charset="0"/>
              </a:rPr>
              <a:t>3. Ha hecho esfuerzos repetidos para controlar, reducir o abandonar el juego, siempre sin éxito.</a:t>
            </a:r>
          </a:p>
          <a:p>
            <a:pPr algn="just" eaLnBrk="1" hangingPunct="1">
              <a:lnSpc>
                <a:spcPct val="100000"/>
              </a:lnSpc>
              <a:spcBef>
                <a:spcPct val="0"/>
              </a:spcBef>
              <a:buFontTx/>
              <a:buNone/>
            </a:pPr>
            <a:r>
              <a:rPr lang="es-ES" altLang="es-ES" sz="1800">
                <a:latin typeface="Arial" panose="020B0604020202020204" pitchFamily="34" charset="0"/>
              </a:rPr>
              <a:t>4. A menudo tiene la mente ocupada en las apuestas (p. ej., reviviendo continuamente con la imaginación experiencias de apuestas pasadas, condicionando o planificando su próxima apuesta, pensando en formas de conseguir dinero para apostar).</a:t>
            </a:r>
          </a:p>
          <a:p>
            <a:pPr algn="just" eaLnBrk="1" hangingPunct="1">
              <a:lnSpc>
                <a:spcPct val="100000"/>
              </a:lnSpc>
              <a:spcBef>
                <a:spcPct val="0"/>
              </a:spcBef>
              <a:buFontTx/>
              <a:buNone/>
            </a:pPr>
            <a:r>
              <a:rPr lang="es-ES" altLang="es-ES" sz="1800">
                <a:latin typeface="Arial" panose="020B0604020202020204" pitchFamily="34" charset="0"/>
              </a:rPr>
              <a:t>5. A menudo apuesta cuando siente desasosiego o distrés (p. ej., desamparo, desesperanza, culpabilidad, ansiedad, depresión).</a:t>
            </a:r>
          </a:p>
          <a:p>
            <a:pPr algn="just" eaLnBrk="1" hangingPunct="1">
              <a:lnSpc>
                <a:spcPct val="100000"/>
              </a:lnSpc>
              <a:spcBef>
                <a:spcPct val="0"/>
              </a:spcBef>
              <a:buFontTx/>
              <a:buNone/>
            </a:pPr>
            <a:r>
              <a:rPr lang="es-ES" altLang="es-ES" sz="1800">
                <a:latin typeface="Arial" panose="020B0604020202020204" pitchFamily="34" charset="0"/>
              </a:rPr>
              <a:t>6. Después de perder dinero en las apuestas, suele volver otro día para intentar ganar (“recuperar” las perdidas o </a:t>
            </a:r>
            <a:r>
              <a:rPr lang="es-ES" altLang="es-ES" sz="2000"/>
              <a:t>rescatar o cazar (chasing) las propias pérdidas).</a:t>
            </a:r>
            <a:endParaRPr lang="es-ES" altLang="es-ES" sz="2000">
              <a:latin typeface="Arial" panose="020B0604020202020204" pitchFamily="34" charset="0"/>
            </a:endParaRPr>
          </a:p>
          <a:p>
            <a:pPr eaLnBrk="1" hangingPunct="1">
              <a:lnSpc>
                <a:spcPct val="100000"/>
              </a:lnSpc>
              <a:spcBef>
                <a:spcPct val="0"/>
              </a:spcBef>
              <a:buFontTx/>
              <a:buNone/>
            </a:pPr>
            <a:endParaRPr lang="es-ES" altLang="es-ES" sz="900">
              <a:latin typeface="Arial" panose="020B0604020202020204" pitchFamily="34" charset="0"/>
            </a:endParaRPr>
          </a:p>
        </p:txBody>
      </p:sp>
    </p:spTree>
    <p:extLst>
      <p:ext uri="{BB962C8B-B14F-4D97-AF65-F5344CB8AC3E}">
        <p14:creationId xmlns:p14="http://schemas.microsoft.com/office/powerpoint/2010/main" val="3552211232"/>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ángulo">
            <a:extLst>
              <a:ext uri="{FF2B5EF4-FFF2-40B4-BE49-F238E27FC236}">
                <a16:creationId xmlns:a16="http://schemas.microsoft.com/office/drawing/2014/main" id="{9BF20ADD-7CE0-482F-9197-2E34BAEA0174}"/>
              </a:ext>
            </a:extLst>
          </p:cNvPr>
          <p:cNvSpPr>
            <a:spLocks noChangeArrowheads="1"/>
          </p:cNvSpPr>
          <p:nvPr/>
        </p:nvSpPr>
        <p:spPr bwMode="auto">
          <a:xfrm>
            <a:off x="0" y="0"/>
            <a:ext cx="2363788" cy="6858000"/>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s-ES" altLang="es-ES" sz="2400">
              <a:solidFill>
                <a:srgbClr val="FFFFFF"/>
              </a:solidFill>
            </a:endParaRPr>
          </a:p>
        </p:txBody>
      </p:sp>
      <p:sp>
        <p:nvSpPr>
          <p:cNvPr id="23555" name="Montserrat Light">
            <a:extLst>
              <a:ext uri="{FF2B5EF4-FFF2-40B4-BE49-F238E27FC236}">
                <a16:creationId xmlns:a16="http://schemas.microsoft.com/office/drawing/2014/main" id="{D8D309C8-1BA1-40BB-9268-D94382D926B0}"/>
              </a:ext>
            </a:extLst>
          </p:cNvPr>
          <p:cNvSpPr txBox="1">
            <a:spLocks noChangeArrowheads="1"/>
          </p:cNvSpPr>
          <p:nvPr/>
        </p:nvSpPr>
        <p:spPr bwMode="auto">
          <a:xfrm>
            <a:off x="147638" y="2681288"/>
            <a:ext cx="221615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ct val="0"/>
              </a:spcBef>
              <a:buFontTx/>
              <a:buNone/>
            </a:pPr>
            <a:r>
              <a:rPr lang="es-ES" altLang="es-ES" sz="3200">
                <a:solidFill>
                  <a:srgbClr val="FFFFFF"/>
                </a:solidFill>
                <a:latin typeface="Montserrat Regular" charset="0"/>
                <a:sym typeface="Montserrat Regular" charset="0"/>
              </a:rPr>
              <a:t>Juego Patológico</a:t>
            </a:r>
          </a:p>
        </p:txBody>
      </p:sp>
      <p:sp>
        <p:nvSpPr>
          <p:cNvPr id="23556" name="Montserrat Light">
            <a:extLst>
              <a:ext uri="{FF2B5EF4-FFF2-40B4-BE49-F238E27FC236}">
                <a16:creationId xmlns:a16="http://schemas.microsoft.com/office/drawing/2014/main" id="{DA6E29C2-06E6-4299-ACEE-34E33588495A}"/>
              </a:ext>
            </a:extLst>
          </p:cNvPr>
          <p:cNvSpPr txBox="1">
            <a:spLocks noChangeArrowheads="1"/>
          </p:cNvSpPr>
          <p:nvPr/>
        </p:nvSpPr>
        <p:spPr bwMode="auto">
          <a:xfrm>
            <a:off x="1054100" y="4330700"/>
            <a:ext cx="57197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ct val="0"/>
              </a:spcBef>
              <a:buFontTx/>
              <a:buNone/>
            </a:pPr>
            <a:endParaRPr lang="es-ES" altLang="es-ES" sz="3200">
              <a:solidFill>
                <a:srgbClr val="FFFFFF"/>
              </a:solidFill>
              <a:latin typeface="Montserrat Regular" charset="0"/>
              <a:sym typeface="Montserrat Regular" charset="0"/>
            </a:endParaRPr>
          </a:p>
        </p:txBody>
      </p:sp>
      <p:grpSp>
        <p:nvGrpSpPr>
          <p:cNvPr id="23557" name="Agrupar 10">
            <a:extLst>
              <a:ext uri="{FF2B5EF4-FFF2-40B4-BE49-F238E27FC236}">
                <a16:creationId xmlns:a16="http://schemas.microsoft.com/office/drawing/2014/main" id="{37336540-9383-45E3-993D-CD94326EF6EC}"/>
              </a:ext>
            </a:extLst>
          </p:cNvPr>
          <p:cNvGrpSpPr>
            <a:grpSpLocks/>
          </p:cNvGrpSpPr>
          <p:nvPr/>
        </p:nvGrpSpPr>
        <p:grpSpPr bwMode="auto">
          <a:xfrm>
            <a:off x="6342063" y="6065838"/>
            <a:ext cx="5626100" cy="650875"/>
            <a:chOff x="4756792" y="3895482"/>
            <a:chExt cx="4219635" cy="488101"/>
          </a:xfrm>
        </p:grpSpPr>
        <p:cxnSp>
          <p:nvCxnSpPr>
            <p:cNvPr id="12" name="Conector recto 11">
              <a:extLst>
                <a:ext uri="{FF2B5EF4-FFF2-40B4-BE49-F238E27FC236}">
                  <a16:creationId xmlns:a16="http://schemas.microsoft.com/office/drawing/2014/main" id="{3D82C1F1-CD10-4F56-A9CB-0DE9B7A36274}"/>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13" name="CuadroTexto 12">
              <a:extLst>
                <a:ext uri="{FF2B5EF4-FFF2-40B4-BE49-F238E27FC236}">
                  <a16:creationId xmlns:a16="http://schemas.microsoft.com/office/drawing/2014/main" id="{718299D1-9418-4DEE-9419-DEA3F2FB8F8A}"/>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23565" name="Imagen 13" descr="negro.emf">
              <a:extLst>
                <a:ext uri="{FF2B5EF4-FFF2-40B4-BE49-F238E27FC236}">
                  <a16:creationId xmlns:a16="http://schemas.microsoft.com/office/drawing/2014/main" id="{87E33744-6AD7-4001-B097-BD74DC2507EC}"/>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558" name="Imagen 14" descr="blanco.emf">
            <a:extLst>
              <a:ext uri="{FF2B5EF4-FFF2-40B4-BE49-F238E27FC236}">
                <a16:creationId xmlns:a16="http://schemas.microsoft.com/office/drawing/2014/main" id="{60E8AD89-3E9B-4168-B79A-4C4A1ACE8A07}"/>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47688" y="5521325"/>
            <a:ext cx="93662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Montserrat Regular Lorem ipsum dolor sit amet Lorem ipsum dolor sit amet">
            <a:extLst>
              <a:ext uri="{FF2B5EF4-FFF2-40B4-BE49-F238E27FC236}">
                <a16:creationId xmlns:a16="http://schemas.microsoft.com/office/drawing/2014/main" id="{A2FA67B6-611F-4521-B13F-2C968CB09A46}"/>
              </a:ext>
            </a:extLst>
          </p:cNvPr>
          <p:cNvSpPr txBox="1"/>
          <p:nvPr/>
        </p:nvSpPr>
        <p:spPr>
          <a:xfrm>
            <a:off x="-1393825" y="4965700"/>
            <a:ext cx="7943850" cy="379413"/>
          </a:xfrm>
          <a:prstGeom prst="rect">
            <a:avLst/>
          </a:prstGeom>
          <a:ln w="12700">
            <a:miter lim="400000"/>
          </a:ln>
          <a:extLst>
            <a:ext uri="{C572A759-6A51-4108-AA02-DFA0A04FC94B}"/>
          </a:extLst>
        </p:spPr>
        <p:txBody>
          <a:bodyPr lIns="60959" rIns="60959">
            <a:spAutoFit/>
          </a:bodyPr>
          <a:lstStyle/>
          <a:p>
            <a:pPr algn="r" eaLnBrk="1" fontAlgn="auto" hangingPunct="1">
              <a:spcBef>
                <a:spcPts val="0"/>
              </a:spcBef>
              <a:spcAft>
                <a:spcPts val="0"/>
              </a:spcAft>
              <a:defRPr sz="1400">
                <a:solidFill>
                  <a:srgbClr val="FFFFFF"/>
                </a:solidFill>
                <a:latin typeface="Montserrat Regular"/>
                <a:ea typeface="Montserrat Regular"/>
                <a:cs typeface="Montserrat Regular"/>
                <a:sym typeface="Montserrat Regular"/>
              </a:defRPr>
            </a:pPr>
            <a:endParaRPr sz="1867">
              <a:solidFill>
                <a:srgbClr val="FFFFFF"/>
              </a:solidFill>
              <a:latin typeface="Montserrat Regular"/>
              <a:ea typeface="Montserrat Regular"/>
              <a:cs typeface="Montserrat Regular"/>
              <a:sym typeface="Montserrat Regular"/>
            </a:endParaRPr>
          </a:p>
        </p:txBody>
      </p:sp>
      <p:sp>
        <p:nvSpPr>
          <p:cNvPr id="23560" name="Montserrat Light">
            <a:extLst>
              <a:ext uri="{FF2B5EF4-FFF2-40B4-BE49-F238E27FC236}">
                <a16:creationId xmlns:a16="http://schemas.microsoft.com/office/drawing/2014/main" id="{78EFC8D6-E13A-4B05-8B59-4871C3B055BF}"/>
              </a:ext>
            </a:extLst>
          </p:cNvPr>
          <p:cNvSpPr txBox="1">
            <a:spLocks noChangeArrowheads="1"/>
          </p:cNvSpPr>
          <p:nvPr/>
        </p:nvSpPr>
        <p:spPr bwMode="auto">
          <a:xfrm>
            <a:off x="1006475" y="1790700"/>
            <a:ext cx="5727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ct val="0"/>
              </a:spcBef>
              <a:buFontTx/>
              <a:buNone/>
            </a:pPr>
            <a:endParaRPr lang="es-ES" altLang="es-ES" sz="3200">
              <a:solidFill>
                <a:srgbClr val="FFFFFF"/>
              </a:solidFill>
              <a:latin typeface="Montserrat Regular" charset="0"/>
              <a:sym typeface="Montserrat Regular" charset="0"/>
            </a:endParaRPr>
          </a:p>
        </p:txBody>
      </p:sp>
      <p:sp>
        <p:nvSpPr>
          <p:cNvPr id="23561" name="Montserrat Light">
            <a:extLst>
              <a:ext uri="{FF2B5EF4-FFF2-40B4-BE49-F238E27FC236}">
                <a16:creationId xmlns:a16="http://schemas.microsoft.com/office/drawing/2014/main" id="{E49A13F2-5F8A-4097-A7E9-41A42632A36A}"/>
              </a:ext>
            </a:extLst>
          </p:cNvPr>
          <p:cNvSpPr txBox="1">
            <a:spLocks noChangeArrowheads="1"/>
          </p:cNvSpPr>
          <p:nvPr/>
        </p:nvSpPr>
        <p:spPr bwMode="auto">
          <a:xfrm>
            <a:off x="1522413" y="2897188"/>
            <a:ext cx="51673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ct val="0"/>
              </a:spcBef>
              <a:buFontTx/>
              <a:buNone/>
            </a:pPr>
            <a:endParaRPr lang="es-ES" altLang="es-ES" sz="3200">
              <a:solidFill>
                <a:srgbClr val="FFFFFF"/>
              </a:solidFill>
              <a:latin typeface="Montserrat Regular" charset="0"/>
              <a:sym typeface="Montserrat Regular" charset="0"/>
            </a:endParaRPr>
          </a:p>
        </p:txBody>
      </p:sp>
      <p:sp>
        <p:nvSpPr>
          <p:cNvPr id="23562" name="Rectángulo 1">
            <a:extLst>
              <a:ext uri="{FF2B5EF4-FFF2-40B4-BE49-F238E27FC236}">
                <a16:creationId xmlns:a16="http://schemas.microsoft.com/office/drawing/2014/main" id="{B3A54F15-0667-48FF-AA54-A60E1B74CB66}"/>
              </a:ext>
            </a:extLst>
          </p:cNvPr>
          <p:cNvSpPr>
            <a:spLocks noChangeArrowheads="1"/>
          </p:cNvSpPr>
          <p:nvPr/>
        </p:nvSpPr>
        <p:spPr bwMode="auto">
          <a:xfrm>
            <a:off x="2578100" y="911225"/>
            <a:ext cx="9020175"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lnSpc>
                <a:spcPct val="100000"/>
              </a:lnSpc>
              <a:spcBef>
                <a:spcPct val="0"/>
              </a:spcBef>
              <a:buFontTx/>
              <a:buNone/>
            </a:pPr>
            <a:r>
              <a:rPr lang="pt-BR" altLang="es-ES" sz="3200" b="1"/>
              <a:t>Criterios diagnósticos de </a:t>
            </a:r>
            <a:r>
              <a:rPr lang="pt-BR" altLang="es-ES" sz="3600" b="1" u="sng"/>
              <a:t>Gambling Disorder </a:t>
            </a:r>
            <a:r>
              <a:rPr lang="pt-BR" altLang="es-ES" sz="3200" b="1"/>
              <a:t>o </a:t>
            </a:r>
            <a:r>
              <a:rPr lang="es-ES" altLang="es-ES" sz="3200" b="1"/>
              <a:t>Trastorno por Juego de apuestas (F63.0).</a:t>
            </a:r>
            <a:endParaRPr lang="es-ES" altLang="es-ES" sz="1800"/>
          </a:p>
          <a:p>
            <a:pPr algn="just" eaLnBrk="1" hangingPunct="1">
              <a:lnSpc>
                <a:spcPct val="100000"/>
              </a:lnSpc>
              <a:spcBef>
                <a:spcPct val="0"/>
              </a:spcBef>
              <a:buFontTx/>
              <a:buNone/>
            </a:pPr>
            <a:endParaRPr lang="es-ES" altLang="es-ES" sz="1200" b="1">
              <a:latin typeface="Arial" panose="020B0604020202020204" pitchFamily="34" charset="0"/>
            </a:endParaRPr>
          </a:p>
          <a:p>
            <a:pPr algn="just" eaLnBrk="1" hangingPunct="1">
              <a:lnSpc>
                <a:spcPct val="100000"/>
              </a:lnSpc>
              <a:spcBef>
                <a:spcPct val="0"/>
              </a:spcBef>
              <a:buFontTx/>
              <a:buNone/>
            </a:pPr>
            <a:r>
              <a:rPr lang="es-ES" altLang="es-ES" sz="2000" b="1"/>
              <a:t>A-Conducta problemática de juego de apuestas recurrente y persistente, que lleva a incapacidad o distrés clínicamente significativos, un deterioro o malestar clínicamente significativo y se manifiesta porque el individuo presenta cuatro (o más) de los siguientes criterios durante un periodo de 12 meses:</a:t>
            </a:r>
            <a:endParaRPr lang="es-ES" altLang="es-ES" sz="2000" b="1">
              <a:cs typeface="Calibri" panose="020F0502020204030204" pitchFamily="34" charset="0"/>
            </a:endParaRPr>
          </a:p>
          <a:p>
            <a:pPr algn="just" eaLnBrk="1" hangingPunct="1">
              <a:lnSpc>
                <a:spcPct val="100000"/>
              </a:lnSpc>
              <a:spcBef>
                <a:spcPct val="0"/>
              </a:spcBef>
              <a:buFontTx/>
              <a:buNone/>
            </a:pPr>
            <a:endParaRPr lang="es-ES" altLang="es-ES" sz="1100" b="1">
              <a:latin typeface="Arial" panose="020B0604020202020204" pitchFamily="34" charset="0"/>
            </a:endParaRPr>
          </a:p>
          <a:p>
            <a:pPr algn="just" eaLnBrk="1" hangingPunct="1">
              <a:lnSpc>
                <a:spcPct val="100000"/>
              </a:lnSpc>
              <a:spcBef>
                <a:spcPct val="0"/>
              </a:spcBef>
              <a:buFontTx/>
              <a:buNone/>
            </a:pPr>
            <a:endParaRPr lang="es-ES" altLang="es-ES" sz="1100" b="1">
              <a:latin typeface="Arial" panose="020B0604020202020204" pitchFamily="34" charset="0"/>
            </a:endParaRPr>
          </a:p>
          <a:p>
            <a:pPr algn="just" eaLnBrk="1" hangingPunct="1">
              <a:lnSpc>
                <a:spcPct val="100000"/>
              </a:lnSpc>
              <a:spcBef>
                <a:spcPct val="0"/>
              </a:spcBef>
              <a:buFontTx/>
              <a:buNone/>
            </a:pPr>
            <a:r>
              <a:rPr lang="es-ES" altLang="es-ES" sz="2000">
                <a:latin typeface="Arial" panose="020B0604020202020204" pitchFamily="34" charset="0"/>
              </a:rPr>
              <a:t>7. Miente para ocultar su grado de implicación en el juego.</a:t>
            </a:r>
          </a:p>
          <a:p>
            <a:pPr algn="just" eaLnBrk="1" hangingPunct="1">
              <a:lnSpc>
                <a:spcPct val="100000"/>
              </a:lnSpc>
              <a:spcBef>
                <a:spcPct val="0"/>
              </a:spcBef>
              <a:buFontTx/>
              <a:buNone/>
            </a:pPr>
            <a:r>
              <a:rPr lang="es-ES" altLang="es-ES" sz="2000">
                <a:latin typeface="Arial" panose="020B0604020202020204" pitchFamily="34" charset="0"/>
              </a:rPr>
              <a:t>8. Ha puesto en peligro o ha perdido una relación importante, un empleo o una carrera académica o profesional a causa del juego.</a:t>
            </a:r>
          </a:p>
          <a:p>
            <a:pPr algn="just" eaLnBrk="1" hangingPunct="1">
              <a:lnSpc>
                <a:spcPct val="100000"/>
              </a:lnSpc>
              <a:spcBef>
                <a:spcPct val="0"/>
              </a:spcBef>
              <a:buFontTx/>
              <a:buNone/>
            </a:pPr>
            <a:r>
              <a:rPr lang="es-ES" altLang="es-ES" sz="2000">
                <a:latin typeface="Arial" panose="020B0604020202020204" pitchFamily="34" charset="0"/>
              </a:rPr>
              <a:t>9. Cuenta con los demás para que le den dinero para aliviar su situación financiera desesperada provocada por el juego.</a:t>
            </a:r>
          </a:p>
          <a:p>
            <a:pPr algn="just" eaLnBrk="1" hangingPunct="1">
              <a:lnSpc>
                <a:spcPct val="100000"/>
              </a:lnSpc>
              <a:spcBef>
                <a:spcPct val="0"/>
              </a:spcBef>
              <a:buFontTx/>
              <a:buNone/>
            </a:pPr>
            <a:endParaRPr lang="es-ES_tradnl" altLang="es-ES" sz="1400">
              <a:latin typeface="Arial" panose="020B0604020202020204" pitchFamily="34" charset="0"/>
            </a:endParaRPr>
          </a:p>
          <a:p>
            <a:pPr algn="just" eaLnBrk="1" hangingPunct="1">
              <a:lnSpc>
                <a:spcPct val="100000"/>
              </a:lnSpc>
              <a:spcBef>
                <a:spcPct val="0"/>
              </a:spcBef>
              <a:buFontTx/>
              <a:buNone/>
            </a:pPr>
            <a:r>
              <a:rPr lang="es-ES_tradnl" altLang="es-ES" sz="1400" b="1">
                <a:latin typeface="Arial" panose="020B0604020202020204" pitchFamily="34" charset="0"/>
              </a:rPr>
              <a:t> DSM-5 (Manual Diagnóstico y estadístico de los trastornos mentales)</a:t>
            </a:r>
            <a:endParaRPr lang="es-ES" altLang="es-ES" sz="1400" b="1">
              <a:latin typeface="Arial" panose="020B0604020202020204" pitchFamily="34" charset="0"/>
            </a:endParaRPr>
          </a:p>
        </p:txBody>
      </p:sp>
    </p:spTree>
    <p:extLst>
      <p:ext uri="{BB962C8B-B14F-4D97-AF65-F5344CB8AC3E}">
        <p14:creationId xmlns:p14="http://schemas.microsoft.com/office/powerpoint/2010/main" val="3877596342"/>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ángulo">
            <a:extLst>
              <a:ext uri="{FF2B5EF4-FFF2-40B4-BE49-F238E27FC236}">
                <a16:creationId xmlns:a16="http://schemas.microsoft.com/office/drawing/2014/main" id="{92133283-5136-4899-AD93-D41219DF2582}"/>
              </a:ext>
            </a:extLst>
          </p:cNvPr>
          <p:cNvSpPr>
            <a:spLocks noChangeArrowheads="1"/>
          </p:cNvSpPr>
          <p:nvPr/>
        </p:nvSpPr>
        <p:spPr bwMode="auto">
          <a:xfrm>
            <a:off x="0" y="0"/>
            <a:ext cx="2908300" cy="6858000"/>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s-ES" altLang="es-ES" sz="2400">
              <a:solidFill>
                <a:srgbClr val="FFFFFF"/>
              </a:solidFill>
            </a:endParaRPr>
          </a:p>
        </p:txBody>
      </p:sp>
      <p:sp>
        <p:nvSpPr>
          <p:cNvPr id="89" name="Montserrat Light">
            <a:extLst>
              <a:ext uri="{FF2B5EF4-FFF2-40B4-BE49-F238E27FC236}">
                <a16:creationId xmlns:a16="http://schemas.microsoft.com/office/drawing/2014/main" id="{C127BBBD-3682-47C9-AC62-E3D6F12958B9}"/>
              </a:ext>
            </a:extLst>
          </p:cNvPr>
          <p:cNvSpPr txBox="1"/>
          <p:nvPr/>
        </p:nvSpPr>
        <p:spPr>
          <a:xfrm>
            <a:off x="147638" y="2693988"/>
            <a:ext cx="2682875" cy="1404937"/>
          </a:xfrm>
          <a:prstGeom prst="rect">
            <a:avLst/>
          </a:prstGeom>
          <a:ln w="12700">
            <a:miter lim="400000"/>
          </a:ln>
          <a:extLst>
            <a:ext uri="{C572A759-6A51-4108-AA02-DFA0A04FC94B}"/>
          </a:extLst>
        </p:spPr>
        <p:txBody>
          <a:bodyPr lIns="60959" rIns="60959">
            <a:spAutoFit/>
          </a:bodyPr>
          <a:lstStyle>
            <a:lvl1pPr algn="r">
              <a:defRPr sz="3200">
                <a:solidFill>
                  <a:srgbClr val="FFFFFF"/>
                </a:solidFill>
                <a:latin typeface="Montserrat Regular"/>
                <a:ea typeface="Montserrat Regular"/>
                <a:cs typeface="Montserrat Regular"/>
                <a:sym typeface="Montserrat Regular"/>
              </a:defRPr>
            </a:lvl1pPr>
          </a:lstStyle>
          <a:p>
            <a:pPr eaLnBrk="1" fontAlgn="auto" hangingPunct="1">
              <a:spcBef>
                <a:spcPts val="0"/>
              </a:spcBef>
              <a:spcAft>
                <a:spcPts val="0"/>
              </a:spcAft>
              <a:defRPr/>
            </a:pPr>
            <a:r>
              <a:rPr lang="es-ES" sz="4267"/>
              <a:t>Juego Patológico</a:t>
            </a:r>
          </a:p>
        </p:txBody>
      </p:sp>
      <p:sp>
        <p:nvSpPr>
          <p:cNvPr id="24580" name="Montserrat Light">
            <a:extLst>
              <a:ext uri="{FF2B5EF4-FFF2-40B4-BE49-F238E27FC236}">
                <a16:creationId xmlns:a16="http://schemas.microsoft.com/office/drawing/2014/main" id="{890D6CE4-81F4-40F4-98C2-51C1185BB696}"/>
              </a:ext>
            </a:extLst>
          </p:cNvPr>
          <p:cNvSpPr txBox="1">
            <a:spLocks noChangeArrowheads="1"/>
          </p:cNvSpPr>
          <p:nvPr/>
        </p:nvSpPr>
        <p:spPr bwMode="auto">
          <a:xfrm>
            <a:off x="1054100" y="4330700"/>
            <a:ext cx="57197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ct val="0"/>
              </a:spcBef>
              <a:buFontTx/>
              <a:buNone/>
            </a:pPr>
            <a:endParaRPr lang="es-ES" altLang="es-ES" sz="3200">
              <a:solidFill>
                <a:srgbClr val="FFFFFF"/>
              </a:solidFill>
              <a:latin typeface="Montserrat Regular" charset="0"/>
              <a:sym typeface="Montserrat Regular" charset="0"/>
            </a:endParaRPr>
          </a:p>
        </p:txBody>
      </p:sp>
      <p:grpSp>
        <p:nvGrpSpPr>
          <p:cNvPr id="24581" name="Agrupar 10">
            <a:extLst>
              <a:ext uri="{FF2B5EF4-FFF2-40B4-BE49-F238E27FC236}">
                <a16:creationId xmlns:a16="http://schemas.microsoft.com/office/drawing/2014/main" id="{C401F98C-16D4-4798-9864-44827C1E66EA}"/>
              </a:ext>
            </a:extLst>
          </p:cNvPr>
          <p:cNvGrpSpPr>
            <a:grpSpLocks/>
          </p:cNvGrpSpPr>
          <p:nvPr/>
        </p:nvGrpSpPr>
        <p:grpSpPr bwMode="auto">
          <a:xfrm>
            <a:off x="6342063" y="6065838"/>
            <a:ext cx="5626100" cy="650875"/>
            <a:chOff x="4756792" y="3895482"/>
            <a:chExt cx="4219635" cy="488101"/>
          </a:xfrm>
        </p:grpSpPr>
        <p:cxnSp>
          <p:nvCxnSpPr>
            <p:cNvPr id="12" name="Conector recto 11">
              <a:extLst>
                <a:ext uri="{FF2B5EF4-FFF2-40B4-BE49-F238E27FC236}">
                  <a16:creationId xmlns:a16="http://schemas.microsoft.com/office/drawing/2014/main" id="{C0B8891C-0875-468B-A4C0-D4C6F415E1E4}"/>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13" name="CuadroTexto 12">
              <a:extLst>
                <a:ext uri="{FF2B5EF4-FFF2-40B4-BE49-F238E27FC236}">
                  <a16:creationId xmlns:a16="http://schemas.microsoft.com/office/drawing/2014/main" id="{ACCF0B1D-5ED3-434F-A5E9-609E40B026F0}"/>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24589" name="Imagen 13" descr="negro.emf">
              <a:extLst>
                <a:ext uri="{FF2B5EF4-FFF2-40B4-BE49-F238E27FC236}">
                  <a16:creationId xmlns:a16="http://schemas.microsoft.com/office/drawing/2014/main" id="{3BEBFA40-5D6A-440D-B698-177BDAE2045C}"/>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4582" name="Imagen 14" descr="blanco.emf">
            <a:extLst>
              <a:ext uri="{FF2B5EF4-FFF2-40B4-BE49-F238E27FC236}">
                <a16:creationId xmlns:a16="http://schemas.microsoft.com/office/drawing/2014/main" id="{490C4542-0D02-4131-8C06-F1E5A668A818}"/>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47688" y="5521325"/>
            <a:ext cx="93662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Montserrat Regular Lorem ipsum dolor sit amet Lorem ipsum dolor sit amet">
            <a:extLst>
              <a:ext uri="{FF2B5EF4-FFF2-40B4-BE49-F238E27FC236}">
                <a16:creationId xmlns:a16="http://schemas.microsoft.com/office/drawing/2014/main" id="{689DAE91-108B-484E-8032-4DF068415EC6}"/>
              </a:ext>
            </a:extLst>
          </p:cNvPr>
          <p:cNvSpPr txBox="1"/>
          <p:nvPr/>
        </p:nvSpPr>
        <p:spPr>
          <a:xfrm>
            <a:off x="-1393825" y="4965700"/>
            <a:ext cx="7943850" cy="379413"/>
          </a:xfrm>
          <a:prstGeom prst="rect">
            <a:avLst/>
          </a:prstGeom>
          <a:ln w="12700">
            <a:miter lim="400000"/>
          </a:ln>
          <a:extLst>
            <a:ext uri="{C572A759-6A51-4108-AA02-DFA0A04FC94B}"/>
          </a:extLst>
        </p:spPr>
        <p:txBody>
          <a:bodyPr lIns="60959" rIns="60959">
            <a:spAutoFit/>
          </a:bodyPr>
          <a:lstStyle/>
          <a:p>
            <a:pPr algn="r" eaLnBrk="1" fontAlgn="auto" hangingPunct="1">
              <a:spcBef>
                <a:spcPts val="0"/>
              </a:spcBef>
              <a:spcAft>
                <a:spcPts val="0"/>
              </a:spcAft>
              <a:defRPr sz="1400">
                <a:solidFill>
                  <a:srgbClr val="FFFFFF"/>
                </a:solidFill>
                <a:latin typeface="Montserrat Regular"/>
                <a:ea typeface="Montserrat Regular"/>
                <a:cs typeface="Montserrat Regular"/>
                <a:sym typeface="Montserrat Regular"/>
              </a:defRPr>
            </a:pPr>
            <a:endParaRPr sz="1867">
              <a:solidFill>
                <a:srgbClr val="FFFFFF"/>
              </a:solidFill>
              <a:latin typeface="Montserrat Regular"/>
              <a:ea typeface="Montserrat Regular"/>
              <a:cs typeface="Montserrat Regular"/>
              <a:sym typeface="Montserrat Regular"/>
            </a:endParaRPr>
          </a:p>
        </p:txBody>
      </p:sp>
      <p:sp>
        <p:nvSpPr>
          <p:cNvPr id="24584" name="Montserrat Light">
            <a:extLst>
              <a:ext uri="{FF2B5EF4-FFF2-40B4-BE49-F238E27FC236}">
                <a16:creationId xmlns:a16="http://schemas.microsoft.com/office/drawing/2014/main" id="{BACE82AA-E37B-4474-8926-6D6526FF8350}"/>
              </a:ext>
            </a:extLst>
          </p:cNvPr>
          <p:cNvSpPr txBox="1">
            <a:spLocks noChangeArrowheads="1"/>
          </p:cNvSpPr>
          <p:nvPr/>
        </p:nvSpPr>
        <p:spPr bwMode="auto">
          <a:xfrm>
            <a:off x="1006475" y="1790700"/>
            <a:ext cx="5727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ct val="0"/>
              </a:spcBef>
              <a:buFontTx/>
              <a:buNone/>
            </a:pPr>
            <a:endParaRPr lang="es-ES" altLang="es-ES" sz="3200">
              <a:solidFill>
                <a:srgbClr val="FFFFFF"/>
              </a:solidFill>
              <a:latin typeface="Montserrat Regular" charset="0"/>
              <a:sym typeface="Montserrat Regular" charset="0"/>
            </a:endParaRPr>
          </a:p>
        </p:txBody>
      </p:sp>
      <p:sp>
        <p:nvSpPr>
          <p:cNvPr id="24585" name="Montserrat Light">
            <a:extLst>
              <a:ext uri="{FF2B5EF4-FFF2-40B4-BE49-F238E27FC236}">
                <a16:creationId xmlns:a16="http://schemas.microsoft.com/office/drawing/2014/main" id="{C21F0CEA-3C0B-4A44-962A-9D97ED554667}"/>
              </a:ext>
            </a:extLst>
          </p:cNvPr>
          <p:cNvSpPr txBox="1">
            <a:spLocks noChangeArrowheads="1"/>
          </p:cNvSpPr>
          <p:nvPr/>
        </p:nvSpPr>
        <p:spPr bwMode="auto">
          <a:xfrm>
            <a:off x="1522413" y="2897188"/>
            <a:ext cx="51673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ct val="0"/>
              </a:spcBef>
              <a:buFontTx/>
              <a:buNone/>
            </a:pPr>
            <a:endParaRPr lang="es-ES" altLang="es-ES" sz="3200">
              <a:solidFill>
                <a:srgbClr val="FFFFFF"/>
              </a:solidFill>
              <a:latin typeface="Montserrat Regular" charset="0"/>
              <a:sym typeface="Montserrat Regular" charset="0"/>
            </a:endParaRPr>
          </a:p>
        </p:txBody>
      </p:sp>
      <p:sp>
        <p:nvSpPr>
          <p:cNvPr id="2" name="Rectángulo 1">
            <a:extLst>
              <a:ext uri="{FF2B5EF4-FFF2-40B4-BE49-F238E27FC236}">
                <a16:creationId xmlns:a16="http://schemas.microsoft.com/office/drawing/2014/main" id="{2045E291-56BD-43A5-B85D-A3BCCDF9DACB}"/>
              </a:ext>
            </a:extLst>
          </p:cNvPr>
          <p:cNvSpPr/>
          <p:nvPr/>
        </p:nvSpPr>
        <p:spPr>
          <a:xfrm>
            <a:off x="3119438" y="227013"/>
            <a:ext cx="8475662" cy="6024562"/>
          </a:xfrm>
          <a:prstGeom prst="rect">
            <a:avLst/>
          </a:prstGeom>
        </p:spPr>
        <p:txBody>
          <a:bodyPr>
            <a:spAutoFit/>
          </a:bodyPr>
          <a:lstStyle/>
          <a:p>
            <a:pPr algn="just" eaLnBrk="1" fontAlgn="auto" hangingPunct="1">
              <a:spcBef>
                <a:spcPts val="0"/>
              </a:spcBef>
              <a:spcAft>
                <a:spcPts val="0"/>
              </a:spcAft>
              <a:defRPr/>
            </a:pPr>
            <a:r>
              <a:rPr lang="pt-BR" sz="2400" b="1" err="1">
                <a:latin typeface="+mn-lt"/>
                <a:cs typeface="+mn-cs"/>
              </a:rPr>
              <a:t>Criterios</a:t>
            </a:r>
            <a:r>
              <a:rPr lang="pt-BR" sz="2400" b="1">
                <a:latin typeface="+mn-lt"/>
                <a:cs typeface="+mn-cs"/>
              </a:rPr>
              <a:t> diagnósticos de </a:t>
            </a:r>
            <a:r>
              <a:rPr lang="pt-BR" sz="2400" b="1" err="1">
                <a:latin typeface="+mn-lt"/>
                <a:cs typeface="+mn-cs"/>
              </a:rPr>
              <a:t>Gambling</a:t>
            </a:r>
            <a:r>
              <a:rPr lang="pt-BR" sz="2400" b="1">
                <a:latin typeface="+mn-lt"/>
                <a:cs typeface="+mn-cs"/>
              </a:rPr>
              <a:t> </a:t>
            </a:r>
            <a:r>
              <a:rPr lang="pt-BR" sz="2400" b="1" err="1">
                <a:latin typeface="+mn-lt"/>
                <a:cs typeface="+mn-cs"/>
              </a:rPr>
              <a:t>Disorder</a:t>
            </a:r>
            <a:r>
              <a:rPr lang="pt-BR" sz="2400" b="1">
                <a:latin typeface="+mn-lt"/>
                <a:cs typeface="+mn-cs"/>
              </a:rPr>
              <a:t> o </a:t>
            </a:r>
            <a:r>
              <a:rPr lang="es-ES" sz="2400" b="1">
                <a:latin typeface="+mn-lt"/>
                <a:cs typeface="+mn-cs"/>
              </a:rPr>
              <a:t>Trastorno por Juego de apuestas (F63.0).</a:t>
            </a:r>
            <a:endParaRPr lang="es-ES" sz="2400" b="1">
              <a:latin typeface="+mn-lt"/>
              <a:cs typeface="Calibri"/>
            </a:endParaRPr>
          </a:p>
          <a:p>
            <a:pPr eaLnBrk="1" fontAlgn="auto" hangingPunct="1">
              <a:spcBef>
                <a:spcPts val="0"/>
              </a:spcBef>
              <a:spcAft>
                <a:spcPts val="0"/>
              </a:spcAft>
              <a:defRPr/>
            </a:pPr>
            <a:endParaRPr lang="es-ES" altLang="es-ES" sz="1200" b="1"/>
          </a:p>
          <a:p>
            <a:pPr algn="just" eaLnBrk="1" fontAlgn="auto" hangingPunct="1">
              <a:spcBef>
                <a:spcPts val="0"/>
              </a:spcBef>
              <a:spcAft>
                <a:spcPts val="0"/>
              </a:spcAft>
              <a:defRPr/>
            </a:pPr>
            <a:r>
              <a:rPr lang="es-ES" sz="2000" b="1">
                <a:latin typeface="+mn-lt"/>
                <a:cs typeface="+mn-cs"/>
              </a:rPr>
              <a:t>B- La conducta de juego de apuestas no puede ser atribuible a un episodio maníaco.</a:t>
            </a:r>
            <a:endParaRPr lang="es-ES" sz="2000" b="1">
              <a:latin typeface="+mn-lt"/>
              <a:cs typeface="Calibri"/>
            </a:endParaRPr>
          </a:p>
          <a:p>
            <a:pPr algn="just" eaLnBrk="1" fontAlgn="auto" hangingPunct="1">
              <a:spcBef>
                <a:spcPts val="0"/>
              </a:spcBef>
              <a:spcAft>
                <a:spcPts val="0"/>
              </a:spcAft>
              <a:defRPr/>
            </a:pPr>
            <a:endParaRPr lang="es-ES" sz="1200" b="1">
              <a:latin typeface="+mn-lt"/>
              <a:cs typeface="+mn-cs"/>
            </a:endParaRPr>
          </a:p>
          <a:p>
            <a:pPr algn="just" eaLnBrk="1" fontAlgn="auto" hangingPunct="1">
              <a:spcBef>
                <a:spcPts val="0"/>
              </a:spcBef>
              <a:spcAft>
                <a:spcPts val="0"/>
              </a:spcAft>
              <a:defRPr/>
            </a:pPr>
            <a:r>
              <a:rPr lang="es-ES" sz="2000" b="1">
                <a:latin typeface="+mn-lt"/>
                <a:cs typeface="+mn-cs"/>
              </a:rPr>
              <a:t>Especificadores:</a:t>
            </a:r>
            <a:endParaRPr lang="es-ES" sz="2000" b="1">
              <a:latin typeface="+mn-lt"/>
              <a:cs typeface="Calibri"/>
            </a:endParaRPr>
          </a:p>
          <a:p>
            <a:pPr algn="just" eaLnBrk="1" fontAlgn="auto" hangingPunct="1">
              <a:spcBef>
                <a:spcPts val="0"/>
              </a:spcBef>
              <a:spcAft>
                <a:spcPts val="0"/>
              </a:spcAft>
              <a:defRPr/>
            </a:pPr>
            <a:r>
              <a:rPr lang="es-ES" sz="2000" b="1">
                <a:latin typeface="+mn-lt"/>
                <a:cs typeface="+mn-cs"/>
              </a:rPr>
              <a:t>- Episódico: </a:t>
            </a:r>
            <a:r>
              <a:rPr lang="es-ES" sz="2000">
                <a:latin typeface="+mn-lt"/>
                <a:cs typeface="+mn-cs"/>
              </a:rPr>
              <a:t>Reúne los criterios diagnósticos y luego pueden pasar meses sin síntomas.</a:t>
            </a:r>
            <a:endParaRPr lang="es-ES" sz="2000">
              <a:latin typeface="+mn-lt"/>
              <a:cs typeface="Calibri"/>
            </a:endParaRPr>
          </a:p>
          <a:p>
            <a:pPr algn="just" eaLnBrk="1" fontAlgn="auto" hangingPunct="1">
              <a:spcBef>
                <a:spcPts val="0"/>
              </a:spcBef>
              <a:spcAft>
                <a:spcPts val="0"/>
              </a:spcAft>
              <a:defRPr/>
            </a:pPr>
            <a:r>
              <a:rPr lang="es-ES" sz="2000" b="1">
                <a:latin typeface="+mn-lt"/>
                <a:cs typeface="+mn-cs"/>
              </a:rPr>
              <a:t>- Persistente: </a:t>
            </a:r>
            <a:r>
              <a:rPr lang="es-ES" sz="2000">
                <a:latin typeface="+mn-lt"/>
                <a:cs typeface="+mn-cs"/>
              </a:rPr>
              <a:t>los síntomas son continuos y persisten por años.</a:t>
            </a:r>
            <a:endParaRPr lang="es-ES" sz="2000">
              <a:latin typeface="+mn-lt"/>
              <a:cs typeface="Calibri"/>
            </a:endParaRPr>
          </a:p>
          <a:p>
            <a:pPr algn="just" eaLnBrk="1" fontAlgn="auto" hangingPunct="1">
              <a:spcBef>
                <a:spcPts val="0"/>
              </a:spcBef>
              <a:spcAft>
                <a:spcPts val="0"/>
              </a:spcAft>
              <a:defRPr/>
            </a:pPr>
            <a:r>
              <a:rPr lang="es-ES" sz="2000" b="1">
                <a:latin typeface="+mn-lt"/>
                <a:cs typeface="+mn-cs"/>
              </a:rPr>
              <a:t>- En remisión temprana: </a:t>
            </a:r>
            <a:r>
              <a:rPr lang="es-ES" sz="2000">
                <a:latin typeface="+mn-lt"/>
                <a:cs typeface="+mn-cs"/>
              </a:rPr>
              <a:t>Luego de haber sido diagnosticado, no reúne luego ninguno de los criterios durante un periodo de entre 3 a 12 meses.</a:t>
            </a:r>
            <a:endParaRPr lang="es-ES" sz="2000">
              <a:latin typeface="+mn-lt"/>
              <a:cs typeface="Calibri"/>
            </a:endParaRPr>
          </a:p>
          <a:p>
            <a:pPr algn="just" eaLnBrk="1" fontAlgn="auto" hangingPunct="1">
              <a:spcBef>
                <a:spcPts val="0"/>
              </a:spcBef>
              <a:spcAft>
                <a:spcPts val="0"/>
              </a:spcAft>
              <a:defRPr/>
            </a:pPr>
            <a:r>
              <a:rPr lang="es-ES" sz="2000" b="1">
                <a:latin typeface="+mn-lt"/>
                <a:cs typeface="+mn-cs"/>
              </a:rPr>
              <a:t>- En remisión sostenida: </a:t>
            </a:r>
            <a:r>
              <a:rPr lang="es-ES" sz="2000">
                <a:latin typeface="+mn-lt"/>
                <a:cs typeface="+mn-cs"/>
              </a:rPr>
              <a:t>similar al anterior, pero luego asintomático por más de 12 meses.</a:t>
            </a:r>
            <a:endParaRPr lang="es-ES" altLang="es-ES" sz="1600"/>
          </a:p>
          <a:p>
            <a:pPr eaLnBrk="1" fontAlgn="auto" hangingPunct="1">
              <a:spcBef>
                <a:spcPts val="0"/>
              </a:spcBef>
              <a:spcAft>
                <a:spcPts val="0"/>
              </a:spcAft>
              <a:defRPr/>
            </a:pPr>
            <a:endParaRPr lang="es-ES" sz="1050" b="1">
              <a:latin typeface="+mn-lt"/>
              <a:cs typeface="+mn-cs"/>
            </a:endParaRPr>
          </a:p>
          <a:p>
            <a:pPr eaLnBrk="1" fontAlgn="auto" hangingPunct="1">
              <a:spcBef>
                <a:spcPts val="0"/>
              </a:spcBef>
              <a:spcAft>
                <a:spcPts val="0"/>
              </a:spcAft>
              <a:defRPr/>
            </a:pPr>
            <a:r>
              <a:rPr lang="es-ES" sz="2000" b="1">
                <a:latin typeface="+mn-lt"/>
                <a:cs typeface="+mn-cs"/>
              </a:rPr>
              <a:t>Nivel de severidad:</a:t>
            </a:r>
            <a:endParaRPr lang="es-ES" sz="2000" b="1">
              <a:latin typeface="+mn-lt"/>
              <a:cs typeface="Calibri"/>
            </a:endParaRPr>
          </a:p>
          <a:p>
            <a:pPr lvl="1" eaLnBrk="1" fontAlgn="auto" hangingPunct="1">
              <a:spcBef>
                <a:spcPts val="0"/>
              </a:spcBef>
              <a:spcAft>
                <a:spcPts val="0"/>
              </a:spcAft>
              <a:defRPr/>
            </a:pPr>
            <a:r>
              <a:rPr lang="es-ES" sz="2000" b="1">
                <a:latin typeface="+mn-lt"/>
                <a:cs typeface="+mn-cs"/>
              </a:rPr>
              <a:t>- Leve (reúne 4 a 5 de los 9 criterios)</a:t>
            </a:r>
            <a:endParaRPr lang="es-ES" sz="2000" b="1">
              <a:latin typeface="+mn-lt"/>
              <a:cs typeface="Calibri"/>
            </a:endParaRPr>
          </a:p>
          <a:p>
            <a:pPr lvl="1" eaLnBrk="1" fontAlgn="auto" hangingPunct="1">
              <a:spcBef>
                <a:spcPts val="0"/>
              </a:spcBef>
              <a:spcAft>
                <a:spcPts val="0"/>
              </a:spcAft>
              <a:defRPr/>
            </a:pPr>
            <a:r>
              <a:rPr lang="es-ES" sz="2000" b="1">
                <a:latin typeface="+mn-lt"/>
                <a:cs typeface="+mn-cs"/>
              </a:rPr>
              <a:t>- Moderado (reúne de 6 a 7 criterios )</a:t>
            </a:r>
            <a:endParaRPr lang="es-ES" sz="2000" b="1">
              <a:latin typeface="+mn-lt"/>
              <a:cs typeface="Calibri"/>
            </a:endParaRPr>
          </a:p>
          <a:p>
            <a:pPr lvl="1" eaLnBrk="1" fontAlgn="auto" hangingPunct="1">
              <a:spcBef>
                <a:spcPts val="0"/>
              </a:spcBef>
              <a:spcAft>
                <a:spcPts val="0"/>
              </a:spcAft>
              <a:defRPr/>
            </a:pPr>
            <a:r>
              <a:rPr lang="es-ES" sz="2000" b="1">
                <a:latin typeface="+mn-lt"/>
                <a:cs typeface="+mn-cs"/>
              </a:rPr>
              <a:t>- Severo (reúne de 8 a 9 criterios)</a:t>
            </a:r>
            <a:endParaRPr lang="es-ES" sz="2000" b="1">
              <a:latin typeface="+mn-lt"/>
              <a:cs typeface="Calibri"/>
            </a:endParaRPr>
          </a:p>
          <a:p>
            <a:pPr marL="742950" lvl="1" indent="-285750" eaLnBrk="1" fontAlgn="auto" hangingPunct="1">
              <a:spcBef>
                <a:spcPts val="0"/>
              </a:spcBef>
              <a:spcAft>
                <a:spcPts val="0"/>
              </a:spcAft>
              <a:buFontTx/>
              <a:buChar char="-"/>
              <a:defRPr/>
            </a:pPr>
            <a:endParaRPr lang="es-ES_tradnl" altLang="es-ES" sz="700"/>
          </a:p>
          <a:p>
            <a:pPr eaLnBrk="1" fontAlgn="auto" hangingPunct="1">
              <a:spcBef>
                <a:spcPts val="0"/>
              </a:spcBef>
              <a:spcAft>
                <a:spcPts val="0"/>
              </a:spcAft>
              <a:defRPr/>
            </a:pPr>
            <a:r>
              <a:rPr lang="es-ES_tradnl" altLang="es-ES" sz="1600" b="1">
                <a:latin typeface="Arial"/>
                <a:cs typeface="Arial"/>
              </a:rPr>
              <a:t> DSM-5 (Manual Diagnóstico y estadístico de los trastornos mentales)</a:t>
            </a:r>
            <a:endParaRPr lang="es-ES" altLang="es-ES" sz="1600" b="1">
              <a:latin typeface="Arial"/>
              <a:cs typeface="Arial"/>
            </a:endParaRPr>
          </a:p>
        </p:txBody>
      </p:sp>
    </p:spTree>
    <p:extLst>
      <p:ext uri="{BB962C8B-B14F-4D97-AF65-F5344CB8AC3E}">
        <p14:creationId xmlns:p14="http://schemas.microsoft.com/office/powerpoint/2010/main" val="2629223257"/>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ángulo">
            <a:extLst>
              <a:ext uri="{FF2B5EF4-FFF2-40B4-BE49-F238E27FC236}">
                <a16:creationId xmlns:a16="http://schemas.microsoft.com/office/drawing/2014/main" id="{29E32E3E-4D3C-46F0-A6A4-215E4FAB4EF0}"/>
              </a:ext>
            </a:extLst>
          </p:cNvPr>
          <p:cNvSpPr>
            <a:spLocks noChangeArrowheads="1"/>
          </p:cNvSpPr>
          <p:nvPr/>
        </p:nvSpPr>
        <p:spPr bwMode="auto">
          <a:xfrm>
            <a:off x="0" y="-92075"/>
            <a:ext cx="2622550" cy="6858000"/>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s-ES" altLang="es-ES" sz="2400">
              <a:solidFill>
                <a:srgbClr val="FFFFFF"/>
              </a:solidFill>
            </a:endParaRPr>
          </a:p>
        </p:txBody>
      </p:sp>
      <p:sp>
        <p:nvSpPr>
          <p:cNvPr id="89" name="Montserrat Light">
            <a:extLst>
              <a:ext uri="{FF2B5EF4-FFF2-40B4-BE49-F238E27FC236}">
                <a16:creationId xmlns:a16="http://schemas.microsoft.com/office/drawing/2014/main" id="{C87C7ADD-A85E-48ED-A007-C180B723FA4D}"/>
              </a:ext>
            </a:extLst>
          </p:cNvPr>
          <p:cNvSpPr txBox="1"/>
          <p:nvPr/>
        </p:nvSpPr>
        <p:spPr>
          <a:xfrm>
            <a:off x="147638" y="2693988"/>
            <a:ext cx="2474912" cy="2062162"/>
          </a:xfrm>
          <a:prstGeom prst="rect">
            <a:avLst/>
          </a:prstGeom>
          <a:ln w="12700">
            <a:miter lim="400000"/>
          </a:ln>
          <a:extLst>
            <a:ext uri="{C572A759-6A51-4108-AA02-DFA0A04FC94B}"/>
          </a:extLst>
        </p:spPr>
        <p:txBody>
          <a:bodyPr lIns="60959" rIns="60959">
            <a:spAutoFit/>
          </a:bodyPr>
          <a:lstStyle>
            <a:lvl1pPr algn="r">
              <a:defRPr sz="3200">
                <a:solidFill>
                  <a:srgbClr val="FFFFFF"/>
                </a:solidFill>
                <a:latin typeface="Montserrat Regular"/>
                <a:ea typeface="Montserrat Regular"/>
                <a:cs typeface="Montserrat Regular"/>
                <a:sym typeface="Montserrat Regular"/>
              </a:defRPr>
            </a:lvl1pPr>
          </a:lstStyle>
          <a:p>
            <a:pPr eaLnBrk="1" fontAlgn="auto" hangingPunct="1">
              <a:spcBef>
                <a:spcPts val="0"/>
              </a:spcBef>
              <a:spcAft>
                <a:spcPts val="0"/>
              </a:spcAft>
              <a:defRPr/>
            </a:pPr>
            <a:r>
              <a:rPr lang="es-ES" sz="4267" dirty="0"/>
              <a:t>Trastorno por V</a:t>
            </a:r>
            <a:r>
              <a:rPr lang="es-ES" dirty="0"/>
              <a:t>ideojuegos</a:t>
            </a:r>
          </a:p>
        </p:txBody>
      </p:sp>
      <p:sp>
        <p:nvSpPr>
          <p:cNvPr id="25604" name="Montserrat Light">
            <a:extLst>
              <a:ext uri="{FF2B5EF4-FFF2-40B4-BE49-F238E27FC236}">
                <a16:creationId xmlns:a16="http://schemas.microsoft.com/office/drawing/2014/main" id="{3AF0B0C2-78A7-44FA-90DF-986896F35F17}"/>
              </a:ext>
            </a:extLst>
          </p:cNvPr>
          <p:cNvSpPr txBox="1">
            <a:spLocks noChangeArrowheads="1"/>
          </p:cNvSpPr>
          <p:nvPr/>
        </p:nvSpPr>
        <p:spPr bwMode="auto">
          <a:xfrm>
            <a:off x="1054100" y="4330700"/>
            <a:ext cx="57197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ct val="0"/>
              </a:spcBef>
              <a:buFontTx/>
              <a:buNone/>
            </a:pPr>
            <a:endParaRPr lang="es-ES" altLang="es-ES" sz="3200">
              <a:solidFill>
                <a:srgbClr val="FFFFFF"/>
              </a:solidFill>
              <a:latin typeface="Montserrat Regular" charset="0"/>
              <a:sym typeface="Montserrat Regular" charset="0"/>
            </a:endParaRPr>
          </a:p>
        </p:txBody>
      </p:sp>
      <p:grpSp>
        <p:nvGrpSpPr>
          <p:cNvPr id="25605" name="Agrupar 10">
            <a:extLst>
              <a:ext uri="{FF2B5EF4-FFF2-40B4-BE49-F238E27FC236}">
                <a16:creationId xmlns:a16="http://schemas.microsoft.com/office/drawing/2014/main" id="{3D345BF3-7585-4A44-A5A2-00140181CB14}"/>
              </a:ext>
            </a:extLst>
          </p:cNvPr>
          <p:cNvGrpSpPr>
            <a:grpSpLocks/>
          </p:cNvGrpSpPr>
          <p:nvPr/>
        </p:nvGrpSpPr>
        <p:grpSpPr bwMode="auto">
          <a:xfrm>
            <a:off x="6342063" y="6065838"/>
            <a:ext cx="5626100" cy="650875"/>
            <a:chOff x="4756792" y="3895482"/>
            <a:chExt cx="4219635" cy="488101"/>
          </a:xfrm>
        </p:grpSpPr>
        <p:cxnSp>
          <p:nvCxnSpPr>
            <p:cNvPr id="12" name="Conector recto 11">
              <a:extLst>
                <a:ext uri="{FF2B5EF4-FFF2-40B4-BE49-F238E27FC236}">
                  <a16:creationId xmlns:a16="http://schemas.microsoft.com/office/drawing/2014/main" id="{072C47CC-3DE0-4C07-84E1-4CCD48A6B240}"/>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13" name="CuadroTexto 12">
              <a:extLst>
                <a:ext uri="{FF2B5EF4-FFF2-40B4-BE49-F238E27FC236}">
                  <a16:creationId xmlns:a16="http://schemas.microsoft.com/office/drawing/2014/main" id="{FAF5BD1B-FF87-4E24-9350-1665FB2F1E2A}"/>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25613" name="Imagen 13" descr="negro.emf">
              <a:extLst>
                <a:ext uri="{FF2B5EF4-FFF2-40B4-BE49-F238E27FC236}">
                  <a16:creationId xmlns:a16="http://schemas.microsoft.com/office/drawing/2014/main" id="{4A59C5EF-A625-429E-80E0-B61BE8C2520D}"/>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5606" name="Imagen 14" descr="blanco.emf">
            <a:extLst>
              <a:ext uri="{FF2B5EF4-FFF2-40B4-BE49-F238E27FC236}">
                <a16:creationId xmlns:a16="http://schemas.microsoft.com/office/drawing/2014/main" id="{BDDBDC9F-451A-4355-8373-8DED412CE049}"/>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47688" y="5521325"/>
            <a:ext cx="93662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Montserrat Regular Lorem ipsum dolor sit amet Lorem ipsum dolor sit amet">
            <a:extLst>
              <a:ext uri="{FF2B5EF4-FFF2-40B4-BE49-F238E27FC236}">
                <a16:creationId xmlns:a16="http://schemas.microsoft.com/office/drawing/2014/main" id="{8FA0743C-0BAB-417D-AC43-DD5B6D997BB6}"/>
              </a:ext>
            </a:extLst>
          </p:cNvPr>
          <p:cNvSpPr txBox="1"/>
          <p:nvPr/>
        </p:nvSpPr>
        <p:spPr>
          <a:xfrm>
            <a:off x="-1393825" y="4965700"/>
            <a:ext cx="7943850" cy="379413"/>
          </a:xfrm>
          <a:prstGeom prst="rect">
            <a:avLst/>
          </a:prstGeom>
          <a:ln w="12700">
            <a:miter lim="400000"/>
          </a:ln>
          <a:extLst>
            <a:ext uri="{C572A759-6A51-4108-AA02-DFA0A04FC94B}"/>
          </a:extLst>
        </p:spPr>
        <p:txBody>
          <a:bodyPr lIns="60959" rIns="60959">
            <a:spAutoFit/>
          </a:bodyPr>
          <a:lstStyle/>
          <a:p>
            <a:pPr algn="r" eaLnBrk="1" fontAlgn="auto" hangingPunct="1">
              <a:spcBef>
                <a:spcPts val="0"/>
              </a:spcBef>
              <a:spcAft>
                <a:spcPts val="0"/>
              </a:spcAft>
              <a:defRPr sz="1400">
                <a:solidFill>
                  <a:srgbClr val="FFFFFF"/>
                </a:solidFill>
                <a:latin typeface="Montserrat Regular"/>
                <a:ea typeface="Montserrat Regular"/>
                <a:cs typeface="Montserrat Regular"/>
                <a:sym typeface="Montserrat Regular"/>
              </a:defRPr>
            </a:pPr>
            <a:endParaRPr sz="1867">
              <a:solidFill>
                <a:srgbClr val="FFFFFF"/>
              </a:solidFill>
              <a:latin typeface="Montserrat Regular"/>
              <a:ea typeface="Montserrat Regular"/>
              <a:cs typeface="Montserrat Regular"/>
              <a:sym typeface="Montserrat Regular"/>
            </a:endParaRPr>
          </a:p>
        </p:txBody>
      </p:sp>
      <p:sp>
        <p:nvSpPr>
          <p:cNvPr id="25608" name="Montserrat Light">
            <a:extLst>
              <a:ext uri="{FF2B5EF4-FFF2-40B4-BE49-F238E27FC236}">
                <a16:creationId xmlns:a16="http://schemas.microsoft.com/office/drawing/2014/main" id="{D99ABD63-5A1D-4C5B-8613-9EE82B227D75}"/>
              </a:ext>
            </a:extLst>
          </p:cNvPr>
          <p:cNvSpPr txBox="1">
            <a:spLocks noChangeArrowheads="1"/>
          </p:cNvSpPr>
          <p:nvPr/>
        </p:nvSpPr>
        <p:spPr bwMode="auto">
          <a:xfrm>
            <a:off x="1006475" y="1790700"/>
            <a:ext cx="5727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ct val="0"/>
              </a:spcBef>
              <a:buFontTx/>
              <a:buNone/>
            </a:pPr>
            <a:endParaRPr lang="es-ES" altLang="es-ES" sz="3200">
              <a:solidFill>
                <a:srgbClr val="FFFFFF"/>
              </a:solidFill>
              <a:latin typeface="Montserrat Regular" charset="0"/>
              <a:sym typeface="Montserrat Regular" charset="0"/>
            </a:endParaRPr>
          </a:p>
        </p:txBody>
      </p:sp>
      <p:sp>
        <p:nvSpPr>
          <p:cNvPr id="25609" name="Montserrat Light">
            <a:extLst>
              <a:ext uri="{FF2B5EF4-FFF2-40B4-BE49-F238E27FC236}">
                <a16:creationId xmlns:a16="http://schemas.microsoft.com/office/drawing/2014/main" id="{C95857CC-17FA-4C8B-835B-7F8ED5D11D3E}"/>
              </a:ext>
            </a:extLst>
          </p:cNvPr>
          <p:cNvSpPr txBox="1">
            <a:spLocks noChangeArrowheads="1"/>
          </p:cNvSpPr>
          <p:nvPr/>
        </p:nvSpPr>
        <p:spPr bwMode="auto">
          <a:xfrm>
            <a:off x="1522413" y="2897188"/>
            <a:ext cx="41941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ct val="0"/>
              </a:spcBef>
              <a:buFontTx/>
              <a:buNone/>
            </a:pPr>
            <a:endParaRPr lang="es-ES" altLang="es-ES" sz="3200">
              <a:solidFill>
                <a:srgbClr val="FFFFFF"/>
              </a:solidFill>
              <a:latin typeface="Montserrat Regular" charset="0"/>
              <a:sym typeface="Montserrat Regular" charset="0"/>
            </a:endParaRPr>
          </a:p>
        </p:txBody>
      </p:sp>
      <p:sp>
        <p:nvSpPr>
          <p:cNvPr id="2" name="Rectángulo 1">
            <a:extLst>
              <a:ext uri="{FF2B5EF4-FFF2-40B4-BE49-F238E27FC236}">
                <a16:creationId xmlns:a16="http://schemas.microsoft.com/office/drawing/2014/main" id="{6F23B168-6D68-415F-BCA0-DFCDB351F712}"/>
              </a:ext>
            </a:extLst>
          </p:cNvPr>
          <p:cNvSpPr/>
          <p:nvPr/>
        </p:nvSpPr>
        <p:spPr>
          <a:xfrm>
            <a:off x="2687638" y="227013"/>
            <a:ext cx="8907462" cy="6632575"/>
          </a:xfrm>
          <a:prstGeom prst="rect">
            <a:avLst/>
          </a:prstGeom>
        </p:spPr>
        <p:txBody>
          <a:bodyPr>
            <a:spAutoFit/>
          </a:bodyPr>
          <a:lstStyle/>
          <a:p>
            <a:pPr algn="r" eaLnBrk="1" fontAlgn="auto" hangingPunct="1">
              <a:spcBef>
                <a:spcPts val="0"/>
              </a:spcBef>
              <a:spcAft>
                <a:spcPts val="0"/>
              </a:spcAft>
              <a:defRPr/>
            </a:pPr>
            <a:r>
              <a:rPr lang="es-ES" sz="2400" i="1" dirty="0"/>
              <a:t>La OMS incluye en la Clasificación Internacional de Enfermedades</a:t>
            </a:r>
            <a:r>
              <a:rPr lang="es-ES" sz="2400" dirty="0"/>
              <a:t> (CIE-11), el “</a:t>
            </a:r>
            <a:r>
              <a:rPr lang="es-ES" sz="2400" b="1" dirty="0"/>
              <a:t>trastorno por videojuegos</a:t>
            </a:r>
            <a:r>
              <a:rPr lang="es-ES" sz="2400" dirty="0"/>
              <a:t>” (“Gaming </a:t>
            </a:r>
            <a:r>
              <a:rPr lang="es-ES" sz="2400" dirty="0" err="1"/>
              <a:t>disorder</a:t>
            </a:r>
            <a:r>
              <a:rPr lang="es-ES" sz="2400" dirty="0"/>
              <a:t>”), que se refiere al </a:t>
            </a:r>
            <a:r>
              <a:rPr lang="es-ES" sz="2400" b="1" dirty="0"/>
              <a:t>uso de juegos digitales o videojuegos, ya sea mediante conexión a Internet o sin ella</a:t>
            </a:r>
            <a:r>
              <a:rPr lang="es-ES" sz="2400" dirty="0"/>
              <a:t>. Dentro del epígrafe de “trastornos debidos a comportamientos adictivos”.</a:t>
            </a:r>
          </a:p>
          <a:p>
            <a:pPr algn="just" eaLnBrk="1" fontAlgn="auto" hangingPunct="1">
              <a:spcBef>
                <a:spcPts val="0"/>
              </a:spcBef>
              <a:spcAft>
                <a:spcPts val="0"/>
              </a:spcAft>
              <a:defRPr/>
            </a:pPr>
            <a:endParaRPr lang="es-ES" altLang="es-ES" sz="900" b="1" dirty="0">
              <a:latin typeface="+mn-lt"/>
              <a:cs typeface="+mn-cs"/>
            </a:endParaRPr>
          </a:p>
          <a:p>
            <a:pPr algn="r" eaLnBrk="1" fontAlgn="t" hangingPunct="1">
              <a:spcBef>
                <a:spcPts val="0"/>
              </a:spcBef>
              <a:spcAft>
                <a:spcPts val="0"/>
              </a:spcAft>
              <a:defRPr/>
            </a:pPr>
            <a:r>
              <a:rPr lang="es-ES" sz="2000" dirty="0"/>
              <a:t>Se caracteriza por un patrón de comportamiento de juego "continuo o recurrente" vinculado a tres condiciones negativas provocadas por el mal uso de los juegos digitales: </a:t>
            </a:r>
            <a:r>
              <a:rPr lang="es-ES" sz="2000" b="1" dirty="0"/>
              <a:t>1) </a:t>
            </a:r>
            <a:r>
              <a:rPr lang="es-ES" sz="2000" dirty="0"/>
              <a:t>la </a:t>
            </a:r>
            <a:r>
              <a:rPr lang="es-ES" sz="2000" b="1" dirty="0"/>
              <a:t>falta de control de la conducta de juego </a:t>
            </a:r>
            <a:r>
              <a:rPr lang="es-ES" sz="2000" dirty="0"/>
              <a:t>en cuanto al inicio, frecuencia, intensidad, duración, finalización y contexto en que se juega; 2) el aumento de la </a:t>
            </a:r>
            <a:r>
              <a:rPr lang="es-ES" sz="2000" b="1" dirty="0"/>
              <a:t>prioridad</a:t>
            </a:r>
            <a:r>
              <a:rPr lang="es-ES" sz="2000" dirty="0"/>
              <a:t> que se otorga a los juegos </a:t>
            </a:r>
            <a:r>
              <a:rPr lang="es-ES" sz="2000" b="1" dirty="0"/>
              <a:t>frente a otros intereses vitales y actividades diarias</a:t>
            </a:r>
            <a:r>
              <a:rPr lang="es-ES" sz="2000" dirty="0"/>
              <a:t>; 3) el </a:t>
            </a:r>
            <a:r>
              <a:rPr lang="es-ES" sz="2000" b="1" dirty="0"/>
              <a:t>mantenimiento o escalada de la conducta </a:t>
            </a:r>
            <a:r>
              <a:rPr lang="es-ES" sz="2000" dirty="0"/>
              <a:t>a pesar de tener conciencia de las consecuencias negativas.</a:t>
            </a:r>
          </a:p>
          <a:p>
            <a:pPr algn="r" eaLnBrk="1" fontAlgn="t" hangingPunct="1">
              <a:spcBef>
                <a:spcPts val="0"/>
              </a:spcBef>
              <a:spcAft>
                <a:spcPts val="0"/>
              </a:spcAft>
              <a:defRPr/>
            </a:pPr>
            <a:endParaRPr lang="es-ES" sz="1200" dirty="0"/>
          </a:p>
          <a:p>
            <a:pPr algn="r" eaLnBrk="1" fontAlgn="t" hangingPunct="1">
              <a:spcBef>
                <a:spcPts val="0"/>
              </a:spcBef>
              <a:spcAft>
                <a:spcPts val="0"/>
              </a:spcAft>
              <a:defRPr/>
            </a:pPr>
            <a:r>
              <a:rPr lang="es-ES" sz="2000" dirty="0"/>
              <a:t>Deterioro significativo en las áreas de funcionamiento personal, familiar, social, educativo, ocupacional u otras áreas importantes. Y 12 presencia en los últimos meses. </a:t>
            </a:r>
          </a:p>
          <a:p>
            <a:pPr algn="just" eaLnBrk="1" fontAlgn="auto" hangingPunct="1">
              <a:spcBef>
                <a:spcPts val="0"/>
              </a:spcBef>
              <a:spcAft>
                <a:spcPts val="0"/>
              </a:spcAft>
              <a:defRPr/>
            </a:pPr>
            <a:endParaRPr lang="es-ES" altLang="es-ES" sz="2000" b="1" dirty="0">
              <a:latin typeface="+mn-lt"/>
              <a:cs typeface="+mn-cs"/>
            </a:endParaRPr>
          </a:p>
          <a:p>
            <a:pPr algn="just" eaLnBrk="1" fontAlgn="auto" hangingPunct="1">
              <a:spcBef>
                <a:spcPts val="0"/>
              </a:spcBef>
              <a:spcAft>
                <a:spcPts val="0"/>
              </a:spcAft>
              <a:defRPr/>
            </a:pPr>
            <a:endParaRPr lang="es-ES" altLang="es-ES" sz="1400" b="1" dirty="0">
              <a:latin typeface="Arial"/>
              <a:cs typeface="Arial"/>
            </a:endParaRPr>
          </a:p>
        </p:txBody>
      </p:sp>
    </p:spTree>
    <p:extLst>
      <p:ext uri="{BB962C8B-B14F-4D97-AF65-F5344CB8AC3E}">
        <p14:creationId xmlns:p14="http://schemas.microsoft.com/office/powerpoint/2010/main" val="308768340"/>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igura">
            <a:extLst>
              <a:ext uri="{FF2B5EF4-FFF2-40B4-BE49-F238E27FC236}">
                <a16:creationId xmlns:a16="http://schemas.microsoft.com/office/drawing/2014/main" id="{FADB1B71-80A2-4B64-A813-E659536A26E3}"/>
              </a:ext>
            </a:extLst>
          </p:cNvPr>
          <p:cNvSpPr>
            <a:spLocks noChangeArrowheads="1"/>
          </p:cNvSpPr>
          <p:nvPr/>
        </p:nvSpPr>
        <p:spPr bwMode="auto">
          <a:xfrm>
            <a:off x="9525" y="687388"/>
            <a:ext cx="1016000" cy="14668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417" y="21600"/>
                </a:moveTo>
                <a:lnTo>
                  <a:pt x="21600" y="15406"/>
                </a:lnTo>
                <a:lnTo>
                  <a:pt x="138" y="0"/>
                </a:lnTo>
                <a:lnTo>
                  <a:pt x="0" y="12198"/>
                </a:lnTo>
                <a:lnTo>
                  <a:pt x="21417" y="21600"/>
                </a:lnTo>
                <a:close/>
              </a:path>
            </a:pathLst>
          </a:custGeom>
          <a:solidFill>
            <a:srgbClr val="D99C0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7651" name="Figura">
            <a:extLst>
              <a:ext uri="{FF2B5EF4-FFF2-40B4-BE49-F238E27FC236}">
                <a16:creationId xmlns:a16="http://schemas.microsoft.com/office/drawing/2014/main" id="{264E6F6E-C3C6-41BB-A353-283B4EC1B918}"/>
              </a:ext>
            </a:extLst>
          </p:cNvPr>
          <p:cNvSpPr>
            <a:spLocks noChangeArrowheads="1"/>
          </p:cNvSpPr>
          <p:nvPr/>
        </p:nvSpPr>
        <p:spPr bwMode="auto">
          <a:xfrm>
            <a:off x="1000125" y="1609725"/>
            <a:ext cx="2160588" cy="6413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3474"/>
                </a:moveTo>
                <a:lnTo>
                  <a:pt x="20022" y="3474"/>
                </a:lnTo>
                <a:lnTo>
                  <a:pt x="20022" y="0"/>
                </a:lnTo>
                <a:lnTo>
                  <a:pt x="21600" y="10800"/>
                </a:lnTo>
                <a:lnTo>
                  <a:pt x="20022" y="21600"/>
                </a:lnTo>
                <a:lnTo>
                  <a:pt x="20022" y="17975"/>
                </a:lnTo>
                <a:lnTo>
                  <a:pt x="0" y="17975"/>
                </a:lnTo>
                <a:lnTo>
                  <a:pt x="0" y="3474"/>
                </a:lnTo>
                <a:close/>
              </a:path>
            </a:pathLst>
          </a:custGeom>
          <a:solidFill>
            <a:srgbClr val="E7B900"/>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7652" name="Figura">
            <a:extLst>
              <a:ext uri="{FF2B5EF4-FFF2-40B4-BE49-F238E27FC236}">
                <a16:creationId xmlns:a16="http://schemas.microsoft.com/office/drawing/2014/main" id="{0BEFE7B5-9CEF-4272-A4B1-E016EBA4C9E6}"/>
              </a:ext>
            </a:extLst>
          </p:cNvPr>
          <p:cNvSpPr>
            <a:spLocks noChangeArrowheads="1"/>
          </p:cNvSpPr>
          <p:nvPr/>
        </p:nvSpPr>
        <p:spPr bwMode="auto">
          <a:xfrm>
            <a:off x="-3175" y="2427288"/>
            <a:ext cx="1085850" cy="100806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417" y="21600"/>
                </a:moveTo>
                <a:lnTo>
                  <a:pt x="21600" y="12924"/>
                </a:lnTo>
                <a:lnTo>
                  <a:pt x="0" y="0"/>
                </a:lnTo>
                <a:lnTo>
                  <a:pt x="0" y="16720"/>
                </a:lnTo>
                <a:lnTo>
                  <a:pt x="21417" y="21600"/>
                </a:lnTo>
                <a:close/>
              </a:path>
            </a:pathLst>
          </a:custGeom>
          <a:solidFill>
            <a:srgbClr val="5E7D12"/>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7653" name="Figura">
            <a:extLst>
              <a:ext uri="{FF2B5EF4-FFF2-40B4-BE49-F238E27FC236}">
                <a16:creationId xmlns:a16="http://schemas.microsoft.com/office/drawing/2014/main" id="{9C5B2BE3-718E-4F14-9B86-4B60961EABA2}"/>
              </a:ext>
            </a:extLst>
          </p:cNvPr>
          <p:cNvSpPr>
            <a:spLocks noChangeArrowheads="1"/>
          </p:cNvSpPr>
          <p:nvPr/>
        </p:nvSpPr>
        <p:spPr bwMode="auto">
          <a:xfrm>
            <a:off x="1025525" y="2890838"/>
            <a:ext cx="1346200" cy="6492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3662"/>
                </a:moveTo>
                <a:lnTo>
                  <a:pt x="20356" y="3662"/>
                </a:lnTo>
                <a:lnTo>
                  <a:pt x="20356" y="0"/>
                </a:lnTo>
                <a:lnTo>
                  <a:pt x="21600" y="10912"/>
                </a:lnTo>
                <a:lnTo>
                  <a:pt x="20356" y="21600"/>
                </a:lnTo>
                <a:lnTo>
                  <a:pt x="20356" y="18012"/>
                </a:lnTo>
                <a:lnTo>
                  <a:pt x="0" y="18012"/>
                </a:lnTo>
                <a:lnTo>
                  <a:pt x="0" y="3662"/>
                </a:lnTo>
                <a:close/>
              </a:path>
            </a:pathLst>
          </a:cu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7654" name="Figura">
            <a:extLst>
              <a:ext uri="{FF2B5EF4-FFF2-40B4-BE49-F238E27FC236}">
                <a16:creationId xmlns:a16="http://schemas.microsoft.com/office/drawing/2014/main" id="{B47285E9-F7BE-41AB-8B31-03F83E91F79C}"/>
              </a:ext>
            </a:extLst>
          </p:cNvPr>
          <p:cNvSpPr>
            <a:spLocks noChangeArrowheads="1"/>
          </p:cNvSpPr>
          <p:nvPr/>
        </p:nvSpPr>
        <p:spPr bwMode="auto">
          <a:xfrm>
            <a:off x="-4763" y="4256088"/>
            <a:ext cx="995363" cy="8874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417" y="4678"/>
                </a:moveTo>
                <a:lnTo>
                  <a:pt x="21600" y="15940"/>
                </a:lnTo>
                <a:lnTo>
                  <a:pt x="0" y="21600"/>
                </a:lnTo>
                <a:lnTo>
                  <a:pt x="138" y="0"/>
                </a:lnTo>
                <a:lnTo>
                  <a:pt x="21417" y="4678"/>
                </a:lnTo>
                <a:close/>
              </a:path>
            </a:pathLst>
          </a:custGeom>
          <a:solidFill>
            <a:srgbClr val="D99C0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7655" name="Figura">
            <a:extLst>
              <a:ext uri="{FF2B5EF4-FFF2-40B4-BE49-F238E27FC236}">
                <a16:creationId xmlns:a16="http://schemas.microsoft.com/office/drawing/2014/main" id="{C0F51FE2-5302-4120-8357-16597A01C539}"/>
              </a:ext>
            </a:extLst>
          </p:cNvPr>
          <p:cNvSpPr>
            <a:spLocks noChangeArrowheads="1"/>
          </p:cNvSpPr>
          <p:nvPr/>
        </p:nvSpPr>
        <p:spPr bwMode="auto">
          <a:xfrm flipV="1">
            <a:off x="966788" y="4349750"/>
            <a:ext cx="1757362" cy="6985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3927"/>
                </a:moveTo>
                <a:lnTo>
                  <a:pt x="20579" y="3927"/>
                </a:lnTo>
                <a:lnTo>
                  <a:pt x="20579" y="0"/>
                </a:lnTo>
                <a:lnTo>
                  <a:pt x="21600" y="10800"/>
                </a:lnTo>
                <a:lnTo>
                  <a:pt x="20579" y="21600"/>
                </a:lnTo>
                <a:lnTo>
                  <a:pt x="20579" y="18428"/>
                </a:lnTo>
                <a:lnTo>
                  <a:pt x="0" y="18428"/>
                </a:lnTo>
                <a:lnTo>
                  <a:pt x="0" y="3927"/>
                </a:lnTo>
                <a:close/>
              </a:path>
            </a:pathLst>
          </a:custGeom>
          <a:solidFill>
            <a:srgbClr val="E7B900"/>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7656" name="Montserrat Light">
            <a:extLst>
              <a:ext uri="{FF2B5EF4-FFF2-40B4-BE49-F238E27FC236}">
                <a16:creationId xmlns:a16="http://schemas.microsoft.com/office/drawing/2014/main" id="{CB5E91B6-73C7-4FBB-B816-FB188DF6872F}"/>
              </a:ext>
            </a:extLst>
          </p:cNvPr>
          <p:cNvSpPr txBox="1">
            <a:spLocks noChangeArrowheads="1"/>
          </p:cNvSpPr>
          <p:nvPr/>
        </p:nvSpPr>
        <p:spPr bwMode="auto">
          <a:xfrm>
            <a:off x="592138" y="215900"/>
            <a:ext cx="108585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s-ES" altLang="es-ES" sz="4400" b="1">
              <a:latin typeface="Montserrat Light" charset="0"/>
              <a:sym typeface="Montserrat Regular" charset="0"/>
            </a:endParaRPr>
          </a:p>
        </p:txBody>
      </p:sp>
      <p:sp>
        <p:nvSpPr>
          <p:cNvPr id="27657" name="Montserrat Light">
            <a:extLst>
              <a:ext uri="{FF2B5EF4-FFF2-40B4-BE49-F238E27FC236}">
                <a16:creationId xmlns:a16="http://schemas.microsoft.com/office/drawing/2014/main" id="{9EB9948A-3EA9-4601-AB51-57FFAA2B66D8}"/>
              </a:ext>
            </a:extLst>
          </p:cNvPr>
          <p:cNvSpPr txBox="1">
            <a:spLocks noChangeArrowheads="1"/>
          </p:cNvSpPr>
          <p:nvPr/>
        </p:nvSpPr>
        <p:spPr bwMode="auto">
          <a:xfrm>
            <a:off x="3228975" y="969963"/>
            <a:ext cx="798671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lnSpc>
                <a:spcPct val="100000"/>
              </a:lnSpc>
              <a:spcBef>
                <a:spcPct val="0"/>
              </a:spcBef>
              <a:buFontTx/>
              <a:buNone/>
            </a:pPr>
            <a:r>
              <a:rPr lang="es-ES" altLang="es-ES" sz="2000">
                <a:latin typeface="Montserrat Regular" charset="0"/>
                <a:sym typeface="Montserrat Regular" charset="0"/>
              </a:rPr>
              <a:t>Un patrón desadaptativo de uso de TIC, que conlleva un deterioro o malestar clínicamente significativo, expresado por tres o más de los ítems siguientes en algún momento de un período continuado de 12 meses (Goldberg, 1996)</a:t>
            </a:r>
            <a:endParaRPr lang="es-ES" altLang="es-ES">
              <a:latin typeface="Montserrat Regular" charset="0"/>
              <a:sym typeface="Montserrat Regular" charset="0"/>
            </a:endParaRPr>
          </a:p>
        </p:txBody>
      </p:sp>
      <p:sp>
        <p:nvSpPr>
          <p:cNvPr id="27658" name="Montserrat Light">
            <a:extLst>
              <a:ext uri="{FF2B5EF4-FFF2-40B4-BE49-F238E27FC236}">
                <a16:creationId xmlns:a16="http://schemas.microsoft.com/office/drawing/2014/main" id="{80AC3636-85B2-4DDD-A09F-399C0645846B}"/>
              </a:ext>
            </a:extLst>
          </p:cNvPr>
          <p:cNvSpPr txBox="1">
            <a:spLocks noChangeArrowheads="1"/>
          </p:cNvSpPr>
          <p:nvPr/>
        </p:nvSpPr>
        <p:spPr bwMode="auto">
          <a:xfrm>
            <a:off x="4984750" y="2430463"/>
            <a:ext cx="63960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2400">
              <a:latin typeface="Montserrat Light" charset="0"/>
              <a:sym typeface="Montserrat Regular" charset="0"/>
            </a:endParaRPr>
          </a:p>
        </p:txBody>
      </p:sp>
      <p:sp>
        <p:nvSpPr>
          <p:cNvPr id="218" name="Montserrat Light">
            <a:extLst>
              <a:ext uri="{FF2B5EF4-FFF2-40B4-BE49-F238E27FC236}">
                <a16:creationId xmlns:a16="http://schemas.microsoft.com/office/drawing/2014/main" id="{D8744D36-AF95-4473-AD84-0287392518C9}"/>
              </a:ext>
            </a:extLst>
          </p:cNvPr>
          <p:cNvSpPr txBox="1"/>
          <p:nvPr/>
        </p:nvSpPr>
        <p:spPr>
          <a:xfrm>
            <a:off x="5514975" y="4475163"/>
            <a:ext cx="6351588" cy="420687"/>
          </a:xfrm>
          <a:prstGeom prst="rect">
            <a:avLst/>
          </a:prstGeom>
          <a:ln w="12700">
            <a:miter lim="400000"/>
          </a:ln>
          <a:extLst>
            <a:ext uri="{C572A759-6A51-4108-AA02-DFA0A04FC94B}"/>
          </a:extLst>
        </p:spPr>
        <p:txBody>
          <a:bodyPr lIns="60959" rIns="60959">
            <a:spAutoFit/>
          </a:bodyPr>
          <a:lstStyle>
            <a:lvl1pPr>
              <a:defRPr sz="1400">
                <a:latin typeface="Montserrat Regular"/>
                <a:ea typeface="Montserrat Regular"/>
                <a:cs typeface="Montserrat Regular"/>
                <a:sym typeface="Montserrat Regular"/>
              </a:defRPr>
            </a:lvl1pPr>
          </a:lstStyle>
          <a:p>
            <a:pPr eaLnBrk="1" fontAlgn="auto" hangingPunct="1">
              <a:spcBef>
                <a:spcPts val="0"/>
              </a:spcBef>
              <a:spcAft>
                <a:spcPts val="0"/>
              </a:spcAft>
              <a:defRPr/>
            </a:pPr>
            <a:endParaRPr lang="es-ES" sz="2133">
              <a:latin typeface="Montserrat Light"/>
            </a:endParaRPr>
          </a:p>
        </p:txBody>
      </p:sp>
      <p:grpSp>
        <p:nvGrpSpPr>
          <p:cNvPr id="27660" name="Agrupar 19">
            <a:extLst>
              <a:ext uri="{FF2B5EF4-FFF2-40B4-BE49-F238E27FC236}">
                <a16:creationId xmlns:a16="http://schemas.microsoft.com/office/drawing/2014/main" id="{4C8FFD3B-8B59-41CD-8715-96161A11C16F}"/>
              </a:ext>
            </a:extLst>
          </p:cNvPr>
          <p:cNvGrpSpPr>
            <a:grpSpLocks/>
          </p:cNvGrpSpPr>
          <p:nvPr/>
        </p:nvGrpSpPr>
        <p:grpSpPr bwMode="auto">
          <a:xfrm>
            <a:off x="6342063" y="6065838"/>
            <a:ext cx="5626100" cy="650875"/>
            <a:chOff x="4756792" y="3895482"/>
            <a:chExt cx="4219635" cy="488101"/>
          </a:xfrm>
        </p:grpSpPr>
        <p:cxnSp>
          <p:nvCxnSpPr>
            <p:cNvPr id="21" name="Conector recto 20">
              <a:extLst>
                <a:ext uri="{FF2B5EF4-FFF2-40B4-BE49-F238E27FC236}">
                  <a16:creationId xmlns:a16="http://schemas.microsoft.com/office/drawing/2014/main" id="{AD141FDE-1CB4-460C-9A6B-F2B1B271D75A}"/>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22" name="CuadroTexto 21">
              <a:extLst>
                <a:ext uri="{FF2B5EF4-FFF2-40B4-BE49-F238E27FC236}">
                  <a16:creationId xmlns:a16="http://schemas.microsoft.com/office/drawing/2014/main" id="{6E319C50-09F2-46A6-8122-96CD7C7CB553}"/>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27668" name="Imagen 22" descr="negro.emf">
              <a:extLst>
                <a:ext uri="{FF2B5EF4-FFF2-40B4-BE49-F238E27FC236}">
                  <a16:creationId xmlns:a16="http://schemas.microsoft.com/office/drawing/2014/main" id="{87A7F62D-C943-48E8-8E3A-4A7FC9E2078A}"/>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661" name="Imagen 23" descr="logo.emf">
            <a:extLst>
              <a:ext uri="{FF2B5EF4-FFF2-40B4-BE49-F238E27FC236}">
                <a16:creationId xmlns:a16="http://schemas.microsoft.com/office/drawing/2014/main" id="{7D5F2AD6-02DD-4CD4-9144-0FD6B53D7B88}"/>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47688" y="5521325"/>
            <a:ext cx="93662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a:extLst>
              <a:ext uri="{FF2B5EF4-FFF2-40B4-BE49-F238E27FC236}">
                <a16:creationId xmlns:a16="http://schemas.microsoft.com/office/drawing/2014/main" id="{8D7FE448-4388-4C92-BA24-032950C735A8}"/>
              </a:ext>
            </a:extLst>
          </p:cNvPr>
          <p:cNvSpPr/>
          <p:nvPr/>
        </p:nvSpPr>
        <p:spPr>
          <a:xfrm>
            <a:off x="3324225" y="1122363"/>
            <a:ext cx="8126413" cy="414337"/>
          </a:xfrm>
          <a:prstGeom prst="rect">
            <a:avLst/>
          </a:prstGeom>
        </p:spPr>
        <p:txBody>
          <a:bodyPr>
            <a:spAutoFit/>
          </a:bodyPr>
          <a:lstStyle/>
          <a:p>
            <a:pPr eaLnBrk="1" fontAlgn="auto" hangingPunct="1">
              <a:spcBef>
                <a:spcPts val="0"/>
              </a:spcBef>
              <a:spcAft>
                <a:spcPts val="0"/>
              </a:spcAft>
              <a:defRPr/>
            </a:pPr>
            <a:endParaRPr lang="es-ES" sz="1050">
              <a:solidFill>
                <a:srgbClr val="000000"/>
              </a:solidFill>
              <a:cs typeface="+mn-cs"/>
            </a:endParaRPr>
          </a:p>
          <a:p>
            <a:pPr eaLnBrk="1" fontAlgn="auto" hangingPunct="1">
              <a:spcBef>
                <a:spcPts val="0"/>
              </a:spcBef>
              <a:spcAft>
                <a:spcPts val="0"/>
              </a:spcAft>
              <a:defRPr/>
            </a:pPr>
            <a:endParaRPr lang="es-ES" sz="1050">
              <a:cs typeface="+mn-cs"/>
            </a:endParaRPr>
          </a:p>
        </p:txBody>
      </p:sp>
      <p:sp>
        <p:nvSpPr>
          <p:cNvPr id="27663" name="Rectángulo 3">
            <a:extLst>
              <a:ext uri="{FF2B5EF4-FFF2-40B4-BE49-F238E27FC236}">
                <a16:creationId xmlns:a16="http://schemas.microsoft.com/office/drawing/2014/main" id="{88C945D4-B025-4382-B34A-D2DB7F3A2442}"/>
              </a:ext>
            </a:extLst>
          </p:cNvPr>
          <p:cNvSpPr>
            <a:spLocks noChangeArrowheads="1"/>
          </p:cNvSpPr>
          <p:nvPr/>
        </p:nvSpPr>
        <p:spPr bwMode="auto">
          <a:xfrm>
            <a:off x="2544763" y="2376488"/>
            <a:ext cx="890587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2400" b="1"/>
              <a:t>Tolerancia</a:t>
            </a:r>
            <a:r>
              <a:rPr lang="es-ES" altLang="es-ES" sz="2400"/>
              <a:t>, definida por:</a:t>
            </a:r>
          </a:p>
          <a:p>
            <a:pPr eaLnBrk="1" hangingPunct="1">
              <a:lnSpc>
                <a:spcPct val="100000"/>
              </a:lnSpc>
              <a:spcBef>
                <a:spcPct val="0"/>
              </a:spcBef>
              <a:buFontTx/>
              <a:buNone/>
            </a:pPr>
            <a:r>
              <a:rPr lang="es-ES" altLang="es-ES" sz="2400"/>
              <a:t>• </a:t>
            </a:r>
            <a:r>
              <a:rPr lang="es-ES" altLang="es-ES" sz="2000"/>
              <a:t>Necesidad de incrementar notablemente la cantidad de tiempo en el uso de las TIC para lograr satisfacción.</a:t>
            </a:r>
          </a:p>
          <a:p>
            <a:pPr eaLnBrk="1" hangingPunct="1">
              <a:lnSpc>
                <a:spcPct val="100000"/>
              </a:lnSpc>
              <a:spcBef>
                <a:spcPct val="0"/>
              </a:spcBef>
              <a:buFontTx/>
              <a:buNone/>
            </a:pPr>
            <a:r>
              <a:rPr lang="es-ES" altLang="es-ES" sz="2000"/>
              <a:t>• Notable disminución de los efectos con el uso continuado de la misma cantidad de tiempo en TIC.</a:t>
            </a:r>
            <a:endParaRPr lang="es-ES" altLang="es-ES" sz="3600" b="1"/>
          </a:p>
        </p:txBody>
      </p:sp>
      <p:sp>
        <p:nvSpPr>
          <p:cNvPr id="27664" name="Rectángulo 5">
            <a:extLst>
              <a:ext uri="{FF2B5EF4-FFF2-40B4-BE49-F238E27FC236}">
                <a16:creationId xmlns:a16="http://schemas.microsoft.com/office/drawing/2014/main" id="{B3F888AC-B9BD-4BF3-BB5D-B39174551B93}"/>
              </a:ext>
            </a:extLst>
          </p:cNvPr>
          <p:cNvSpPr>
            <a:spLocks noChangeArrowheads="1"/>
          </p:cNvSpPr>
          <p:nvPr/>
        </p:nvSpPr>
        <p:spPr bwMode="auto">
          <a:xfrm>
            <a:off x="4422775" y="384175"/>
            <a:ext cx="56943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ES" sz="2400" b="1">
                <a:latin typeface="Montserrat Light" charset="0"/>
              </a:rPr>
              <a:t>DEFINICIÓN TECNOADICCIONES</a:t>
            </a:r>
          </a:p>
        </p:txBody>
      </p:sp>
      <p:sp>
        <p:nvSpPr>
          <p:cNvPr id="27665" name="Rectángulo 6">
            <a:extLst>
              <a:ext uri="{FF2B5EF4-FFF2-40B4-BE49-F238E27FC236}">
                <a16:creationId xmlns:a16="http://schemas.microsoft.com/office/drawing/2014/main" id="{747DC14F-CB98-45B1-A492-8CC443866C36}"/>
              </a:ext>
            </a:extLst>
          </p:cNvPr>
          <p:cNvSpPr>
            <a:spLocks noChangeArrowheads="1"/>
          </p:cNvSpPr>
          <p:nvPr/>
        </p:nvSpPr>
        <p:spPr bwMode="auto">
          <a:xfrm>
            <a:off x="2836863" y="4153588"/>
            <a:ext cx="8694202"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2400" b="1" dirty="0"/>
              <a:t>Abstinencia o Síndrome de abstinencia</a:t>
            </a:r>
            <a:r>
              <a:rPr lang="es-ES" altLang="es-ES" sz="2000" dirty="0"/>
              <a:t>:</a:t>
            </a:r>
          </a:p>
          <a:p>
            <a:pPr eaLnBrk="1" hangingPunct="1">
              <a:lnSpc>
                <a:spcPct val="100000"/>
              </a:lnSpc>
              <a:spcBef>
                <a:spcPct val="0"/>
              </a:spcBef>
              <a:buFontTx/>
              <a:buNone/>
            </a:pPr>
            <a:r>
              <a:rPr lang="es-ES" altLang="es-ES" sz="2000" dirty="0"/>
              <a:t>– Cesación o reducción de un uso de las TIC que ha sido grande y prolongado</a:t>
            </a:r>
          </a:p>
          <a:p>
            <a:pPr algn="just" eaLnBrk="1" hangingPunct="1">
              <a:lnSpc>
                <a:spcPct val="100000"/>
              </a:lnSpc>
              <a:spcBef>
                <a:spcPct val="0"/>
              </a:spcBef>
              <a:buFontTx/>
              <a:buNone/>
            </a:pPr>
            <a:r>
              <a:rPr lang="es-ES" altLang="es-ES" sz="2000" dirty="0"/>
              <a:t>– Agitación psicomotora, ansiedad, pensamientos obsesivos acerca de lo que estará sucediendo en </a:t>
            </a:r>
            <a:r>
              <a:rPr lang="es-ES" altLang="es-ES" sz="2400" dirty="0"/>
              <a:t>Internet</a:t>
            </a:r>
            <a:r>
              <a:rPr lang="es-ES" altLang="es-ES" sz="2000" dirty="0"/>
              <a:t>, fantasías o sueños acerca de Internet, movimientos de tecleo involuntarios, los síntomas causan malestar o deterioro de las áreas sociales, laboral u otra área importante de funcionamiento.</a:t>
            </a:r>
          </a:p>
        </p:txBody>
      </p:sp>
    </p:spTree>
    <p:extLst>
      <p:ext uri="{BB962C8B-B14F-4D97-AF65-F5344CB8AC3E}">
        <p14:creationId xmlns:p14="http://schemas.microsoft.com/office/powerpoint/2010/main" val="1910152417"/>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igura">
            <a:extLst>
              <a:ext uri="{FF2B5EF4-FFF2-40B4-BE49-F238E27FC236}">
                <a16:creationId xmlns:a16="http://schemas.microsoft.com/office/drawing/2014/main" id="{517A6836-D563-4EDA-A53C-07DF0C753A87}"/>
              </a:ext>
            </a:extLst>
          </p:cNvPr>
          <p:cNvSpPr>
            <a:spLocks noChangeArrowheads="1"/>
          </p:cNvSpPr>
          <p:nvPr/>
        </p:nvSpPr>
        <p:spPr bwMode="auto">
          <a:xfrm>
            <a:off x="9525" y="687388"/>
            <a:ext cx="1016000" cy="14668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417" y="21600"/>
                </a:moveTo>
                <a:lnTo>
                  <a:pt x="21600" y="15406"/>
                </a:lnTo>
                <a:lnTo>
                  <a:pt x="138" y="0"/>
                </a:lnTo>
                <a:lnTo>
                  <a:pt x="0" y="12198"/>
                </a:lnTo>
                <a:lnTo>
                  <a:pt x="21417" y="21600"/>
                </a:lnTo>
                <a:close/>
              </a:path>
            </a:pathLst>
          </a:custGeom>
          <a:solidFill>
            <a:srgbClr val="D99C0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8675" name="Figura">
            <a:extLst>
              <a:ext uri="{FF2B5EF4-FFF2-40B4-BE49-F238E27FC236}">
                <a16:creationId xmlns:a16="http://schemas.microsoft.com/office/drawing/2014/main" id="{CE2D80B9-2364-4A41-BFAE-4F192F8492E5}"/>
              </a:ext>
            </a:extLst>
          </p:cNvPr>
          <p:cNvSpPr>
            <a:spLocks noChangeArrowheads="1"/>
          </p:cNvSpPr>
          <p:nvPr/>
        </p:nvSpPr>
        <p:spPr bwMode="auto">
          <a:xfrm>
            <a:off x="1000125" y="1609725"/>
            <a:ext cx="2160588" cy="6413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3474"/>
                </a:moveTo>
                <a:lnTo>
                  <a:pt x="20022" y="3474"/>
                </a:lnTo>
                <a:lnTo>
                  <a:pt x="20022" y="0"/>
                </a:lnTo>
                <a:lnTo>
                  <a:pt x="21600" y="10800"/>
                </a:lnTo>
                <a:lnTo>
                  <a:pt x="20022" y="21600"/>
                </a:lnTo>
                <a:lnTo>
                  <a:pt x="20022" y="17975"/>
                </a:lnTo>
                <a:lnTo>
                  <a:pt x="0" y="17975"/>
                </a:lnTo>
                <a:lnTo>
                  <a:pt x="0" y="3474"/>
                </a:lnTo>
                <a:close/>
              </a:path>
            </a:pathLst>
          </a:custGeom>
          <a:solidFill>
            <a:srgbClr val="E7B900"/>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8676" name="Figura">
            <a:extLst>
              <a:ext uri="{FF2B5EF4-FFF2-40B4-BE49-F238E27FC236}">
                <a16:creationId xmlns:a16="http://schemas.microsoft.com/office/drawing/2014/main" id="{99A485DA-3266-4915-94FF-AA3EAC7DFCCF}"/>
              </a:ext>
            </a:extLst>
          </p:cNvPr>
          <p:cNvSpPr>
            <a:spLocks noChangeArrowheads="1"/>
          </p:cNvSpPr>
          <p:nvPr/>
        </p:nvSpPr>
        <p:spPr bwMode="auto">
          <a:xfrm>
            <a:off x="-3175" y="2427288"/>
            <a:ext cx="1085850" cy="100806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417" y="21600"/>
                </a:moveTo>
                <a:lnTo>
                  <a:pt x="21600" y="12924"/>
                </a:lnTo>
                <a:lnTo>
                  <a:pt x="0" y="0"/>
                </a:lnTo>
                <a:lnTo>
                  <a:pt x="0" y="16720"/>
                </a:lnTo>
                <a:lnTo>
                  <a:pt x="21417" y="21600"/>
                </a:lnTo>
                <a:close/>
              </a:path>
            </a:pathLst>
          </a:custGeom>
          <a:solidFill>
            <a:srgbClr val="5E7D12"/>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8677" name="Figura">
            <a:extLst>
              <a:ext uri="{FF2B5EF4-FFF2-40B4-BE49-F238E27FC236}">
                <a16:creationId xmlns:a16="http://schemas.microsoft.com/office/drawing/2014/main" id="{06E15A29-CB9D-471C-BF7B-D0E3E4A53CEA}"/>
              </a:ext>
            </a:extLst>
          </p:cNvPr>
          <p:cNvSpPr>
            <a:spLocks noChangeArrowheads="1"/>
          </p:cNvSpPr>
          <p:nvPr/>
        </p:nvSpPr>
        <p:spPr bwMode="auto">
          <a:xfrm>
            <a:off x="1025525" y="2890838"/>
            <a:ext cx="1346200" cy="6492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3662"/>
                </a:moveTo>
                <a:lnTo>
                  <a:pt x="20356" y="3662"/>
                </a:lnTo>
                <a:lnTo>
                  <a:pt x="20356" y="0"/>
                </a:lnTo>
                <a:lnTo>
                  <a:pt x="21600" y="10912"/>
                </a:lnTo>
                <a:lnTo>
                  <a:pt x="20356" y="21600"/>
                </a:lnTo>
                <a:lnTo>
                  <a:pt x="20356" y="18012"/>
                </a:lnTo>
                <a:lnTo>
                  <a:pt x="0" y="18012"/>
                </a:lnTo>
                <a:lnTo>
                  <a:pt x="0" y="3662"/>
                </a:lnTo>
                <a:close/>
              </a:path>
            </a:pathLst>
          </a:cu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8678" name="Figura">
            <a:extLst>
              <a:ext uri="{FF2B5EF4-FFF2-40B4-BE49-F238E27FC236}">
                <a16:creationId xmlns:a16="http://schemas.microsoft.com/office/drawing/2014/main" id="{71D82935-F12C-4672-9265-5E0F626DE017}"/>
              </a:ext>
            </a:extLst>
          </p:cNvPr>
          <p:cNvSpPr>
            <a:spLocks noChangeArrowheads="1"/>
          </p:cNvSpPr>
          <p:nvPr/>
        </p:nvSpPr>
        <p:spPr bwMode="auto">
          <a:xfrm>
            <a:off x="-4763" y="4256088"/>
            <a:ext cx="995363" cy="8874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417" y="4678"/>
                </a:moveTo>
                <a:lnTo>
                  <a:pt x="21600" y="15940"/>
                </a:lnTo>
                <a:lnTo>
                  <a:pt x="0" y="21600"/>
                </a:lnTo>
                <a:lnTo>
                  <a:pt x="138" y="0"/>
                </a:lnTo>
                <a:lnTo>
                  <a:pt x="21417" y="4678"/>
                </a:lnTo>
                <a:close/>
              </a:path>
            </a:pathLst>
          </a:custGeom>
          <a:solidFill>
            <a:srgbClr val="D99C0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8679" name="Figura">
            <a:extLst>
              <a:ext uri="{FF2B5EF4-FFF2-40B4-BE49-F238E27FC236}">
                <a16:creationId xmlns:a16="http://schemas.microsoft.com/office/drawing/2014/main" id="{20A7E0B6-F73B-4C44-9178-2400905AB6C4}"/>
              </a:ext>
            </a:extLst>
          </p:cNvPr>
          <p:cNvSpPr>
            <a:spLocks noChangeArrowheads="1"/>
          </p:cNvSpPr>
          <p:nvPr/>
        </p:nvSpPr>
        <p:spPr bwMode="auto">
          <a:xfrm flipV="1">
            <a:off x="966788" y="4349750"/>
            <a:ext cx="1757362" cy="6985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3927"/>
                </a:moveTo>
                <a:lnTo>
                  <a:pt x="20579" y="3927"/>
                </a:lnTo>
                <a:lnTo>
                  <a:pt x="20579" y="0"/>
                </a:lnTo>
                <a:lnTo>
                  <a:pt x="21600" y="10800"/>
                </a:lnTo>
                <a:lnTo>
                  <a:pt x="20579" y="21600"/>
                </a:lnTo>
                <a:lnTo>
                  <a:pt x="20579" y="18428"/>
                </a:lnTo>
                <a:lnTo>
                  <a:pt x="0" y="18428"/>
                </a:lnTo>
                <a:lnTo>
                  <a:pt x="0" y="3927"/>
                </a:lnTo>
                <a:close/>
              </a:path>
            </a:pathLst>
          </a:custGeom>
          <a:solidFill>
            <a:srgbClr val="E7B900"/>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8680" name="Montserrat Light">
            <a:extLst>
              <a:ext uri="{FF2B5EF4-FFF2-40B4-BE49-F238E27FC236}">
                <a16:creationId xmlns:a16="http://schemas.microsoft.com/office/drawing/2014/main" id="{09E3839B-E501-41E5-8F0F-95AE2EEE1BC4}"/>
              </a:ext>
            </a:extLst>
          </p:cNvPr>
          <p:cNvSpPr txBox="1">
            <a:spLocks noChangeArrowheads="1"/>
          </p:cNvSpPr>
          <p:nvPr/>
        </p:nvSpPr>
        <p:spPr bwMode="auto">
          <a:xfrm>
            <a:off x="592138" y="215900"/>
            <a:ext cx="108585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s-ES" altLang="es-ES" sz="4400" b="1">
              <a:latin typeface="Montserrat Light" charset="0"/>
              <a:sym typeface="Montserrat Regular" charset="0"/>
            </a:endParaRPr>
          </a:p>
        </p:txBody>
      </p:sp>
      <p:sp>
        <p:nvSpPr>
          <p:cNvPr id="215" name="Montserrat Light">
            <a:extLst>
              <a:ext uri="{FF2B5EF4-FFF2-40B4-BE49-F238E27FC236}">
                <a16:creationId xmlns:a16="http://schemas.microsoft.com/office/drawing/2014/main" id="{50FAD6C8-8137-4330-99C3-23C4D70EB0A8}"/>
              </a:ext>
            </a:extLst>
          </p:cNvPr>
          <p:cNvSpPr txBox="1">
            <a:spLocks noChangeArrowheads="1"/>
          </p:cNvSpPr>
          <p:nvPr/>
        </p:nvSpPr>
        <p:spPr bwMode="auto">
          <a:xfrm>
            <a:off x="3198813" y="1619250"/>
            <a:ext cx="796131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lnSpc>
                <a:spcPct val="100000"/>
              </a:lnSpc>
              <a:spcBef>
                <a:spcPct val="0"/>
              </a:spcBef>
              <a:buFontTx/>
              <a:buNone/>
            </a:pPr>
            <a:r>
              <a:rPr lang="es-ES" altLang="es-ES" sz="1800" b="1">
                <a:latin typeface="Montserrat Regular" charset="0"/>
                <a:sym typeface="Montserrat Regular" charset="0"/>
              </a:rPr>
              <a:t>No existe una definición unánime en la comunidad científica sobre qué se entiende por adicción a internet.</a:t>
            </a:r>
            <a:endParaRPr lang="es-ES" altLang="es-ES" sz="1200" b="1">
              <a:latin typeface="Montserrat Regular" charset="0"/>
              <a:sym typeface="Montserrat Regular" charset="0"/>
            </a:endParaRPr>
          </a:p>
          <a:p>
            <a:pPr eaLnBrk="1" hangingPunct="1">
              <a:lnSpc>
                <a:spcPct val="100000"/>
              </a:lnSpc>
              <a:spcBef>
                <a:spcPct val="0"/>
              </a:spcBef>
              <a:buFontTx/>
              <a:buNone/>
            </a:pPr>
            <a:endParaRPr lang="es-ES" altLang="es-ES" sz="1800" b="1">
              <a:latin typeface="Montserrat Regular" charset="0"/>
              <a:sym typeface="Montserrat Regular" charset="0"/>
            </a:endParaRPr>
          </a:p>
          <a:p>
            <a:pPr algn="just" eaLnBrk="1" hangingPunct="1">
              <a:lnSpc>
                <a:spcPct val="100000"/>
              </a:lnSpc>
              <a:spcBef>
                <a:spcPct val="0"/>
              </a:spcBef>
              <a:buFontTx/>
              <a:buNone/>
            </a:pPr>
            <a:r>
              <a:rPr lang="es-ES" altLang="es-ES" sz="1800" b="1">
                <a:latin typeface="Montserrat Regular" charset="0"/>
                <a:sym typeface="Montserrat Regular" charset="0"/>
              </a:rPr>
              <a:t>La utilización de los servicios que ofrece internet hasta el punto de que la persona experimenta consecuencias disfuncionales en aspectos Sociales, Psicológicos o Fisiológicos. Dentro de este concepto, hay que destacar la idea de </a:t>
            </a:r>
            <a:r>
              <a:rPr lang="es-ES" altLang="es-ES" sz="1800" b="1" u="sng">
                <a:latin typeface="Montserrat Regular" charset="0"/>
                <a:sym typeface="Montserrat Regular" charset="0"/>
              </a:rPr>
              <a:t>Pérdida de Control </a:t>
            </a:r>
            <a:r>
              <a:rPr lang="es-ES" altLang="es-ES" sz="1800" b="1">
                <a:latin typeface="Montserrat Regular" charset="0"/>
                <a:sym typeface="Montserrat Regular" charset="0"/>
              </a:rPr>
              <a:t>que experimenta la persona, sobre la conducta adictiva (Echeburúa y De Corral, 2010)</a:t>
            </a:r>
          </a:p>
        </p:txBody>
      </p:sp>
      <p:sp>
        <p:nvSpPr>
          <p:cNvPr id="217" name="Montserrat Light">
            <a:extLst>
              <a:ext uri="{FF2B5EF4-FFF2-40B4-BE49-F238E27FC236}">
                <a16:creationId xmlns:a16="http://schemas.microsoft.com/office/drawing/2014/main" id="{9765BDCD-94D8-4929-BFC0-238DA62EF4E5}"/>
              </a:ext>
            </a:extLst>
          </p:cNvPr>
          <p:cNvSpPr txBox="1">
            <a:spLocks noChangeArrowheads="1"/>
          </p:cNvSpPr>
          <p:nvPr/>
        </p:nvSpPr>
        <p:spPr bwMode="auto">
          <a:xfrm>
            <a:off x="4984750" y="2430463"/>
            <a:ext cx="63960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2400">
              <a:latin typeface="Montserrat Light" charset="0"/>
              <a:sym typeface="Montserrat Regular" charset="0"/>
            </a:endParaRPr>
          </a:p>
        </p:txBody>
      </p:sp>
      <p:grpSp>
        <p:nvGrpSpPr>
          <p:cNvPr id="28683" name="Agrupar 19">
            <a:extLst>
              <a:ext uri="{FF2B5EF4-FFF2-40B4-BE49-F238E27FC236}">
                <a16:creationId xmlns:a16="http://schemas.microsoft.com/office/drawing/2014/main" id="{BE987DA4-3045-4453-8E73-5325DA522472}"/>
              </a:ext>
            </a:extLst>
          </p:cNvPr>
          <p:cNvGrpSpPr>
            <a:grpSpLocks/>
          </p:cNvGrpSpPr>
          <p:nvPr/>
        </p:nvGrpSpPr>
        <p:grpSpPr bwMode="auto">
          <a:xfrm>
            <a:off x="6342063" y="6065838"/>
            <a:ext cx="5626100" cy="650875"/>
            <a:chOff x="4756792" y="3895482"/>
            <a:chExt cx="4219635" cy="488101"/>
          </a:xfrm>
        </p:grpSpPr>
        <p:cxnSp>
          <p:nvCxnSpPr>
            <p:cNvPr id="21" name="Conector recto 20">
              <a:extLst>
                <a:ext uri="{FF2B5EF4-FFF2-40B4-BE49-F238E27FC236}">
                  <a16:creationId xmlns:a16="http://schemas.microsoft.com/office/drawing/2014/main" id="{EE2E7A21-D15B-46FE-BB1D-63DA4ADB5A06}"/>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22" name="CuadroTexto 21">
              <a:extLst>
                <a:ext uri="{FF2B5EF4-FFF2-40B4-BE49-F238E27FC236}">
                  <a16:creationId xmlns:a16="http://schemas.microsoft.com/office/drawing/2014/main" id="{4E3641F5-DFBB-4A4E-9566-E6282FDAE86D}"/>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28690" name="Imagen 22" descr="negro.emf">
              <a:extLst>
                <a:ext uri="{FF2B5EF4-FFF2-40B4-BE49-F238E27FC236}">
                  <a16:creationId xmlns:a16="http://schemas.microsoft.com/office/drawing/2014/main" id="{C8C8B22C-2568-4EB1-9F27-5E682DD6664A}"/>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8684" name="Imagen 23" descr="logo.emf">
            <a:extLst>
              <a:ext uri="{FF2B5EF4-FFF2-40B4-BE49-F238E27FC236}">
                <a16:creationId xmlns:a16="http://schemas.microsoft.com/office/drawing/2014/main" id="{534857FF-727A-4503-BAD3-5FF3EA2F4265}"/>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47688" y="5521325"/>
            <a:ext cx="93662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a:extLst>
              <a:ext uri="{FF2B5EF4-FFF2-40B4-BE49-F238E27FC236}">
                <a16:creationId xmlns:a16="http://schemas.microsoft.com/office/drawing/2014/main" id="{E0ECB2E1-0BAA-46CC-ACAD-762653D34934}"/>
              </a:ext>
            </a:extLst>
          </p:cNvPr>
          <p:cNvSpPr/>
          <p:nvPr/>
        </p:nvSpPr>
        <p:spPr>
          <a:xfrm>
            <a:off x="3324225" y="1122363"/>
            <a:ext cx="8126413" cy="414337"/>
          </a:xfrm>
          <a:prstGeom prst="rect">
            <a:avLst/>
          </a:prstGeom>
        </p:spPr>
        <p:txBody>
          <a:bodyPr>
            <a:spAutoFit/>
          </a:bodyPr>
          <a:lstStyle/>
          <a:p>
            <a:pPr eaLnBrk="1" fontAlgn="auto" hangingPunct="1">
              <a:spcBef>
                <a:spcPts val="0"/>
              </a:spcBef>
              <a:spcAft>
                <a:spcPts val="0"/>
              </a:spcAft>
              <a:defRPr/>
            </a:pPr>
            <a:endParaRPr lang="es-ES" sz="1050">
              <a:solidFill>
                <a:srgbClr val="000000"/>
              </a:solidFill>
              <a:cs typeface="+mn-cs"/>
            </a:endParaRPr>
          </a:p>
          <a:p>
            <a:pPr eaLnBrk="1" fontAlgn="auto" hangingPunct="1">
              <a:spcBef>
                <a:spcPts val="0"/>
              </a:spcBef>
              <a:spcAft>
                <a:spcPts val="0"/>
              </a:spcAft>
              <a:defRPr/>
            </a:pPr>
            <a:endParaRPr lang="es-ES" sz="1050">
              <a:cs typeface="+mn-cs"/>
            </a:endParaRPr>
          </a:p>
        </p:txBody>
      </p:sp>
      <p:sp>
        <p:nvSpPr>
          <p:cNvPr id="28686" name="Rectángulo 5">
            <a:extLst>
              <a:ext uri="{FF2B5EF4-FFF2-40B4-BE49-F238E27FC236}">
                <a16:creationId xmlns:a16="http://schemas.microsoft.com/office/drawing/2014/main" id="{E2EA6240-DDBD-41D5-8167-BA4664C4FEEC}"/>
              </a:ext>
            </a:extLst>
          </p:cNvPr>
          <p:cNvSpPr>
            <a:spLocks noChangeArrowheads="1"/>
          </p:cNvSpPr>
          <p:nvPr/>
        </p:nvSpPr>
        <p:spPr bwMode="auto">
          <a:xfrm>
            <a:off x="4157663" y="811213"/>
            <a:ext cx="5692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ES" sz="2400" b="1">
                <a:latin typeface="Montserrat Light" charset="0"/>
              </a:rPr>
              <a:t>DEFINICIÓN ADICCIÓN A INTERNET</a:t>
            </a:r>
          </a:p>
        </p:txBody>
      </p:sp>
      <p:sp>
        <p:nvSpPr>
          <p:cNvPr id="28687" name="Rectángulo 6">
            <a:extLst>
              <a:ext uri="{FF2B5EF4-FFF2-40B4-BE49-F238E27FC236}">
                <a16:creationId xmlns:a16="http://schemas.microsoft.com/office/drawing/2014/main" id="{8D521684-A6E9-470C-B7A8-A96E62E1B39E}"/>
              </a:ext>
            </a:extLst>
          </p:cNvPr>
          <p:cNvSpPr>
            <a:spLocks noChangeArrowheads="1"/>
          </p:cNvSpPr>
          <p:nvPr/>
        </p:nvSpPr>
        <p:spPr bwMode="auto">
          <a:xfrm>
            <a:off x="2817813" y="3927475"/>
            <a:ext cx="8469312"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lnSpc>
                <a:spcPct val="100000"/>
              </a:lnSpc>
              <a:spcBef>
                <a:spcPct val="0"/>
              </a:spcBef>
              <a:buFontTx/>
              <a:buNone/>
            </a:pPr>
            <a:r>
              <a:rPr lang="es-ES" altLang="es-ES" sz="1800" b="1"/>
              <a:t>Goldberg (1995): Criterios para el diagnóstico del </a:t>
            </a:r>
            <a:r>
              <a:rPr lang="es-ES" altLang="es-ES" sz="2400" b="1"/>
              <a:t>desorden de adicción a Internet (IAD)</a:t>
            </a:r>
            <a:r>
              <a:rPr lang="es-ES" altLang="es-ES" sz="1800" b="1"/>
              <a:t> basados en los criterios diagnósticos del abuso de sustancias.</a:t>
            </a:r>
          </a:p>
          <a:p>
            <a:pPr algn="just" eaLnBrk="1" hangingPunct="1">
              <a:lnSpc>
                <a:spcPct val="100000"/>
              </a:lnSpc>
              <a:spcBef>
                <a:spcPct val="0"/>
              </a:spcBef>
              <a:buFontTx/>
              <a:buNone/>
            </a:pPr>
            <a:r>
              <a:rPr lang="es-ES" altLang="es-ES" sz="2300" b="1"/>
              <a:t>La adicción a internet implicaría la incapacidad de la persona por evitar la conexión excesiva a internet en aquellos momentos en que no tienen obligación para estar conectados, es decir, al margen de las tareas de trabajo o académicas que exijan usar internet.</a:t>
            </a:r>
            <a:endParaRPr lang="es-ES" altLang="es-ES" sz="2300"/>
          </a:p>
        </p:txBody>
      </p:sp>
    </p:spTree>
    <p:extLst>
      <p:ext uri="{BB962C8B-B14F-4D97-AF65-F5344CB8AC3E}">
        <p14:creationId xmlns:p14="http://schemas.microsoft.com/office/powerpoint/2010/main" val="213916012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xit" presetSubtype="0" accel="100000" fill="hold" grpId="0" nodeType="clickEffect">
                                  <p:stCondLst>
                                    <p:cond delay="0"/>
                                  </p:stCondLst>
                                  <p:childTnLst>
                                    <p:anim calcmode="lin" valueType="num">
                                      <p:cBhvr>
                                        <p:cTn id="6" dur="1000"/>
                                        <p:tgtEl>
                                          <p:spTgt spid="215"/>
                                        </p:tgtEl>
                                        <p:attrNameLst>
                                          <p:attrName>ppt_w</p:attrName>
                                        </p:attrNameLst>
                                      </p:cBhvr>
                                      <p:tavLst>
                                        <p:tav tm="0">
                                          <p:val>
                                            <p:strVal val="ppt_w"/>
                                          </p:val>
                                        </p:tav>
                                        <p:tav tm="100000">
                                          <p:val>
                                            <p:strVal val="ppt_w+.3"/>
                                          </p:val>
                                        </p:tav>
                                      </p:tavLst>
                                    </p:anim>
                                    <p:anim calcmode="lin" valueType="num">
                                      <p:cBhvr>
                                        <p:cTn id="7" dur="1000"/>
                                        <p:tgtEl>
                                          <p:spTgt spid="215"/>
                                        </p:tgtEl>
                                        <p:attrNameLst>
                                          <p:attrName>ppt_h</p:attrName>
                                        </p:attrNameLst>
                                      </p:cBhvr>
                                      <p:tavLst>
                                        <p:tav tm="0">
                                          <p:val>
                                            <p:strVal val="ppt_h"/>
                                          </p:val>
                                        </p:tav>
                                        <p:tav tm="100000">
                                          <p:val>
                                            <p:strVal val="ppt_h"/>
                                          </p:val>
                                        </p:tav>
                                      </p:tavLst>
                                    </p:anim>
                                    <p:animEffect transition="out" filter="fade">
                                      <p:cBhvr>
                                        <p:cTn id="8" dur="1000"/>
                                        <p:tgtEl>
                                          <p:spTgt spid="215"/>
                                        </p:tgtEl>
                                      </p:cBhvr>
                                    </p:animEffect>
                                    <p:set>
                                      <p:cBhvr>
                                        <p:cTn id="9" dur="1" fill="hold">
                                          <p:stCondLst>
                                            <p:cond delay="999"/>
                                          </p:stCondLst>
                                        </p:cTn>
                                        <p:tgtEl>
                                          <p:spTgt spid="215"/>
                                        </p:tgtEl>
                                        <p:attrNameLst>
                                          <p:attrName>style.visibility</p:attrName>
                                        </p:attrNameLst>
                                      </p:cBhvr>
                                      <p:to>
                                        <p:strVal val="hidden"/>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xit" presetSubtype="0" accel="100000" fill="hold" grpId="0" nodeType="clickEffect">
                                  <p:stCondLst>
                                    <p:cond delay="0"/>
                                  </p:stCondLst>
                                  <p:childTnLst>
                                    <p:anim calcmode="lin" valueType="num">
                                      <p:cBhvr>
                                        <p:cTn id="13" dur="1000"/>
                                        <p:tgtEl>
                                          <p:spTgt spid="217"/>
                                        </p:tgtEl>
                                        <p:attrNameLst>
                                          <p:attrName>ppt_w</p:attrName>
                                        </p:attrNameLst>
                                      </p:cBhvr>
                                      <p:tavLst>
                                        <p:tav tm="0">
                                          <p:val>
                                            <p:strVal val="ppt_w"/>
                                          </p:val>
                                        </p:tav>
                                        <p:tav tm="100000">
                                          <p:val>
                                            <p:strVal val="ppt_w+.3"/>
                                          </p:val>
                                        </p:tav>
                                      </p:tavLst>
                                    </p:anim>
                                    <p:anim calcmode="lin" valueType="num">
                                      <p:cBhvr>
                                        <p:cTn id="14" dur="1000"/>
                                        <p:tgtEl>
                                          <p:spTgt spid="217"/>
                                        </p:tgtEl>
                                        <p:attrNameLst>
                                          <p:attrName>ppt_h</p:attrName>
                                        </p:attrNameLst>
                                      </p:cBhvr>
                                      <p:tavLst>
                                        <p:tav tm="0">
                                          <p:val>
                                            <p:strVal val="ppt_h"/>
                                          </p:val>
                                        </p:tav>
                                        <p:tav tm="100000">
                                          <p:val>
                                            <p:strVal val="ppt_h"/>
                                          </p:val>
                                        </p:tav>
                                      </p:tavLst>
                                    </p:anim>
                                    <p:animEffect transition="out" filter="fade">
                                      <p:cBhvr>
                                        <p:cTn id="15" dur="1000"/>
                                        <p:tgtEl>
                                          <p:spTgt spid="217"/>
                                        </p:tgtEl>
                                      </p:cBhvr>
                                    </p:animEffect>
                                    <p:set>
                                      <p:cBhvr>
                                        <p:cTn id="16" dur="1" fill="hold">
                                          <p:stCondLst>
                                            <p:cond delay="999"/>
                                          </p:stCondLst>
                                        </p:cTn>
                                        <p:tgtEl>
                                          <p:spTgt spid="2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 grpId="0" animBg="1"/>
      <p:bldP spid="2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a:extLst>
              <a:ext uri="{FF2B5EF4-FFF2-40B4-BE49-F238E27FC236}">
                <a16:creationId xmlns:a16="http://schemas.microsoft.com/office/drawing/2014/main" id="{EF0ED632-90C0-48A2-93DA-8367F1F01D7A}"/>
              </a:ext>
            </a:extLst>
          </p:cNvPr>
          <p:cNvSpPr>
            <a:spLocks noGrp="1" noChangeArrowheads="1"/>
          </p:cNvSpPr>
          <p:nvPr>
            <p:ph idx="1"/>
          </p:nvPr>
        </p:nvSpPr>
        <p:spPr bwMode="auto">
          <a:xfrm>
            <a:off x="8888817" y="0"/>
            <a:ext cx="3303182" cy="6785264"/>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p>
            <a:pPr marL="0" indent="0" algn="ctr">
              <a:buNone/>
            </a:pPr>
            <a:endParaRPr lang="es-ES" sz="3600" b="1" dirty="0"/>
          </a:p>
          <a:p>
            <a:pPr marL="0" indent="0" algn="ctr">
              <a:buNone/>
            </a:pPr>
            <a:r>
              <a:rPr lang="es-ES" sz="3200" b="1" dirty="0">
                <a:solidFill>
                  <a:schemeClr val="bg1"/>
                </a:solidFill>
              </a:rPr>
              <a:t> </a:t>
            </a:r>
            <a:r>
              <a:rPr lang="es-ES" sz="3100" b="1" dirty="0">
                <a:solidFill>
                  <a:schemeClr val="bg1"/>
                </a:solidFill>
              </a:rPr>
              <a:t>TECNOADICCIONES</a:t>
            </a:r>
            <a:endParaRPr lang="es-ES" sz="3200" b="1" dirty="0">
              <a:solidFill>
                <a:schemeClr val="bg1"/>
              </a:solidFill>
            </a:endParaRPr>
          </a:p>
          <a:p>
            <a:pPr marL="0" indent="0" algn="ctr">
              <a:buNone/>
            </a:pPr>
            <a:r>
              <a:rPr lang="es-ES" sz="4000" b="1" dirty="0">
                <a:solidFill>
                  <a:schemeClr val="bg1"/>
                </a:solidFill>
              </a:rPr>
              <a:t> </a:t>
            </a:r>
          </a:p>
          <a:p>
            <a:pPr marL="0" indent="0" algn="ctr">
              <a:buNone/>
            </a:pPr>
            <a:endParaRPr lang="es-ES" b="1" dirty="0"/>
          </a:p>
          <a:p>
            <a:pPr marL="0" indent="0" algn="ctr">
              <a:buNone/>
            </a:pPr>
            <a:endParaRPr lang="es-ES" sz="2400" dirty="0"/>
          </a:p>
          <a:p>
            <a:pPr marL="0" indent="0" algn="ctr">
              <a:buNone/>
            </a:pPr>
            <a:endParaRPr lang="es-ES" sz="2400" dirty="0"/>
          </a:p>
        </p:txBody>
      </p:sp>
      <p:sp>
        <p:nvSpPr>
          <p:cNvPr id="2" name="CuadroTexto 1"/>
          <p:cNvSpPr txBox="1"/>
          <p:nvPr/>
        </p:nvSpPr>
        <p:spPr>
          <a:xfrm>
            <a:off x="688699" y="712576"/>
            <a:ext cx="6858000" cy="369332"/>
          </a:xfrm>
          <a:prstGeom prst="rect">
            <a:avLst/>
          </a:prstGeom>
          <a:noFill/>
        </p:spPr>
        <p:txBody>
          <a:bodyPr wrap="square" rtlCol="0">
            <a:spAutoFit/>
          </a:bodyPr>
          <a:lstStyle/>
          <a:p>
            <a:r>
              <a:rPr lang="es-ES" dirty="0"/>
              <a:t> </a:t>
            </a:r>
          </a:p>
        </p:txBody>
      </p:sp>
      <p:pic>
        <p:nvPicPr>
          <p:cNvPr id="7" name="Imagen 23" descr="logo.emf">
            <a:extLst>
              <a:ext uri="{FF2B5EF4-FFF2-40B4-BE49-F238E27FC236}">
                <a16:creationId xmlns:a16="http://schemas.microsoft.com/office/drawing/2014/main" id="{A551A0AC-F093-44D1-A9EF-67793C97E2B0}"/>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995044" y="6024285"/>
            <a:ext cx="594318" cy="60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Agrupar 19">
            <a:extLst>
              <a:ext uri="{FF2B5EF4-FFF2-40B4-BE49-F238E27FC236}">
                <a16:creationId xmlns:a16="http://schemas.microsoft.com/office/drawing/2014/main" id="{A515B960-2485-4D2C-919D-F905CC821065}"/>
              </a:ext>
            </a:extLst>
          </p:cNvPr>
          <p:cNvGrpSpPr>
            <a:grpSpLocks/>
          </p:cNvGrpSpPr>
          <p:nvPr/>
        </p:nvGrpSpPr>
        <p:grpSpPr bwMode="auto">
          <a:xfrm>
            <a:off x="6013005" y="6140282"/>
            <a:ext cx="5626100" cy="650875"/>
            <a:chOff x="4756792" y="3895482"/>
            <a:chExt cx="4219635" cy="488101"/>
          </a:xfrm>
        </p:grpSpPr>
        <p:cxnSp>
          <p:nvCxnSpPr>
            <p:cNvPr id="9" name="Conector recto 8">
              <a:extLst>
                <a:ext uri="{FF2B5EF4-FFF2-40B4-BE49-F238E27FC236}">
                  <a16:creationId xmlns:a16="http://schemas.microsoft.com/office/drawing/2014/main" id="{9D03B505-DAFE-4E24-814B-E865033F7187}"/>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10" name="CuadroTexto 9">
              <a:extLst>
                <a:ext uri="{FF2B5EF4-FFF2-40B4-BE49-F238E27FC236}">
                  <a16:creationId xmlns:a16="http://schemas.microsoft.com/office/drawing/2014/main" id="{A7AE71C6-2F26-4F60-8423-0C518B1F2EDF}"/>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11" name="Imagen 22" descr="negro.emf">
              <a:extLst>
                <a:ext uri="{FF2B5EF4-FFF2-40B4-BE49-F238E27FC236}">
                  <a16:creationId xmlns:a16="http://schemas.microsoft.com/office/drawing/2014/main" id="{AC892AF2-A124-469D-839A-D31ED27BE789}"/>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Imagen 12"/>
          <p:cNvPicPr>
            <a:picLocks noChangeAspect="1"/>
          </p:cNvPicPr>
          <p:nvPr/>
        </p:nvPicPr>
        <p:blipFill rotWithShape="1">
          <a:blip r:embed="rId4" cstate="hqprint">
            <a:extLst>
              <a:ext uri="{28A0092B-C50C-407E-A947-70E740481C1C}">
                <a14:useLocalDpi xmlns:a14="http://schemas.microsoft.com/office/drawing/2010/main" val="0"/>
              </a:ext>
            </a:extLst>
          </a:blip>
          <a:srcRect/>
          <a:stretch/>
        </p:blipFill>
        <p:spPr>
          <a:xfrm>
            <a:off x="164727" y="1531622"/>
            <a:ext cx="8628291" cy="303431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389698722"/>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a:extLst>
              <a:ext uri="{FF2B5EF4-FFF2-40B4-BE49-F238E27FC236}">
                <a16:creationId xmlns:a16="http://schemas.microsoft.com/office/drawing/2014/main" id="{EF0ED632-90C0-48A2-93DA-8367F1F01D7A}"/>
              </a:ext>
            </a:extLst>
          </p:cNvPr>
          <p:cNvSpPr>
            <a:spLocks noGrp="1" noChangeArrowheads="1"/>
          </p:cNvSpPr>
          <p:nvPr>
            <p:ph idx="1"/>
          </p:nvPr>
        </p:nvSpPr>
        <p:spPr bwMode="auto">
          <a:xfrm>
            <a:off x="8888817" y="0"/>
            <a:ext cx="3303182" cy="6785264"/>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p>
            <a:pPr marL="0" indent="0" algn="ctr">
              <a:buNone/>
            </a:pPr>
            <a:endParaRPr lang="es-ES" sz="3600" b="1" dirty="0"/>
          </a:p>
          <a:p>
            <a:pPr marL="0" indent="0" algn="ctr">
              <a:buNone/>
            </a:pPr>
            <a:r>
              <a:rPr lang="es-ES" sz="3100" b="1" dirty="0">
                <a:solidFill>
                  <a:schemeClr val="bg1"/>
                </a:solidFill>
              </a:rPr>
              <a:t>TECNOADICCIONES</a:t>
            </a:r>
            <a:endParaRPr lang="es-ES" sz="3200" b="1" dirty="0">
              <a:solidFill>
                <a:schemeClr val="bg1"/>
              </a:solidFill>
            </a:endParaRPr>
          </a:p>
          <a:p>
            <a:pPr marL="0" indent="0" algn="ctr">
              <a:buNone/>
            </a:pPr>
            <a:r>
              <a:rPr lang="es-ES" sz="4000" b="1" dirty="0">
                <a:solidFill>
                  <a:schemeClr val="bg1"/>
                </a:solidFill>
              </a:rPr>
              <a:t> </a:t>
            </a:r>
          </a:p>
          <a:p>
            <a:pPr marL="0" indent="0" algn="ctr">
              <a:buNone/>
            </a:pPr>
            <a:endParaRPr lang="es-ES" b="1" dirty="0"/>
          </a:p>
          <a:p>
            <a:pPr marL="0" indent="0" algn="ctr">
              <a:buNone/>
            </a:pPr>
            <a:endParaRPr lang="es-ES" sz="2400" dirty="0"/>
          </a:p>
          <a:p>
            <a:pPr marL="0" indent="0" algn="ctr">
              <a:buNone/>
            </a:pPr>
            <a:endParaRPr lang="es-ES" sz="2400" dirty="0"/>
          </a:p>
        </p:txBody>
      </p:sp>
      <p:sp>
        <p:nvSpPr>
          <p:cNvPr id="2" name="CuadroTexto 1"/>
          <p:cNvSpPr txBox="1"/>
          <p:nvPr/>
        </p:nvSpPr>
        <p:spPr>
          <a:xfrm>
            <a:off x="688699" y="712576"/>
            <a:ext cx="6858000" cy="369332"/>
          </a:xfrm>
          <a:prstGeom prst="rect">
            <a:avLst/>
          </a:prstGeom>
          <a:noFill/>
        </p:spPr>
        <p:txBody>
          <a:bodyPr wrap="square" rtlCol="0">
            <a:spAutoFit/>
          </a:bodyPr>
          <a:lstStyle/>
          <a:p>
            <a:r>
              <a:rPr lang="es-ES" dirty="0"/>
              <a:t> </a:t>
            </a:r>
          </a:p>
        </p:txBody>
      </p:sp>
      <p:pic>
        <p:nvPicPr>
          <p:cNvPr id="7" name="Imagen 23" descr="logo.emf">
            <a:extLst>
              <a:ext uri="{FF2B5EF4-FFF2-40B4-BE49-F238E27FC236}">
                <a16:creationId xmlns:a16="http://schemas.microsoft.com/office/drawing/2014/main" id="{A551A0AC-F093-44D1-A9EF-67793C97E2B0}"/>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995044" y="6024285"/>
            <a:ext cx="594318" cy="60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Agrupar 19">
            <a:extLst>
              <a:ext uri="{FF2B5EF4-FFF2-40B4-BE49-F238E27FC236}">
                <a16:creationId xmlns:a16="http://schemas.microsoft.com/office/drawing/2014/main" id="{A515B960-2485-4D2C-919D-F905CC821065}"/>
              </a:ext>
            </a:extLst>
          </p:cNvPr>
          <p:cNvGrpSpPr>
            <a:grpSpLocks/>
          </p:cNvGrpSpPr>
          <p:nvPr/>
        </p:nvGrpSpPr>
        <p:grpSpPr bwMode="auto">
          <a:xfrm>
            <a:off x="6013005" y="6140282"/>
            <a:ext cx="5626100" cy="650875"/>
            <a:chOff x="4756792" y="3895482"/>
            <a:chExt cx="4219635" cy="488101"/>
          </a:xfrm>
        </p:grpSpPr>
        <p:cxnSp>
          <p:nvCxnSpPr>
            <p:cNvPr id="9" name="Conector recto 8">
              <a:extLst>
                <a:ext uri="{FF2B5EF4-FFF2-40B4-BE49-F238E27FC236}">
                  <a16:creationId xmlns:a16="http://schemas.microsoft.com/office/drawing/2014/main" id="{9D03B505-DAFE-4E24-814B-E865033F7187}"/>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10" name="CuadroTexto 9">
              <a:extLst>
                <a:ext uri="{FF2B5EF4-FFF2-40B4-BE49-F238E27FC236}">
                  <a16:creationId xmlns:a16="http://schemas.microsoft.com/office/drawing/2014/main" id="{A7AE71C6-2F26-4F60-8423-0C518B1F2EDF}"/>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11" name="Imagen 22" descr="negro.emf">
              <a:extLst>
                <a:ext uri="{FF2B5EF4-FFF2-40B4-BE49-F238E27FC236}">
                  <a16:creationId xmlns:a16="http://schemas.microsoft.com/office/drawing/2014/main" id="{AC892AF2-A124-469D-839A-D31ED27BE789}"/>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Rectángulo 2"/>
          <p:cNvSpPr/>
          <p:nvPr/>
        </p:nvSpPr>
        <p:spPr>
          <a:xfrm>
            <a:off x="554182" y="1200728"/>
            <a:ext cx="7961745" cy="4524315"/>
          </a:xfrm>
          <a:prstGeom prst="rect">
            <a:avLst/>
          </a:prstGeom>
        </p:spPr>
        <p:txBody>
          <a:bodyPr wrap="square">
            <a:spAutoFit/>
          </a:bodyPr>
          <a:lstStyle/>
          <a:p>
            <a:pPr algn="just"/>
            <a:r>
              <a:rPr lang="es-ES" sz="2800" b="1" dirty="0">
                <a:solidFill>
                  <a:srgbClr val="FF3399"/>
                </a:solidFill>
                <a:latin typeface="Lucida Sans Unicode" panose="020B0602030504020204" pitchFamily="34" charset="0"/>
              </a:rPr>
              <a:t>Advertencia:</a:t>
            </a:r>
            <a:r>
              <a:rPr lang="es-ES" sz="2000" dirty="0">
                <a:solidFill>
                  <a:srgbClr val="888888"/>
                </a:solidFill>
                <a:latin typeface="Lucida Sans Unicode" panose="020B0602030504020204" pitchFamily="34" charset="0"/>
              </a:rPr>
              <a:t> </a:t>
            </a:r>
            <a:r>
              <a:rPr lang="es-ES" sz="2000" dirty="0">
                <a:latin typeface="Lucida Sans Unicode" panose="020B0602030504020204" pitchFamily="34" charset="0"/>
              </a:rPr>
              <a:t>Existe </a:t>
            </a:r>
            <a:r>
              <a:rPr lang="es-ES" sz="2000" b="1" dirty="0">
                <a:effectLst>
                  <a:outerShdw blurRad="38100" dist="38100" dir="2700000" algn="tl">
                    <a:srgbClr val="000000">
                      <a:alpha val="43137"/>
                    </a:srgbClr>
                  </a:outerShdw>
                </a:effectLst>
                <a:latin typeface="Lucida Sans Unicode" panose="020B0602030504020204" pitchFamily="34" charset="0"/>
              </a:rPr>
              <a:t>discrepancia </a:t>
            </a:r>
            <a:r>
              <a:rPr lang="es-ES" sz="2000" dirty="0">
                <a:latin typeface="Lucida Sans Unicode" panose="020B0602030504020204" pitchFamily="34" charset="0"/>
              </a:rPr>
              <a:t>en la comunidad médica internacional acerca de si se deben considerar estos tipos de problemas como auténticas </a:t>
            </a:r>
            <a:r>
              <a:rPr lang="es-ES" sz="2000" i="1" dirty="0">
                <a:latin typeface="inherit"/>
              </a:rPr>
              <a:t>adicciones porque según:</a:t>
            </a:r>
          </a:p>
          <a:p>
            <a:pPr algn="just"/>
            <a:r>
              <a:rPr lang="es-ES" sz="2000" dirty="0">
                <a:latin typeface="Lucida Sans Unicode" panose="020B0602030504020204" pitchFamily="34" charset="0"/>
              </a:rPr>
              <a:t> </a:t>
            </a:r>
          </a:p>
          <a:p>
            <a:pPr marL="285750" indent="-285750" algn="just">
              <a:buFont typeface="Wingdings" panose="05000000000000000000" pitchFamily="2" charset="2"/>
              <a:buChar char="v"/>
            </a:pPr>
            <a:r>
              <a:rPr lang="es-ES" sz="2000" dirty="0" err="1">
                <a:latin typeface="Lucida Sans Unicode" panose="020B0602030504020204" pitchFamily="34" charset="0"/>
              </a:rPr>
              <a:t>Algun@s</a:t>
            </a:r>
            <a:r>
              <a:rPr lang="es-ES" sz="2000" dirty="0">
                <a:latin typeface="Lucida Sans Unicode" panose="020B0602030504020204" pitchFamily="34" charset="0"/>
              </a:rPr>
              <a:t> los clasifican como trastornos del espectro obsesivo. </a:t>
            </a:r>
          </a:p>
          <a:p>
            <a:pPr marL="285750" indent="-285750" algn="just">
              <a:buFont typeface="Wingdings" panose="05000000000000000000" pitchFamily="2" charset="2"/>
              <a:buChar char="v"/>
            </a:pPr>
            <a:r>
              <a:rPr lang="es-ES" sz="2000" dirty="0" err="1">
                <a:latin typeface="Lucida Sans Unicode" panose="020B0602030504020204" pitchFamily="34" charset="0"/>
              </a:rPr>
              <a:t>Otr</a:t>
            </a:r>
            <a:r>
              <a:rPr lang="es-ES" sz="2000" dirty="0">
                <a:latin typeface="Lucida Sans Unicode" panose="020B0602030504020204" pitchFamily="34" charset="0"/>
              </a:rPr>
              <a:t>@ especialistas consideran que una persona no puede decirse con rigor que sea </a:t>
            </a:r>
            <a:r>
              <a:rPr lang="es-ES" sz="2000" i="1" dirty="0">
                <a:latin typeface="inherit"/>
              </a:rPr>
              <a:t>adicta</a:t>
            </a:r>
            <a:r>
              <a:rPr lang="es-ES" sz="2000" dirty="0">
                <a:latin typeface="Lucida Sans Unicode" panose="020B0602030504020204" pitchFamily="34" charset="0"/>
              </a:rPr>
              <a:t> a un medio de comunicación (Internet, telefonía, etc.) que no es ni un objeto ni una sustancia. </a:t>
            </a:r>
          </a:p>
          <a:p>
            <a:pPr marL="285750" indent="-285750" algn="just">
              <a:buFont typeface="Wingdings" panose="05000000000000000000" pitchFamily="2" charset="2"/>
              <a:buChar char="v"/>
            </a:pPr>
            <a:r>
              <a:rPr lang="es-ES" sz="2000" dirty="0">
                <a:latin typeface="Lucida Sans Unicode" panose="020B0602030504020204" pitchFamily="34" charset="0"/>
              </a:rPr>
              <a:t>Con frecuencia las personas que presentan estos problemas tienen otros trastornos mentales diagnosticables, de los cuales una tecnoadicción no sería sino una manifestación más.</a:t>
            </a:r>
            <a:endParaRPr lang="es-ES" sz="2000" dirty="0"/>
          </a:p>
        </p:txBody>
      </p:sp>
    </p:spTree>
    <p:extLst>
      <p:ext uri="{BB962C8B-B14F-4D97-AF65-F5344CB8AC3E}">
        <p14:creationId xmlns:p14="http://schemas.microsoft.com/office/powerpoint/2010/main" val="844442491"/>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a:extLst>
              <a:ext uri="{FF2B5EF4-FFF2-40B4-BE49-F238E27FC236}">
                <a16:creationId xmlns:a16="http://schemas.microsoft.com/office/drawing/2014/main" id="{EF0ED632-90C0-48A2-93DA-8367F1F01D7A}"/>
              </a:ext>
            </a:extLst>
          </p:cNvPr>
          <p:cNvSpPr>
            <a:spLocks noGrp="1" noChangeArrowheads="1"/>
          </p:cNvSpPr>
          <p:nvPr>
            <p:ph idx="1"/>
          </p:nvPr>
        </p:nvSpPr>
        <p:spPr bwMode="auto">
          <a:xfrm>
            <a:off x="8888817" y="0"/>
            <a:ext cx="3303182" cy="6785264"/>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p>
            <a:pPr marL="0" indent="0" algn="ctr">
              <a:buNone/>
            </a:pPr>
            <a:endParaRPr lang="es-ES" sz="3600" b="1" dirty="0"/>
          </a:p>
          <a:p>
            <a:pPr marL="0" indent="0" algn="ctr">
              <a:buNone/>
            </a:pPr>
            <a:r>
              <a:rPr lang="es-ES" sz="3100" b="1" dirty="0">
                <a:solidFill>
                  <a:schemeClr val="bg1"/>
                </a:solidFill>
              </a:rPr>
              <a:t>TECNOADICCIONES</a:t>
            </a:r>
            <a:endParaRPr lang="es-ES" sz="3200" b="1" dirty="0">
              <a:solidFill>
                <a:schemeClr val="bg1"/>
              </a:solidFill>
            </a:endParaRPr>
          </a:p>
          <a:p>
            <a:pPr marL="0" indent="0" algn="ctr">
              <a:buNone/>
            </a:pPr>
            <a:r>
              <a:rPr lang="es-ES" sz="4000" b="1" dirty="0">
                <a:solidFill>
                  <a:schemeClr val="bg1"/>
                </a:solidFill>
              </a:rPr>
              <a:t> </a:t>
            </a:r>
          </a:p>
          <a:p>
            <a:pPr marL="0" indent="0" algn="ctr">
              <a:buNone/>
            </a:pPr>
            <a:endParaRPr lang="es-ES" b="1" dirty="0"/>
          </a:p>
          <a:p>
            <a:pPr marL="0" indent="0" algn="ctr">
              <a:buNone/>
            </a:pPr>
            <a:endParaRPr lang="es-ES" sz="2400" dirty="0"/>
          </a:p>
          <a:p>
            <a:pPr marL="0" indent="0" algn="ctr">
              <a:buNone/>
            </a:pPr>
            <a:endParaRPr lang="es-ES" sz="2400" dirty="0"/>
          </a:p>
        </p:txBody>
      </p:sp>
      <p:sp>
        <p:nvSpPr>
          <p:cNvPr id="2" name="CuadroTexto 1"/>
          <p:cNvSpPr txBox="1"/>
          <p:nvPr/>
        </p:nvSpPr>
        <p:spPr>
          <a:xfrm>
            <a:off x="688699" y="712576"/>
            <a:ext cx="6858000" cy="369332"/>
          </a:xfrm>
          <a:prstGeom prst="rect">
            <a:avLst/>
          </a:prstGeom>
          <a:noFill/>
        </p:spPr>
        <p:txBody>
          <a:bodyPr wrap="square" rtlCol="0">
            <a:spAutoFit/>
          </a:bodyPr>
          <a:lstStyle/>
          <a:p>
            <a:r>
              <a:rPr lang="es-ES" dirty="0"/>
              <a:t> </a:t>
            </a:r>
          </a:p>
        </p:txBody>
      </p:sp>
      <p:pic>
        <p:nvPicPr>
          <p:cNvPr id="7" name="Imagen 23" descr="logo.emf">
            <a:extLst>
              <a:ext uri="{FF2B5EF4-FFF2-40B4-BE49-F238E27FC236}">
                <a16:creationId xmlns:a16="http://schemas.microsoft.com/office/drawing/2014/main" id="{A551A0AC-F093-44D1-A9EF-67793C97E2B0}"/>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995044" y="6024285"/>
            <a:ext cx="594318" cy="60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Agrupar 19">
            <a:extLst>
              <a:ext uri="{FF2B5EF4-FFF2-40B4-BE49-F238E27FC236}">
                <a16:creationId xmlns:a16="http://schemas.microsoft.com/office/drawing/2014/main" id="{A515B960-2485-4D2C-919D-F905CC821065}"/>
              </a:ext>
            </a:extLst>
          </p:cNvPr>
          <p:cNvGrpSpPr>
            <a:grpSpLocks/>
          </p:cNvGrpSpPr>
          <p:nvPr/>
        </p:nvGrpSpPr>
        <p:grpSpPr bwMode="auto">
          <a:xfrm>
            <a:off x="6013005" y="6140282"/>
            <a:ext cx="5626100" cy="650875"/>
            <a:chOff x="4756792" y="3895482"/>
            <a:chExt cx="4219635" cy="488101"/>
          </a:xfrm>
        </p:grpSpPr>
        <p:cxnSp>
          <p:nvCxnSpPr>
            <p:cNvPr id="9" name="Conector recto 8">
              <a:extLst>
                <a:ext uri="{FF2B5EF4-FFF2-40B4-BE49-F238E27FC236}">
                  <a16:creationId xmlns:a16="http://schemas.microsoft.com/office/drawing/2014/main" id="{9D03B505-DAFE-4E24-814B-E865033F7187}"/>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10" name="CuadroTexto 9">
              <a:extLst>
                <a:ext uri="{FF2B5EF4-FFF2-40B4-BE49-F238E27FC236}">
                  <a16:creationId xmlns:a16="http://schemas.microsoft.com/office/drawing/2014/main" id="{A7AE71C6-2F26-4F60-8423-0C518B1F2EDF}"/>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11" name="Imagen 22" descr="negro.emf">
              <a:extLst>
                <a:ext uri="{FF2B5EF4-FFF2-40B4-BE49-F238E27FC236}">
                  <a16:creationId xmlns:a16="http://schemas.microsoft.com/office/drawing/2014/main" id="{AC892AF2-A124-469D-839A-D31ED27BE789}"/>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 name="Diagrama 2"/>
          <p:cNvGraphicFramePr/>
          <p:nvPr/>
        </p:nvGraphicFramePr>
        <p:xfrm>
          <a:off x="728145" y="1273679"/>
          <a:ext cx="8128000" cy="46717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42994623"/>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a:extLst>
              <a:ext uri="{FF2B5EF4-FFF2-40B4-BE49-F238E27FC236}">
                <a16:creationId xmlns:a16="http://schemas.microsoft.com/office/drawing/2014/main" id="{EF0ED632-90C0-48A2-93DA-8367F1F01D7A}"/>
              </a:ext>
            </a:extLst>
          </p:cNvPr>
          <p:cNvSpPr>
            <a:spLocks noGrp="1" noChangeArrowheads="1"/>
          </p:cNvSpPr>
          <p:nvPr>
            <p:ph idx="1"/>
          </p:nvPr>
        </p:nvSpPr>
        <p:spPr bwMode="auto">
          <a:xfrm>
            <a:off x="8888817" y="0"/>
            <a:ext cx="3303182" cy="6785264"/>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p>
            <a:pPr marL="0" indent="0" algn="ctr">
              <a:buNone/>
            </a:pPr>
            <a:endParaRPr lang="es-ES" sz="3600" b="1" dirty="0"/>
          </a:p>
          <a:p>
            <a:pPr marL="0" indent="0" algn="ctr">
              <a:buNone/>
            </a:pPr>
            <a:r>
              <a:rPr lang="es-ES" sz="3100" b="1" dirty="0">
                <a:solidFill>
                  <a:schemeClr val="bg1"/>
                </a:solidFill>
              </a:rPr>
              <a:t>TECNOADICCIONES</a:t>
            </a:r>
            <a:endParaRPr lang="es-ES" sz="3200" b="1" dirty="0">
              <a:solidFill>
                <a:schemeClr val="bg1"/>
              </a:solidFill>
            </a:endParaRPr>
          </a:p>
          <a:p>
            <a:pPr marL="0" indent="0" algn="ctr">
              <a:buNone/>
            </a:pPr>
            <a:r>
              <a:rPr lang="es-ES" sz="4000" b="1" dirty="0">
                <a:solidFill>
                  <a:schemeClr val="bg1"/>
                </a:solidFill>
              </a:rPr>
              <a:t> </a:t>
            </a:r>
          </a:p>
          <a:p>
            <a:pPr marL="0" indent="0" algn="ctr">
              <a:buNone/>
            </a:pPr>
            <a:endParaRPr lang="es-ES" b="1" dirty="0"/>
          </a:p>
          <a:p>
            <a:pPr marL="0" indent="0" algn="ctr">
              <a:buNone/>
            </a:pPr>
            <a:endParaRPr lang="es-ES" sz="2400" dirty="0"/>
          </a:p>
          <a:p>
            <a:pPr marL="0" indent="0" algn="ctr">
              <a:buNone/>
            </a:pPr>
            <a:endParaRPr lang="es-ES" sz="2400" dirty="0"/>
          </a:p>
        </p:txBody>
      </p:sp>
      <p:sp>
        <p:nvSpPr>
          <p:cNvPr id="2" name="CuadroTexto 1"/>
          <p:cNvSpPr txBox="1"/>
          <p:nvPr/>
        </p:nvSpPr>
        <p:spPr>
          <a:xfrm>
            <a:off x="688699" y="712576"/>
            <a:ext cx="6858000" cy="369332"/>
          </a:xfrm>
          <a:prstGeom prst="rect">
            <a:avLst/>
          </a:prstGeom>
          <a:noFill/>
        </p:spPr>
        <p:txBody>
          <a:bodyPr wrap="square" rtlCol="0">
            <a:spAutoFit/>
          </a:bodyPr>
          <a:lstStyle/>
          <a:p>
            <a:r>
              <a:rPr lang="es-ES" dirty="0"/>
              <a:t> </a:t>
            </a:r>
          </a:p>
        </p:txBody>
      </p:sp>
      <p:pic>
        <p:nvPicPr>
          <p:cNvPr id="7" name="Imagen 23" descr="logo.emf">
            <a:extLst>
              <a:ext uri="{FF2B5EF4-FFF2-40B4-BE49-F238E27FC236}">
                <a16:creationId xmlns:a16="http://schemas.microsoft.com/office/drawing/2014/main" id="{A551A0AC-F093-44D1-A9EF-67793C97E2B0}"/>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995044" y="6024285"/>
            <a:ext cx="594318" cy="60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Agrupar 19">
            <a:extLst>
              <a:ext uri="{FF2B5EF4-FFF2-40B4-BE49-F238E27FC236}">
                <a16:creationId xmlns:a16="http://schemas.microsoft.com/office/drawing/2014/main" id="{A515B960-2485-4D2C-919D-F905CC821065}"/>
              </a:ext>
            </a:extLst>
          </p:cNvPr>
          <p:cNvGrpSpPr>
            <a:grpSpLocks/>
          </p:cNvGrpSpPr>
          <p:nvPr/>
        </p:nvGrpSpPr>
        <p:grpSpPr bwMode="auto">
          <a:xfrm>
            <a:off x="6013005" y="6140282"/>
            <a:ext cx="5626100" cy="650875"/>
            <a:chOff x="4756792" y="3895482"/>
            <a:chExt cx="4219635" cy="488101"/>
          </a:xfrm>
        </p:grpSpPr>
        <p:cxnSp>
          <p:nvCxnSpPr>
            <p:cNvPr id="9" name="Conector recto 8">
              <a:extLst>
                <a:ext uri="{FF2B5EF4-FFF2-40B4-BE49-F238E27FC236}">
                  <a16:creationId xmlns:a16="http://schemas.microsoft.com/office/drawing/2014/main" id="{9D03B505-DAFE-4E24-814B-E865033F7187}"/>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10" name="CuadroTexto 9">
              <a:extLst>
                <a:ext uri="{FF2B5EF4-FFF2-40B4-BE49-F238E27FC236}">
                  <a16:creationId xmlns:a16="http://schemas.microsoft.com/office/drawing/2014/main" id="{A7AE71C6-2F26-4F60-8423-0C518B1F2EDF}"/>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11" name="Imagen 22" descr="negro.emf">
              <a:extLst>
                <a:ext uri="{FF2B5EF4-FFF2-40B4-BE49-F238E27FC236}">
                  <a16:creationId xmlns:a16="http://schemas.microsoft.com/office/drawing/2014/main" id="{AC892AF2-A124-469D-839A-D31ED27BE789}"/>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Rectángulo 3"/>
          <p:cNvSpPr/>
          <p:nvPr/>
        </p:nvSpPr>
        <p:spPr>
          <a:xfrm>
            <a:off x="688698" y="1965960"/>
            <a:ext cx="7838082" cy="3416320"/>
          </a:xfrm>
          <a:prstGeom prst="rect">
            <a:avLst/>
          </a:prstGeom>
        </p:spPr>
        <p:txBody>
          <a:bodyPr wrap="square">
            <a:spAutoFit/>
          </a:bodyPr>
          <a:lstStyle/>
          <a:p>
            <a:pPr algn="just"/>
            <a:r>
              <a:rPr lang="es-ES" sz="2400" dirty="0">
                <a:solidFill>
                  <a:srgbClr val="444444"/>
                </a:solidFill>
                <a:latin typeface="Open Sans"/>
              </a:rPr>
              <a:t>La </a:t>
            </a:r>
            <a:r>
              <a:rPr lang="es-ES" sz="2400" b="1" dirty="0">
                <a:solidFill>
                  <a:srgbClr val="FFC000"/>
                </a:solidFill>
                <a:effectLst>
                  <a:outerShdw blurRad="38100" dist="38100" dir="2700000" algn="tl">
                    <a:srgbClr val="000000">
                      <a:alpha val="43137"/>
                    </a:srgbClr>
                  </a:outerShdw>
                </a:effectLst>
                <a:latin typeface="Open Sans"/>
              </a:rPr>
              <a:t>Adicción a Internet</a:t>
            </a:r>
            <a:r>
              <a:rPr lang="es-ES" sz="2400" dirty="0">
                <a:solidFill>
                  <a:srgbClr val="444444"/>
                </a:solidFill>
                <a:latin typeface="Open Sans"/>
              </a:rPr>
              <a:t>, la </a:t>
            </a:r>
            <a:r>
              <a:rPr lang="es-ES" sz="2400" b="1" dirty="0">
                <a:solidFill>
                  <a:srgbClr val="FFC000"/>
                </a:solidFill>
                <a:effectLst>
                  <a:outerShdw blurRad="38100" dist="38100" dir="2700000" algn="tl">
                    <a:srgbClr val="000000">
                      <a:alpha val="43137"/>
                    </a:srgbClr>
                  </a:outerShdw>
                </a:effectLst>
                <a:latin typeface="Open Sans"/>
              </a:rPr>
              <a:t>Nomofobia</a:t>
            </a:r>
            <a:r>
              <a:rPr lang="es-ES" sz="2400" dirty="0">
                <a:solidFill>
                  <a:srgbClr val="444444"/>
                </a:solidFill>
                <a:latin typeface="Open Sans"/>
              </a:rPr>
              <a:t> o el </a:t>
            </a:r>
            <a:r>
              <a:rPr lang="es-ES" sz="2400" b="1" dirty="0">
                <a:solidFill>
                  <a:srgbClr val="FFC000"/>
                </a:solidFill>
                <a:effectLst>
                  <a:outerShdw blurRad="38100" dist="38100" dir="2700000" algn="tl">
                    <a:srgbClr val="000000">
                      <a:alpha val="43137"/>
                    </a:srgbClr>
                  </a:outerShdw>
                </a:effectLst>
                <a:latin typeface="Open Sans"/>
              </a:rPr>
              <a:t>Síndrome FOMO</a:t>
            </a:r>
            <a:r>
              <a:rPr lang="es-ES" sz="2400" dirty="0">
                <a:solidFill>
                  <a:srgbClr val="444444"/>
                </a:solidFill>
                <a:latin typeface="Open Sans"/>
              </a:rPr>
              <a:t> son las tecnoadicciones más frecuentes.</a:t>
            </a:r>
          </a:p>
          <a:p>
            <a:endParaRPr lang="es-ES" sz="2400" dirty="0">
              <a:solidFill>
                <a:srgbClr val="444444"/>
              </a:solidFill>
              <a:latin typeface="Open Sans"/>
            </a:endParaRPr>
          </a:p>
          <a:p>
            <a:pPr algn="just"/>
            <a:r>
              <a:rPr lang="es-ES" sz="2400" dirty="0">
                <a:solidFill>
                  <a:srgbClr val="444444"/>
                </a:solidFill>
                <a:latin typeface="Open Sans"/>
              </a:rPr>
              <a:t>La </a:t>
            </a:r>
            <a:r>
              <a:rPr lang="es-ES" sz="2400" b="1" dirty="0">
                <a:solidFill>
                  <a:srgbClr val="444444"/>
                </a:solidFill>
                <a:latin typeface="Open Sans"/>
              </a:rPr>
              <a:t>necesidad de estar conectado constantemente</a:t>
            </a:r>
            <a:r>
              <a:rPr lang="es-ES" sz="2400" dirty="0">
                <a:solidFill>
                  <a:srgbClr val="444444"/>
                </a:solidFill>
                <a:latin typeface="Open Sans"/>
              </a:rPr>
              <a:t> es uno de los síntomas que presentan los individuos que padecen estos novedosos trastornos. Se trata de una relación de dependencia que pasa por el </a:t>
            </a:r>
            <a:r>
              <a:rPr lang="es-ES" sz="2400" b="1" dirty="0">
                <a:solidFill>
                  <a:srgbClr val="444444"/>
                </a:solidFill>
                <a:latin typeface="Open Sans"/>
              </a:rPr>
              <a:t>miedo a no tener Wifi</a:t>
            </a:r>
            <a:r>
              <a:rPr lang="es-ES" sz="2400" dirty="0">
                <a:solidFill>
                  <a:srgbClr val="444444"/>
                </a:solidFill>
                <a:latin typeface="Open Sans"/>
              </a:rPr>
              <a:t>, datos de navegación o batería en los dispositivos electrónicos.</a:t>
            </a:r>
            <a:endParaRPr lang="es-ES" sz="2400" b="0" i="0" dirty="0">
              <a:solidFill>
                <a:srgbClr val="444444"/>
              </a:solidFill>
              <a:effectLst/>
              <a:latin typeface="Open Sans"/>
            </a:endParaRPr>
          </a:p>
        </p:txBody>
      </p:sp>
    </p:spTree>
    <p:extLst>
      <p:ext uri="{BB962C8B-B14F-4D97-AF65-F5344CB8AC3E}">
        <p14:creationId xmlns:p14="http://schemas.microsoft.com/office/powerpoint/2010/main" val="1848987420"/>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a:extLst>
              <a:ext uri="{FF2B5EF4-FFF2-40B4-BE49-F238E27FC236}">
                <a16:creationId xmlns:a16="http://schemas.microsoft.com/office/drawing/2014/main" id="{EF0ED632-90C0-48A2-93DA-8367F1F01D7A}"/>
              </a:ext>
            </a:extLst>
          </p:cNvPr>
          <p:cNvSpPr>
            <a:spLocks noGrp="1" noChangeArrowheads="1"/>
          </p:cNvSpPr>
          <p:nvPr>
            <p:ph idx="1"/>
          </p:nvPr>
        </p:nvSpPr>
        <p:spPr bwMode="auto">
          <a:xfrm>
            <a:off x="8888817" y="0"/>
            <a:ext cx="3303182" cy="6785264"/>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p>
            <a:pPr marL="0" indent="0" algn="ctr">
              <a:buNone/>
            </a:pPr>
            <a:r>
              <a:rPr lang="es-ES" sz="3200" b="1" dirty="0">
                <a:solidFill>
                  <a:schemeClr val="bg1"/>
                </a:solidFill>
              </a:rPr>
              <a:t> </a:t>
            </a:r>
            <a:r>
              <a:rPr lang="es-ES" sz="3100" b="1" dirty="0">
                <a:solidFill>
                  <a:schemeClr val="bg1"/>
                </a:solidFill>
              </a:rPr>
              <a:t>TECNOADICCIONES</a:t>
            </a:r>
            <a:endParaRPr lang="es-ES" sz="3200" b="1" dirty="0">
              <a:solidFill>
                <a:schemeClr val="bg1"/>
              </a:solidFill>
            </a:endParaRPr>
          </a:p>
          <a:p>
            <a:pPr marL="0" indent="0" algn="ctr">
              <a:buNone/>
            </a:pPr>
            <a:r>
              <a:rPr lang="es-ES" sz="4000" b="1" dirty="0">
                <a:solidFill>
                  <a:schemeClr val="bg1"/>
                </a:solidFill>
              </a:rPr>
              <a:t> </a:t>
            </a:r>
          </a:p>
          <a:p>
            <a:pPr marL="0" indent="0" algn="ctr">
              <a:buNone/>
            </a:pPr>
            <a:endParaRPr lang="es-ES" b="1" dirty="0"/>
          </a:p>
          <a:p>
            <a:pPr marL="0" indent="0" algn="ctr">
              <a:buNone/>
            </a:pPr>
            <a:endParaRPr lang="es-ES" sz="2400" dirty="0"/>
          </a:p>
          <a:p>
            <a:pPr marL="0" indent="0" algn="ctr">
              <a:buNone/>
            </a:pPr>
            <a:endParaRPr lang="es-ES" sz="2400" dirty="0"/>
          </a:p>
        </p:txBody>
      </p:sp>
      <p:sp>
        <p:nvSpPr>
          <p:cNvPr id="2" name="CuadroTexto 1"/>
          <p:cNvSpPr txBox="1"/>
          <p:nvPr/>
        </p:nvSpPr>
        <p:spPr>
          <a:xfrm>
            <a:off x="688699" y="712576"/>
            <a:ext cx="6858000" cy="369332"/>
          </a:xfrm>
          <a:prstGeom prst="rect">
            <a:avLst/>
          </a:prstGeom>
          <a:noFill/>
        </p:spPr>
        <p:txBody>
          <a:bodyPr wrap="square" rtlCol="0">
            <a:spAutoFit/>
          </a:bodyPr>
          <a:lstStyle/>
          <a:p>
            <a:r>
              <a:rPr lang="es-ES" dirty="0"/>
              <a:t> </a:t>
            </a:r>
          </a:p>
        </p:txBody>
      </p:sp>
      <p:pic>
        <p:nvPicPr>
          <p:cNvPr id="7" name="Imagen 23" descr="logo.emf">
            <a:extLst>
              <a:ext uri="{FF2B5EF4-FFF2-40B4-BE49-F238E27FC236}">
                <a16:creationId xmlns:a16="http://schemas.microsoft.com/office/drawing/2014/main" id="{A551A0AC-F093-44D1-A9EF-67793C97E2B0}"/>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995044" y="6024285"/>
            <a:ext cx="594318" cy="60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Agrupar 19">
            <a:extLst>
              <a:ext uri="{FF2B5EF4-FFF2-40B4-BE49-F238E27FC236}">
                <a16:creationId xmlns:a16="http://schemas.microsoft.com/office/drawing/2014/main" id="{A515B960-2485-4D2C-919D-F905CC821065}"/>
              </a:ext>
            </a:extLst>
          </p:cNvPr>
          <p:cNvGrpSpPr>
            <a:grpSpLocks/>
          </p:cNvGrpSpPr>
          <p:nvPr/>
        </p:nvGrpSpPr>
        <p:grpSpPr bwMode="auto">
          <a:xfrm>
            <a:off x="6013005" y="6140282"/>
            <a:ext cx="5626100" cy="650875"/>
            <a:chOff x="4756792" y="3895482"/>
            <a:chExt cx="4219635" cy="488101"/>
          </a:xfrm>
        </p:grpSpPr>
        <p:cxnSp>
          <p:nvCxnSpPr>
            <p:cNvPr id="9" name="Conector recto 8">
              <a:extLst>
                <a:ext uri="{FF2B5EF4-FFF2-40B4-BE49-F238E27FC236}">
                  <a16:creationId xmlns:a16="http://schemas.microsoft.com/office/drawing/2014/main" id="{9D03B505-DAFE-4E24-814B-E865033F7187}"/>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10" name="CuadroTexto 9">
              <a:extLst>
                <a:ext uri="{FF2B5EF4-FFF2-40B4-BE49-F238E27FC236}">
                  <a16:creationId xmlns:a16="http://schemas.microsoft.com/office/drawing/2014/main" id="{A7AE71C6-2F26-4F60-8423-0C518B1F2EDF}"/>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11" name="Imagen 22" descr="negro.emf">
              <a:extLst>
                <a:ext uri="{FF2B5EF4-FFF2-40B4-BE49-F238E27FC236}">
                  <a16:creationId xmlns:a16="http://schemas.microsoft.com/office/drawing/2014/main" id="{AC892AF2-A124-469D-839A-D31ED27BE789}"/>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Rectángulo 3"/>
          <p:cNvSpPr/>
          <p:nvPr/>
        </p:nvSpPr>
        <p:spPr>
          <a:xfrm>
            <a:off x="688699" y="1610668"/>
            <a:ext cx="7867650" cy="4278094"/>
          </a:xfrm>
          <a:prstGeom prst="rect">
            <a:avLst/>
          </a:prstGeom>
        </p:spPr>
        <p:txBody>
          <a:bodyPr wrap="square">
            <a:spAutoFit/>
          </a:bodyPr>
          <a:lstStyle/>
          <a:p>
            <a:pPr algn="just"/>
            <a:r>
              <a:rPr lang="es-ES" sz="3200" b="1" dirty="0">
                <a:solidFill>
                  <a:srgbClr val="FF0000"/>
                </a:solidFill>
                <a:effectLst>
                  <a:outerShdw blurRad="38100" dist="38100" dir="2700000" algn="tl">
                    <a:srgbClr val="000000">
                      <a:alpha val="43137"/>
                    </a:srgbClr>
                  </a:outerShdw>
                </a:effectLst>
                <a:latin typeface="Open Sans"/>
              </a:rPr>
              <a:t>Síndrome FOMO</a:t>
            </a:r>
          </a:p>
          <a:p>
            <a:pPr algn="just"/>
            <a:r>
              <a:rPr lang="es-ES" sz="2400" dirty="0">
                <a:solidFill>
                  <a:srgbClr val="444444"/>
                </a:solidFill>
                <a:latin typeface="Open Sans"/>
              </a:rPr>
              <a:t>Una de las tecnoadicciones más comunes es el Síndrome “FOMO”, que es el acrónimo de </a:t>
            </a:r>
            <a:r>
              <a:rPr lang="es-ES" sz="2400" b="1" dirty="0">
                <a:solidFill>
                  <a:srgbClr val="444444"/>
                </a:solidFill>
                <a:latin typeface="Open Sans"/>
              </a:rPr>
              <a:t>“</a:t>
            </a:r>
            <a:r>
              <a:rPr lang="es-ES" sz="2400" b="1" dirty="0" err="1">
                <a:solidFill>
                  <a:srgbClr val="444444"/>
                </a:solidFill>
                <a:latin typeface="Open Sans"/>
              </a:rPr>
              <a:t>fear</a:t>
            </a:r>
            <a:r>
              <a:rPr lang="es-ES" sz="2400" b="1" dirty="0">
                <a:solidFill>
                  <a:srgbClr val="444444"/>
                </a:solidFill>
                <a:latin typeface="Open Sans"/>
              </a:rPr>
              <a:t> of </a:t>
            </a:r>
            <a:r>
              <a:rPr lang="es-ES" sz="2400" b="1" dirty="0" err="1">
                <a:solidFill>
                  <a:srgbClr val="444444"/>
                </a:solidFill>
                <a:latin typeface="Open Sans"/>
              </a:rPr>
              <a:t>missing</a:t>
            </a:r>
            <a:r>
              <a:rPr lang="es-ES" sz="2400" b="1" dirty="0">
                <a:solidFill>
                  <a:srgbClr val="444444"/>
                </a:solidFill>
                <a:latin typeface="Open Sans"/>
              </a:rPr>
              <a:t> </a:t>
            </a:r>
            <a:r>
              <a:rPr lang="es-ES" sz="2400" b="1" dirty="0" err="1">
                <a:solidFill>
                  <a:srgbClr val="444444"/>
                </a:solidFill>
                <a:latin typeface="Open Sans"/>
              </a:rPr>
              <a:t>out</a:t>
            </a:r>
            <a:r>
              <a:rPr lang="es-ES" sz="2400" b="1" dirty="0">
                <a:solidFill>
                  <a:srgbClr val="444444"/>
                </a:solidFill>
                <a:latin typeface="Open Sans"/>
              </a:rPr>
              <a:t>”</a:t>
            </a:r>
            <a:r>
              <a:rPr lang="es-ES" sz="2400" dirty="0">
                <a:solidFill>
                  <a:srgbClr val="444444"/>
                </a:solidFill>
                <a:latin typeface="Open Sans"/>
              </a:rPr>
              <a:t> y hace referencia al miedo a perderse cualquier cosa que se publique en las redes sociales.</a:t>
            </a:r>
          </a:p>
          <a:p>
            <a:pPr algn="just"/>
            <a:endParaRPr lang="es-ES" sz="2400" dirty="0">
              <a:solidFill>
                <a:srgbClr val="444444"/>
              </a:solidFill>
              <a:latin typeface="Open Sans"/>
            </a:endParaRPr>
          </a:p>
          <a:p>
            <a:pPr algn="just"/>
            <a:r>
              <a:rPr lang="es-ES" sz="2400" dirty="0">
                <a:solidFill>
                  <a:srgbClr val="444444"/>
                </a:solidFill>
                <a:latin typeface="Open Sans"/>
              </a:rPr>
              <a:t>El síndrome FOMO no está reconocido como una </a:t>
            </a:r>
            <a:r>
              <a:rPr lang="es-ES" sz="2400" b="1" dirty="0">
                <a:solidFill>
                  <a:srgbClr val="444444"/>
                </a:solidFill>
                <a:latin typeface="Open Sans"/>
              </a:rPr>
              <a:t>patología psicológica</a:t>
            </a:r>
            <a:r>
              <a:rPr lang="es-ES" sz="2400" dirty="0">
                <a:solidFill>
                  <a:srgbClr val="444444"/>
                </a:solidFill>
                <a:latin typeface="Open Sans"/>
              </a:rPr>
              <a:t> que se produce por el miedo a quedarse fuera del mundo tecnológico. Esto, lleva a que los individuos sientan una </a:t>
            </a:r>
            <a:r>
              <a:rPr lang="es-ES" sz="2400" b="1" dirty="0">
                <a:solidFill>
                  <a:srgbClr val="444444"/>
                </a:solidFill>
                <a:latin typeface="Open Sans"/>
              </a:rPr>
              <a:t>necesidad ansiosa de estar conectados</a:t>
            </a:r>
            <a:r>
              <a:rPr lang="es-ES" sz="2400" dirty="0">
                <a:solidFill>
                  <a:srgbClr val="444444"/>
                </a:solidFill>
                <a:latin typeface="Open Sans"/>
              </a:rPr>
              <a:t> a todas horas a Internet.</a:t>
            </a:r>
            <a:endParaRPr lang="es-ES" sz="2400" b="0" i="0" dirty="0">
              <a:solidFill>
                <a:srgbClr val="444444"/>
              </a:solidFill>
              <a:effectLst/>
              <a:latin typeface="Open Sans"/>
            </a:endParaRPr>
          </a:p>
        </p:txBody>
      </p:sp>
    </p:spTree>
    <p:extLst>
      <p:ext uri="{BB962C8B-B14F-4D97-AF65-F5344CB8AC3E}">
        <p14:creationId xmlns:p14="http://schemas.microsoft.com/office/powerpoint/2010/main" val="1651926242"/>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a:extLst>
              <a:ext uri="{FF2B5EF4-FFF2-40B4-BE49-F238E27FC236}">
                <a16:creationId xmlns:a16="http://schemas.microsoft.com/office/drawing/2014/main" id="{EF0ED632-90C0-48A2-93DA-8367F1F01D7A}"/>
              </a:ext>
            </a:extLst>
          </p:cNvPr>
          <p:cNvSpPr>
            <a:spLocks noGrp="1" noChangeArrowheads="1"/>
          </p:cNvSpPr>
          <p:nvPr>
            <p:ph idx="1"/>
          </p:nvPr>
        </p:nvSpPr>
        <p:spPr bwMode="auto">
          <a:xfrm>
            <a:off x="8888817" y="0"/>
            <a:ext cx="3303182" cy="6785264"/>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p>
            <a:pPr marL="0" indent="0" algn="ctr">
              <a:buNone/>
            </a:pPr>
            <a:endParaRPr lang="es-ES" sz="3600" b="1" dirty="0"/>
          </a:p>
          <a:p>
            <a:pPr marL="0" indent="0" algn="ctr">
              <a:buNone/>
            </a:pPr>
            <a:r>
              <a:rPr lang="es-ES" sz="3100" b="1" dirty="0">
                <a:solidFill>
                  <a:schemeClr val="bg1"/>
                </a:solidFill>
              </a:rPr>
              <a:t>TECNOADICCIONES</a:t>
            </a:r>
            <a:endParaRPr lang="es-ES" sz="3200" b="1" dirty="0">
              <a:solidFill>
                <a:schemeClr val="bg1"/>
              </a:solidFill>
            </a:endParaRPr>
          </a:p>
          <a:p>
            <a:pPr marL="0" indent="0" algn="ctr">
              <a:buNone/>
            </a:pPr>
            <a:r>
              <a:rPr lang="es-ES" sz="4000" b="1" dirty="0">
                <a:solidFill>
                  <a:schemeClr val="bg1"/>
                </a:solidFill>
              </a:rPr>
              <a:t> </a:t>
            </a:r>
          </a:p>
          <a:p>
            <a:pPr marL="0" indent="0" algn="ctr">
              <a:buNone/>
            </a:pPr>
            <a:endParaRPr lang="es-ES" b="1" dirty="0"/>
          </a:p>
          <a:p>
            <a:pPr marL="0" indent="0" algn="ctr">
              <a:buNone/>
            </a:pPr>
            <a:endParaRPr lang="es-ES" sz="2400" dirty="0"/>
          </a:p>
          <a:p>
            <a:pPr marL="0" indent="0" algn="ctr">
              <a:buNone/>
            </a:pPr>
            <a:endParaRPr lang="es-ES" sz="2400" dirty="0"/>
          </a:p>
        </p:txBody>
      </p:sp>
      <p:sp>
        <p:nvSpPr>
          <p:cNvPr id="2" name="CuadroTexto 1"/>
          <p:cNvSpPr txBox="1"/>
          <p:nvPr/>
        </p:nvSpPr>
        <p:spPr>
          <a:xfrm>
            <a:off x="688699" y="712576"/>
            <a:ext cx="6858000" cy="369332"/>
          </a:xfrm>
          <a:prstGeom prst="rect">
            <a:avLst/>
          </a:prstGeom>
          <a:noFill/>
        </p:spPr>
        <p:txBody>
          <a:bodyPr wrap="square" rtlCol="0">
            <a:spAutoFit/>
          </a:bodyPr>
          <a:lstStyle/>
          <a:p>
            <a:r>
              <a:rPr lang="es-ES" dirty="0"/>
              <a:t> </a:t>
            </a:r>
          </a:p>
        </p:txBody>
      </p:sp>
      <p:pic>
        <p:nvPicPr>
          <p:cNvPr id="7" name="Imagen 23" descr="logo.emf">
            <a:extLst>
              <a:ext uri="{FF2B5EF4-FFF2-40B4-BE49-F238E27FC236}">
                <a16:creationId xmlns:a16="http://schemas.microsoft.com/office/drawing/2014/main" id="{A551A0AC-F093-44D1-A9EF-67793C97E2B0}"/>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95472" y="5872313"/>
            <a:ext cx="664698" cy="679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Agrupar 19">
            <a:extLst>
              <a:ext uri="{FF2B5EF4-FFF2-40B4-BE49-F238E27FC236}">
                <a16:creationId xmlns:a16="http://schemas.microsoft.com/office/drawing/2014/main" id="{A515B960-2485-4D2C-919D-F905CC821065}"/>
              </a:ext>
            </a:extLst>
          </p:cNvPr>
          <p:cNvGrpSpPr>
            <a:grpSpLocks/>
          </p:cNvGrpSpPr>
          <p:nvPr/>
        </p:nvGrpSpPr>
        <p:grpSpPr bwMode="auto">
          <a:xfrm>
            <a:off x="4995735" y="6083132"/>
            <a:ext cx="5626100" cy="650875"/>
            <a:chOff x="4756792" y="3895482"/>
            <a:chExt cx="4219635" cy="488101"/>
          </a:xfrm>
        </p:grpSpPr>
        <p:cxnSp>
          <p:nvCxnSpPr>
            <p:cNvPr id="9" name="Conector recto 8">
              <a:extLst>
                <a:ext uri="{FF2B5EF4-FFF2-40B4-BE49-F238E27FC236}">
                  <a16:creationId xmlns:a16="http://schemas.microsoft.com/office/drawing/2014/main" id="{9D03B505-DAFE-4E24-814B-E865033F7187}"/>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10" name="CuadroTexto 9">
              <a:extLst>
                <a:ext uri="{FF2B5EF4-FFF2-40B4-BE49-F238E27FC236}">
                  <a16:creationId xmlns:a16="http://schemas.microsoft.com/office/drawing/2014/main" id="{A7AE71C6-2F26-4F60-8423-0C518B1F2EDF}"/>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dirty="0">
                  <a:latin typeface="Montserrat Bold"/>
                  <a:cs typeface="Montserrat Bold"/>
                </a:rPr>
                <a:t>www.f</a:t>
              </a:r>
              <a:r>
                <a:rPr lang="es-ES" sz="1600" b="1" dirty="0">
                  <a:latin typeface="Montserrat Bold"/>
                  <a:cs typeface="Montserrat Bold"/>
                  <a:sym typeface="Helvetica Neue"/>
                </a:rPr>
                <a:t>undacionadsis.org</a:t>
              </a:r>
            </a:p>
          </p:txBody>
        </p:sp>
        <p:pic>
          <p:nvPicPr>
            <p:cNvPr id="11" name="Imagen 22" descr="negro.emf">
              <a:extLst>
                <a:ext uri="{FF2B5EF4-FFF2-40B4-BE49-F238E27FC236}">
                  <a16:creationId xmlns:a16="http://schemas.microsoft.com/office/drawing/2014/main" id="{AC892AF2-A124-469D-839A-D31ED27BE789}"/>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Rectángulo 3"/>
          <p:cNvSpPr/>
          <p:nvPr/>
        </p:nvSpPr>
        <p:spPr>
          <a:xfrm>
            <a:off x="688699" y="1610668"/>
            <a:ext cx="7867650" cy="4216539"/>
          </a:xfrm>
          <a:prstGeom prst="rect">
            <a:avLst/>
          </a:prstGeom>
        </p:spPr>
        <p:txBody>
          <a:bodyPr wrap="square">
            <a:spAutoFit/>
          </a:bodyPr>
          <a:lstStyle/>
          <a:p>
            <a:r>
              <a:rPr lang="es-ES" sz="3200" b="1" dirty="0">
                <a:solidFill>
                  <a:srgbClr val="FF3399"/>
                </a:solidFill>
              </a:rPr>
              <a:t>Nomofobia</a:t>
            </a:r>
          </a:p>
          <a:p>
            <a:pPr algn="just"/>
            <a:r>
              <a:rPr lang="es-ES" sz="2400" dirty="0"/>
              <a:t>Otra de las tecnoadicciones más comunes es la nomofobia, que proviene de la expresión inglesa </a:t>
            </a:r>
            <a:r>
              <a:rPr lang="es-ES" sz="2400" b="1" dirty="0"/>
              <a:t>“no-</a:t>
            </a:r>
            <a:r>
              <a:rPr lang="es-ES" sz="2400" b="1" dirty="0" err="1"/>
              <a:t>mobile</a:t>
            </a:r>
            <a:r>
              <a:rPr lang="es-ES" sz="2400" b="1" dirty="0"/>
              <a:t>-</a:t>
            </a:r>
            <a:r>
              <a:rPr lang="es-ES" sz="2400" b="1" dirty="0" err="1"/>
              <a:t>phone</a:t>
            </a:r>
            <a:r>
              <a:rPr lang="es-ES" sz="2400" b="1" dirty="0"/>
              <a:t> </a:t>
            </a:r>
            <a:r>
              <a:rPr lang="es-ES" sz="2400" b="1" dirty="0" err="1"/>
              <a:t>phobia</a:t>
            </a:r>
            <a:r>
              <a:rPr lang="es-ES" sz="2400" b="1" dirty="0"/>
              <a:t>”</a:t>
            </a:r>
            <a:r>
              <a:rPr lang="es-ES" sz="2400" dirty="0"/>
              <a:t> y se refiere a la dependencia del teléfono móvil de las personas.</a:t>
            </a:r>
          </a:p>
          <a:p>
            <a:pPr algn="just"/>
            <a:endParaRPr lang="es-ES" sz="2000" dirty="0"/>
          </a:p>
          <a:p>
            <a:pPr algn="just"/>
            <a:r>
              <a:rPr lang="es-ES" sz="2400" dirty="0"/>
              <a:t>Esta dependencia genera una infundada sensación de incomunicación en el usuario cuando este no puede disponer de su dispositivo electrónico, bien porque lo haya dejado olvidado en casa, bien porque se haya agotado su batería o esté fuera de cobertura </a:t>
            </a:r>
            <a:r>
              <a:rPr lang="es-ES" sz="2400"/>
              <a:t>/ conexión.</a:t>
            </a:r>
            <a:endParaRPr lang="es-ES" sz="2400" dirty="0"/>
          </a:p>
        </p:txBody>
      </p:sp>
    </p:spTree>
    <p:extLst>
      <p:ext uri="{BB962C8B-B14F-4D97-AF65-F5344CB8AC3E}">
        <p14:creationId xmlns:p14="http://schemas.microsoft.com/office/powerpoint/2010/main" val="1766527400"/>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5 Título">
            <a:extLst>
              <a:ext uri="{FF2B5EF4-FFF2-40B4-BE49-F238E27FC236}">
                <a16:creationId xmlns:a16="http://schemas.microsoft.com/office/drawing/2014/main" id="{52AA2FAF-57B9-4C32-A864-8404920247B5}"/>
              </a:ext>
            </a:extLst>
          </p:cNvPr>
          <p:cNvSpPr>
            <a:spLocks noGrp="1"/>
          </p:cNvSpPr>
          <p:nvPr>
            <p:ph type="title"/>
          </p:nvPr>
        </p:nvSpPr>
        <p:spPr>
          <a:xfrm>
            <a:off x="2063750" y="765175"/>
            <a:ext cx="2232025" cy="792163"/>
          </a:xfrm>
        </p:spPr>
        <p:txBody>
          <a:bodyPr rtlCol="0">
            <a:normAutofit fontScale="90000"/>
          </a:bodyPr>
          <a:lstStyle/>
          <a:p>
            <a:pPr eaLnBrk="1" fontAlgn="auto" hangingPunct="1">
              <a:spcAft>
                <a:spcPts val="0"/>
              </a:spcAft>
              <a:defRPr/>
            </a:pPr>
            <a:br>
              <a:rPr lang="es-ES" altLang="es-ES">
                <a:solidFill>
                  <a:srgbClr val="A3AF07"/>
                </a:solidFill>
                <a:latin typeface="Gill Sans MT" panose="020B0502020104020203" pitchFamily="34" charset="0"/>
                <a:cs typeface="Arial" panose="020B0604020202020204" pitchFamily="34" charset="0"/>
              </a:rPr>
            </a:br>
            <a:endParaRPr lang="ca-ES" altLang="es-ES"/>
          </a:p>
        </p:txBody>
      </p:sp>
      <p:sp>
        <p:nvSpPr>
          <p:cNvPr id="19" name="18 Rectángulo">
            <a:extLst>
              <a:ext uri="{FF2B5EF4-FFF2-40B4-BE49-F238E27FC236}">
                <a16:creationId xmlns:a16="http://schemas.microsoft.com/office/drawing/2014/main" id="{7BD8F7C6-D4E0-4F80-8CD4-E0D808F78BB5}"/>
              </a:ext>
            </a:extLst>
          </p:cNvPr>
          <p:cNvSpPr/>
          <p:nvPr/>
        </p:nvSpPr>
        <p:spPr>
          <a:xfrm>
            <a:off x="346075" y="0"/>
            <a:ext cx="11304588" cy="666750"/>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sz="3600"/>
              <a:t>Tipologías Adicciones Comportamentales que atendemos </a:t>
            </a:r>
          </a:p>
        </p:txBody>
      </p:sp>
      <p:sp>
        <p:nvSpPr>
          <p:cNvPr id="20" name="19 Rectángulo">
            <a:extLst>
              <a:ext uri="{FF2B5EF4-FFF2-40B4-BE49-F238E27FC236}">
                <a16:creationId xmlns:a16="http://schemas.microsoft.com/office/drawing/2014/main" id="{0A61BAC5-0B9F-476E-9EE3-7E5A098B474D}"/>
              </a:ext>
            </a:extLst>
          </p:cNvPr>
          <p:cNvSpPr/>
          <p:nvPr/>
        </p:nvSpPr>
        <p:spPr>
          <a:xfrm>
            <a:off x="1524000" y="6597650"/>
            <a:ext cx="9144000" cy="260350"/>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fontAlgn="auto" hangingPunct="1">
              <a:spcBef>
                <a:spcPts val="2200"/>
              </a:spcBef>
              <a:spcAft>
                <a:spcPts val="0"/>
              </a:spcAft>
              <a:defRPr/>
            </a:pPr>
            <a:r>
              <a:rPr lang="es-ES_tradnl">
                <a:latin typeface="Gill Sans MT" pitchFamily="34" charset="0"/>
              </a:rPr>
              <a:t>www.fundacionadsis.org</a:t>
            </a:r>
            <a:endParaRPr lang="es-ES">
              <a:latin typeface="Gill Sans MT" pitchFamily="34" charset="0"/>
            </a:endParaRPr>
          </a:p>
        </p:txBody>
      </p:sp>
      <p:pic>
        <p:nvPicPr>
          <p:cNvPr id="29701" name="20 Imagen">
            <a:extLst>
              <a:ext uri="{FF2B5EF4-FFF2-40B4-BE49-F238E27FC236}">
                <a16:creationId xmlns:a16="http://schemas.microsoft.com/office/drawing/2014/main" id="{C38DFF6F-7D84-49BC-A61F-79F078323BB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96450" y="5732463"/>
            <a:ext cx="971550" cy="85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15 Título">
            <a:extLst>
              <a:ext uri="{FF2B5EF4-FFF2-40B4-BE49-F238E27FC236}">
                <a16:creationId xmlns:a16="http://schemas.microsoft.com/office/drawing/2014/main" id="{B5EBD86B-CD74-4682-A42F-F3820D0CA936}"/>
              </a:ext>
            </a:extLst>
          </p:cNvPr>
          <p:cNvSpPr txBox="1">
            <a:spLocks/>
          </p:cNvSpPr>
          <p:nvPr/>
        </p:nvSpPr>
        <p:spPr>
          <a:xfrm>
            <a:off x="9120188" y="0"/>
            <a:ext cx="2232025" cy="792163"/>
          </a:xfrm>
          <a:prstGeom prst="rect">
            <a:avLst/>
          </a:prstGeom>
        </p:spPr>
        <p:txBody>
          <a:bodyPr anchor="b">
            <a:normAutofit fontScale="97500"/>
          </a:bodyPr>
          <a:lstStyle/>
          <a:p>
            <a:pPr eaLnBrk="1" fontAlgn="auto" hangingPunct="1">
              <a:spcBef>
                <a:spcPts val="0"/>
              </a:spcBef>
              <a:spcAft>
                <a:spcPts val="0"/>
              </a:spcAft>
              <a:defRPr/>
            </a:pPr>
            <a:br>
              <a:rPr lang="es-ES" sz="2000" b="1">
                <a:latin typeface="Gill Sans MT" pitchFamily="34" charset="0"/>
                <a:ea typeface="+mj-ea"/>
                <a:cs typeface="+mn-cs"/>
              </a:rPr>
            </a:br>
            <a:endParaRPr lang="ca-ES" sz="2000" b="1">
              <a:latin typeface="+mj-lt"/>
              <a:ea typeface="+mj-ea"/>
              <a:cs typeface="+mj-cs"/>
            </a:endParaRPr>
          </a:p>
        </p:txBody>
      </p:sp>
      <p:graphicFrame>
        <p:nvGraphicFramePr>
          <p:cNvPr id="7" name="6 Diagrama">
            <a:extLst>
              <a:ext uri="{FF2B5EF4-FFF2-40B4-BE49-F238E27FC236}">
                <a16:creationId xmlns:a16="http://schemas.microsoft.com/office/drawing/2014/main" id="{F1936D5F-5AB9-46B4-8AAE-F2D610DA9E68}"/>
              </a:ext>
            </a:extLst>
          </p:cNvPr>
          <p:cNvGraphicFramePr/>
          <p:nvPr>
            <p:extLst>
              <p:ext uri="{D42A27DB-BD31-4B8C-83A1-F6EECF244321}">
                <p14:modId xmlns:p14="http://schemas.microsoft.com/office/powerpoint/2010/main" val="334581911"/>
              </p:ext>
            </p:extLst>
          </p:nvPr>
        </p:nvGraphicFramePr>
        <p:xfrm>
          <a:off x="645310" y="796925"/>
          <a:ext cx="10789307" cy="55123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97522435"/>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5 Título">
            <a:extLst>
              <a:ext uri="{FF2B5EF4-FFF2-40B4-BE49-F238E27FC236}">
                <a16:creationId xmlns:a16="http://schemas.microsoft.com/office/drawing/2014/main" id="{D6245D21-266D-4697-84F7-18310852ABDA}"/>
              </a:ext>
            </a:extLst>
          </p:cNvPr>
          <p:cNvSpPr txBox="1">
            <a:spLocks/>
          </p:cNvSpPr>
          <p:nvPr/>
        </p:nvSpPr>
        <p:spPr>
          <a:xfrm>
            <a:off x="9120188" y="0"/>
            <a:ext cx="2232025" cy="792163"/>
          </a:xfrm>
          <a:prstGeom prst="rect">
            <a:avLst/>
          </a:prstGeom>
        </p:spPr>
        <p:txBody>
          <a:bodyPr anchor="b">
            <a:normAutofit fontScale="97500"/>
          </a:bodyPr>
          <a:lstStyle/>
          <a:p>
            <a:pPr eaLnBrk="1" fontAlgn="auto" hangingPunct="1">
              <a:spcBef>
                <a:spcPts val="0"/>
              </a:spcBef>
              <a:spcAft>
                <a:spcPts val="0"/>
              </a:spcAft>
              <a:defRPr/>
            </a:pPr>
            <a:br>
              <a:rPr lang="es-ES" sz="2000" b="1">
                <a:latin typeface="Gill Sans MT" pitchFamily="34" charset="0"/>
                <a:ea typeface="+mj-ea"/>
                <a:cs typeface="+mn-cs"/>
              </a:rPr>
            </a:br>
            <a:endParaRPr lang="ca-ES" sz="2000" b="1">
              <a:latin typeface="+mj-lt"/>
              <a:ea typeface="+mj-ea"/>
              <a:cs typeface="+mj-cs"/>
            </a:endParaRPr>
          </a:p>
        </p:txBody>
      </p:sp>
      <p:sp>
        <p:nvSpPr>
          <p:cNvPr id="19" name="4 Rectángulo">
            <a:extLst>
              <a:ext uri="{FF2B5EF4-FFF2-40B4-BE49-F238E27FC236}">
                <a16:creationId xmlns:a16="http://schemas.microsoft.com/office/drawing/2014/main" id="{04C7D8A2-4599-4AAE-9280-2CD13C2404F8}"/>
              </a:ext>
            </a:extLst>
          </p:cNvPr>
          <p:cNvSpPr/>
          <p:nvPr/>
        </p:nvSpPr>
        <p:spPr>
          <a:xfrm>
            <a:off x="1524000" y="6599238"/>
            <a:ext cx="9144000" cy="258762"/>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30724" name="Rectángulo 20">
            <a:extLst>
              <a:ext uri="{FF2B5EF4-FFF2-40B4-BE49-F238E27FC236}">
                <a16:creationId xmlns:a16="http://schemas.microsoft.com/office/drawing/2014/main" id="{44350914-CE34-4928-9B92-AF43F421AE3C}"/>
              </a:ext>
            </a:extLst>
          </p:cNvPr>
          <p:cNvSpPr>
            <a:spLocks noChangeArrowheads="1"/>
          </p:cNvSpPr>
          <p:nvPr/>
        </p:nvSpPr>
        <p:spPr bwMode="auto">
          <a:xfrm>
            <a:off x="8247063" y="6550025"/>
            <a:ext cx="242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ts val="2200"/>
              </a:spcBef>
              <a:buFont typeface="Arial" panose="020B0604020202020204" pitchFamily="34" charset="0"/>
              <a:buNone/>
            </a:pPr>
            <a:r>
              <a:rPr lang="es-ES_tradnl" altLang="es-ES" sz="1800">
                <a:solidFill>
                  <a:schemeClr val="bg1"/>
                </a:solidFill>
                <a:latin typeface="Gill Sans MT" panose="020B0502020104020203" pitchFamily="34" charset="0"/>
              </a:rPr>
              <a:t>www.fundacionadsis.org</a:t>
            </a:r>
            <a:endParaRPr lang="es-ES" altLang="es-ES" sz="1800">
              <a:solidFill>
                <a:schemeClr val="bg1"/>
              </a:solidFill>
              <a:latin typeface="Gill Sans MT" panose="020B0502020104020203" pitchFamily="34" charset="0"/>
            </a:endParaRPr>
          </a:p>
        </p:txBody>
      </p:sp>
      <p:sp>
        <p:nvSpPr>
          <p:cNvPr id="22" name="18 Rectángulo">
            <a:extLst>
              <a:ext uri="{FF2B5EF4-FFF2-40B4-BE49-F238E27FC236}">
                <a16:creationId xmlns:a16="http://schemas.microsoft.com/office/drawing/2014/main" id="{4468527B-E775-4606-810C-B41E6E0FDD19}"/>
              </a:ext>
            </a:extLst>
          </p:cNvPr>
          <p:cNvSpPr/>
          <p:nvPr/>
        </p:nvSpPr>
        <p:spPr>
          <a:xfrm>
            <a:off x="1298575" y="0"/>
            <a:ext cx="9369425" cy="1062038"/>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sz="4000">
                <a:latin typeface="Rockwell" panose="02060603020205020403" pitchFamily="18" charset="0"/>
              </a:rPr>
              <a:t>Diagnosis de las Adicciones al Juego:</a:t>
            </a:r>
          </a:p>
        </p:txBody>
      </p:sp>
      <p:pic>
        <p:nvPicPr>
          <p:cNvPr id="30726" name="14 Imagen">
            <a:extLst>
              <a:ext uri="{FF2B5EF4-FFF2-40B4-BE49-F238E27FC236}">
                <a16:creationId xmlns:a16="http://schemas.microsoft.com/office/drawing/2014/main" id="{B6BE5FF2-0D49-4511-8382-7093E0D8B69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5063" y="6021388"/>
            <a:ext cx="642937"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Diagrama 1">
            <a:extLst>
              <a:ext uri="{FF2B5EF4-FFF2-40B4-BE49-F238E27FC236}">
                <a16:creationId xmlns:a16="http://schemas.microsoft.com/office/drawing/2014/main" id="{185E6407-7471-4FB1-8D35-9C5206D57A7C}"/>
              </a:ext>
            </a:extLst>
          </p:cNvPr>
          <p:cNvGraphicFramePr/>
          <p:nvPr/>
        </p:nvGraphicFramePr>
        <p:xfrm>
          <a:off x="525807" y="1178092"/>
          <a:ext cx="11666193" cy="65735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8986753"/>
      </p:ext>
    </p:extLst>
  </p:cSld>
  <p:clrMapOvr>
    <a:masterClrMapping/>
  </p:clrMapOvr>
  <p:transition spd="slow">
    <p:blinds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2" descr="Tabla&#10;&#10;Descripción generada automáticamente">
            <a:extLst>
              <a:ext uri="{FF2B5EF4-FFF2-40B4-BE49-F238E27FC236}">
                <a16:creationId xmlns:a16="http://schemas.microsoft.com/office/drawing/2014/main" id="{A12682D8-777B-464F-921A-649FBAFC2BBD}"/>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5804034" y="0"/>
            <a:ext cx="5074035" cy="6706603"/>
          </a:xfrm>
          <a:prstGeom prst="rect">
            <a:avLst/>
          </a:prstGeom>
        </p:spPr>
      </p:pic>
      <p:sp>
        <p:nvSpPr>
          <p:cNvPr id="13" name="15 Título">
            <a:extLst>
              <a:ext uri="{FF2B5EF4-FFF2-40B4-BE49-F238E27FC236}">
                <a16:creationId xmlns:a16="http://schemas.microsoft.com/office/drawing/2014/main" id="{D6245D21-266D-4697-84F7-18310852ABDA}"/>
              </a:ext>
            </a:extLst>
          </p:cNvPr>
          <p:cNvSpPr txBox="1">
            <a:spLocks/>
          </p:cNvSpPr>
          <p:nvPr/>
        </p:nvSpPr>
        <p:spPr>
          <a:xfrm>
            <a:off x="9120188" y="0"/>
            <a:ext cx="2232025" cy="792163"/>
          </a:xfrm>
          <a:prstGeom prst="rect">
            <a:avLst/>
          </a:prstGeom>
        </p:spPr>
        <p:txBody>
          <a:bodyPr anchor="b">
            <a:normAutofit fontScale="97500"/>
          </a:bodyPr>
          <a:lstStyle/>
          <a:p>
            <a:pPr eaLnBrk="1" fontAlgn="auto" hangingPunct="1">
              <a:spcBef>
                <a:spcPts val="0"/>
              </a:spcBef>
              <a:spcAft>
                <a:spcPts val="0"/>
              </a:spcAft>
              <a:defRPr/>
            </a:pPr>
            <a:br>
              <a:rPr lang="es-ES" sz="2000" b="1">
                <a:latin typeface="Gill Sans MT" pitchFamily="34" charset="0"/>
                <a:ea typeface="+mj-ea"/>
                <a:cs typeface="+mn-cs"/>
              </a:rPr>
            </a:br>
            <a:endParaRPr lang="ca-ES" sz="2000" b="1">
              <a:latin typeface="+mj-lt"/>
              <a:ea typeface="+mj-ea"/>
              <a:cs typeface="+mj-cs"/>
            </a:endParaRPr>
          </a:p>
        </p:txBody>
      </p:sp>
      <p:sp>
        <p:nvSpPr>
          <p:cNvPr id="19" name="4 Rectángulo">
            <a:extLst>
              <a:ext uri="{FF2B5EF4-FFF2-40B4-BE49-F238E27FC236}">
                <a16:creationId xmlns:a16="http://schemas.microsoft.com/office/drawing/2014/main" id="{04C7D8A2-4599-4AAE-9280-2CD13C2404F8}"/>
              </a:ext>
            </a:extLst>
          </p:cNvPr>
          <p:cNvSpPr/>
          <p:nvPr/>
        </p:nvSpPr>
        <p:spPr>
          <a:xfrm>
            <a:off x="1524000" y="6599238"/>
            <a:ext cx="9144000" cy="258762"/>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30724" name="Rectángulo 20">
            <a:extLst>
              <a:ext uri="{FF2B5EF4-FFF2-40B4-BE49-F238E27FC236}">
                <a16:creationId xmlns:a16="http://schemas.microsoft.com/office/drawing/2014/main" id="{44350914-CE34-4928-9B92-AF43F421AE3C}"/>
              </a:ext>
            </a:extLst>
          </p:cNvPr>
          <p:cNvSpPr>
            <a:spLocks noChangeArrowheads="1"/>
          </p:cNvSpPr>
          <p:nvPr/>
        </p:nvSpPr>
        <p:spPr bwMode="auto">
          <a:xfrm>
            <a:off x="8247063" y="6550025"/>
            <a:ext cx="242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ts val="2200"/>
              </a:spcBef>
              <a:buFont typeface="Arial" panose="020B0604020202020204" pitchFamily="34" charset="0"/>
              <a:buNone/>
            </a:pPr>
            <a:r>
              <a:rPr lang="es-ES_tradnl" altLang="es-ES" sz="1800">
                <a:solidFill>
                  <a:schemeClr val="bg1"/>
                </a:solidFill>
                <a:latin typeface="Gill Sans MT" panose="020B0502020104020203" pitchFamily="34" charset="0"/>
              </a:rPr>
              <a:t>www.fundacionadsis.org</a:t>
            </a:r>
            <a:endParaRPr lang="es-ES" altLang="es-ES" sz="1800">
              <a:solidFill>
                <a:schemeClr val="bg1"/>
              </a:solidFill>
              <a:latin typeface="Gill Sans MT" panose="020B0502020104020203" pitchFamily="34" charset="0"/>
            </a:endParaRPr>
          </a:p>
        </p:txBody>
      </p:sp>
      <p:sp>
        <p:nvSpPr>
          <p:cNvPr id="22" name="18 Rectángulo">
            <a:extLst>
              <a:ext uri="{FF2B5EF4-FFF2-40B4-BE49-F238E27FC236}">
                <a16:creationId xmlns:a16="http://schemas.microsoft.com/office/drawing/2014/main" id="{4468527B-E775-4606-810C-B41E6E0FDD19}"/>
              </a:ext>
            </a:extLst>
          </p:cNvPr>
          <p:cNvSpPr/>
          <p:nvPr/>
        </p:nvSpPr>
        <p:spPr>
          <a:xfrm>
            <a:off x="7018794" y="0"/>
            <a:ext cx="4786986" cy="665381"/>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a:latin typeface="Rockwell" panose="02060603020205020403" pitchFamily="18" charset="0"/>
              </a:rPr>
              <a:t>Diagnosis de las Adicciones al Juego:</a:t>
            </a:r>
          </a:p>
        </p:txBody>
      </p:sp>
      <p:pic>
        <p:nvPicPr>
          <p:cNvPr id="30726" name="14 Imagen">
            <a:extLst>
              <a:ext uri="{FF2B5EF4-FFF2-40B4-BE49-F238E27FC236}">
                <a16:creationId xmlns:a16="http://schemas.microsoft.com/office/drawing/2014/main" id="{B6BE5FF2-0D49-4511-8382-7093E0D8B69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25063" y="6021388"/>
            <a:ext cx="642937"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n 13" descr="Tabla&#10;&#10;Descripción generada automáticamente">
            <a:extLst>
              <a:ext uri="{FF2B5EF4-FFF2-40B4-BE49-F238E27FC236}">
                <a16:creationId xmlns:a16="http://schemas.microsoft.com/office/drawing/2014/main" id="{CE5FB3D6-EDD2-404F-89C9-346833400099}"/>
              </a:ext>
            </a:extLst>
          </p:cNvPr>
          <p:cNvPicPr>
            <a:picLocks noChangeAspect="1"/>
          </p:cNvPicPr>
          <p:nvPr/>
        </p:nvPicPr>
        <p:blipFill>
          <a:blip r:embed="rId6" cstate="print">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601250" y="330433"/>
            <a:ext cx="4799555" cy="5925738"/>
          </a:xfrm>
          <a:prstGeom prst="rect">
            <a:avLst/>
          </a:prstGeom>
          <a:ln>
            <a:noFill/>
          </a:ln>
          <a:effectLst>
            <a:softEdge rad="112500"/>
          </a:effectLst>
        </p:spPr>
      </p:pic>
    </p:spTree>
    <p:extLst>
      <p:ext uri="{BB962C8B-B14F-4D97-AF65-F5344CB8AC3E}">
        <p14:creationId xmlns:p14="http://schemas.microsoft.com/office/powerpoint/2010/main" val="3396466427"/>
      </p:ext>
    </p:extLst>
  </p:cSld>
  <p:clrMapOvr>
    <a:masterClrMapping/>
  </p:clrMapOvr>
  <p:transition spd="slow">
    <p:blinds dir="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5 Título">
            <a:extLst>
              <a:ext uri="{FF2B5EF4-FFF2-40B4-BE49-F238E27FC236}">
                <a16:creationId xmlns:a16="http://schemas.microsoft.com/office/drawing/2014/main" id="{D6245D21-266D-4697-84F7-18310852ABDA}"/>
              </a:ext>
            </a:extLst>
          </p:cNvPr>
          <p:cNvSpPr txBox="1">
            <a:spLocks/>
          </p:cNvSpPr>
          <p:nvPr/>
        </p:nvSpPr>
        <p:spPr>
          <a:xfrm>
            <a:off x="9120188" y="0"/>
            <a:ext cx="2232025" cy="792163"/>
          </a:xfrm>
          <a:prstGeom prst="rect">
            <a:avLst/>
          </a:prstGeom>
        </p:spPr>
        <p:txBody>
          <a:bodyPr anchor="b">
            <a:normAutofit fontScale="97500"/>
          </a:bodyPr>
          <a:lstStyle/>
          <a:p>
            <a:pPr eaLnBrk="1" fontAlgn="auto" hangingPunct="1">
              <a:spcBef>
                <a:spcPts val="0"/>
              </a:spcBef>
              <a:spcAft>
                <a:spcPts val="0"/>
              </a:spcAft>
              <a:defRPr/>
            </a:pPr>
            <a:br>
              <a:rPr lang="es-ES" sz="2000" b="1">
                <a:latin typeface="Gill Sans MT" pitchFamily="34" charset="0"/>
                <a:ea typeface="+mj-ea"/>
                <a:cs typeface="+mn-cs"/>
              </a:rPr>
            </a:br>
            <a:endParaRPr lang="ca-ES" sz="2000" b="1">
              <a:latin typeface="+mj-lt"/>
              <a:ea typeface="+mj-ea"/>
              <a:cs typeface="+mj-cs"/>
            </a:endParaRPr>
          </a:p>
        </p:txBody>
      </p:sp>
      <p:sp>
        <p:nvSpPr>
          <p:cNvPr id="19" name="4 Rectángulo">
            <a:extLst>
              <a:ext uri="{FF2B5EF4-FFF2-40B4-BE49-F238E27FC236}">
                <a16:creationId xmlns:a16="http://schemas.microsoft.com/office/drawing/2014/main" id="{04C7D8A2-4599-4AAE-9280-2CD13C2404F8}"/>
              </a:ext>
            </a:extLst>
          </p:cNvPr>
          <p:cNvSpPr/>
          <p:nvPr/>
        </p:nvSpPr>
        <p:spPr>
          <a:xfrm>
            <a:off x="1524000" y="6599238"/>
            <a:ext cx="9144000" cy="258762"/>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30724" name="Rectángulo 20">
            <a:extLst>
              <a:ext uri="{FF2B5EF4-FFF2-40B4-BE49-F238E27FC236}">
                <a16:creationId xmlns:a16="http://schemas.microsoft.com/office/drawing/2014/main" id="{44350914-CE34-4928-9B92-AF43F421AE3C}"/>
              </a:ext>
            </a:extLst>
          </p:cNvPr>
          <p:cNvSpPr>
            <a:spLocks noChangeArrowheads="1"/>
          </p:cNvSpPr>
          <p:nvPr/>
        </p:nvSpPr>
        <p:spPr bwMode="auto">
          <a:xfrm>
            <a:off x="8247063" y="6550025"/>
            <a:ext cx="242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ts val="2200"/>
              </a:spcBef>
              <a:buFont typeface="Arial" panose="020B0604020202020204" pitchFamily="34" charset="0"/>
              <a:buNone/>
            </a:pPr>
            <a:r>
              <a:rPr lang="es-ES_tradnl" altLang="es-ES" sz="1800">
                <a:solidFill>
                  <a:schemeClr val="bg1"/>
                </a:solidFill>
                <a:latin typeface="Gill Sans MT" panose="020B0502020104020203" pitchFamily="34" charset="0"/>
              </a:rPr>
              <a:t>www.fundacionadsis.org</a:t>
            </a:r>
            <a:endParaRPr lang="es-ES" altLang="es-ES" sz="1800">
              <a:solidFill>
                <a:schemeClr val="bg1"/>
              </a:solidFill>
              <a:latin typeface="Gill Sans MT" panose="020B0502020104020203" pitchFamily="34" charset="0"/>
            </a:endParaRPr>
          </a:p>
        </p:txBody>
      </p:sp>
      <p:sp>
        <p:nvSpPr>
          <p:cNvPr id="22" name="18 Rectángulo">
            <a:extLst>
              <a:ext uri="{FF2B5EF4-FFF2-40B4-BE49-F238E27FC236}">
                <a16:creationId xmlns:a16="http://schemas.microsoft.com/office/drawing/2014/main" id="{4468527B-E775-4606-810C-B41E6E0FDD19}"/>
              </a:ext>
            </a:extLst>
          </p:cNvPr>
          <p:cNvSpPr/>
          <p:nvPr/>
        </p:nvSpPr>
        <p:spPr>
          <a:xfrm>
            <a:off x="7018794" y="0"/>
            <a:ext cx="4786986" cy="665381"/>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a:latin typeface="Rockwell" panose="02060603020205020403" pitchFamily="18" charset="0"/>
              </a:rPr>
              <a:t>Diagnosis de las Adicciones al Juego:</a:t>
            </a:r>
          </a:p>
        </p:txBody>
      </p:sp>
      <p:pic>
        <p:nvPicPr>
          <p:cNvPr id="30726" name="14 Imagen">
            <a:extLst>
              <a:ext uri="{FF2B5EF4-FFF2-40B4-BE49-F238E27FC236}">
                <a16:creationId xmlns:a16="http://schemas.microsoft.com/office/drawing/2014/main" id="{B6BE5FF2-0D49-4511-8382-7093E0D8B69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5063" y="6021388"/>
            <a:ext cx="642937"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n 3" descr="Tabla&#10;&#10;Descripción generada automáticamente">
            <a:extLst>
              <a:ext uri="{FF2B5EF4-FFF2-40B4-BE49-F238E27FC236}">
                <a16:creationId xmlns:a16="http://schemas.microsoft.com/office/drawing/2014/main" id="{2B8E028E-431D-4FC8-AECC-8A7CFE8A23D6}"/>
              </a:ext>
            </a:extLst>
          </p:cNvPr>
          <p:cNvPicPr>
            <a:picLocks noChangeAspect="1"/>
          </p:cNvPicPr>
          <p:nvPr/>
        </p:nvPicPr>
        <p:blipFill>
          <a:blip r:embed="rId4" cstate="print"/>
          <a:stretch>
            <a:fillRect/>
          </a:stretch>
        </p:blipFill>
        <p:spPr>
          <a:xfrm>
            <a:off x="308975" y="195197"/>
            <a:ext cx="4434213" cy="6415413"/>
          </a:xfrm>
          <a:prstGeom prst="rect">
            <a:avLst/>
          </a:prstGeom>
        </p:spPr>
      </p:pic>
      <p:pic>
        <p:nvPicPr>
          <p:cNvPr id="4" name="Imagen 4" descr="Tabla&#10;&#10;Descripción generada automáticamente">
            <a:extLst>
              <a:ext uri="{FF2B5EF4-FFF2-40B4-BE49-F238E27FC236}">
                <a16:creationId xmlns:a16="http://schemas.microsoft.com/office/drawing/2014/main" id="{6AA0BF16-A343-4BA2-A8AE-E07ADEA7276E}"/>
              </a:ext>
            </a:extLst>
          </p:cNvPr>
          <p:cNvPicPr>
            <a:picLocks noChangeAspect="1"/>
          </p:cNvPicPr>
          <p:nvPr/>
        </p:nvPicPr>
        <p:blipFill>
          <a:blip r:embed="rId5" cstate="print"/>
          <a:stretch>
            <a:fillRect/>
          </a:stretch>
        </p:blipFill>
        <p:spPr>
          <a:xfrm>
            <a:off x="4672209" y="460995"/>
            <a:ext cx="4799555" cy="6196969"/>
          </a:xfrm>
          <a:prstGeom prst="rect">
            <a:avLst/>
          </a:prstGeom>
        </p:spPr>
      </p:pic>
      <p:pic>
        <p:nvPicPr>
          <p:cNvPr id="5" name="Imagen 5" descr="Tabla&#10;&#10;Descripción generada automáticamente">
            <a:extLst>
              <a:ext uri="{FF2B5EF4-FFF2-40B4-BE49-F238E27FC236}">
                <a16:creationId xmlns:a16="http://schemas.microsoft.com/office/drawing/2014/main" id="{BA66EE51-6C63-4495-9ED2-D77FC09D9609}"/>
              </a:ext>
            </a:extLst>
          </p:cNvPr>
          <p:cNvPicPr>
            <a:picLocks noChangeAspect="1"/>
          </p:cNvPicPr>
          <p:nvPr/>
        </p:nvPicPr>
        <p:blipFill>
          <a:blip r:embed="rId6" cstate="print"/>
          <a:stretch>
            <a:fillRect/>
          </a:stretch>
        </p:blipFill>
        <p:spPr>
          <a:xfrm>
            <a:off x="8951934" y="3312788"/>
            <a:ext cx="3244241" cy="2247029"/>
          </a:xfrm>
          <a:prstGeom prst="rect">
            <a:avLst/>
          </a:prstGeom>
        </p:spPr>
      </p:pic>
    </p:spTree>
    <p:extLst>
      <p:ext uri="{BB962C8B-B14F-4D97-AF65-F5344CB8AC3E}">
        <p14:creationId xmlns:p14="http://schemas.microsoft.com/office/powerpoint/2010/main" val="788324769"/>
      </p:ext>
    </p:extLst>
  </p:cSld>
  <p:clrMapOvr>
    <a:masterClrMapping/>
  </p:clrMapOvr>
  <p:transition spd="slow">
    <p:blinds dir="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5 Título">
            <a:extLst>
              <a:ext uri="{FF2B5EF4-FFF2-40B4-BE49-F238E27FC236}">
                <a16:creationId xmlns:a16="http://schemas.microsoft.com/office/drawing/2014/main" id="{D6245D21-266D-4697-84F7-18310852ABDA}"/>
              </a:ext>
            </a:extLst>
          </p:cNvPr>
          <p:cNvSpPr txBox="1">
            <a:spLocks/>
          </p:cNvSpPr>
          <p:nvPr/>
        </p:nvSpPr>
        <p:spPr>
          <a:xfrm>
            <a:off x="9120188" y="0"/>
            <a:ext cx="2232025" cy="792163"/>
          </a:xfrm>
          <a:prstGeom prst="rect">
            <a:avLst/>
          </a:prstGeom>
        </p:spPr>
        <p:txBody>
          <a:bodyPr anchor="b">
            <a:normAutofit fontScale="97500"/>
          </a:bodyPr>
          <a:lstStyle/>
          <a:p>
            <a:pPr eaLnBrk="1" fontAlgn="auto" hangingPunct="1">
              <a:spcBef>
                <a:spcPts val="0"/>
              </a:spcBef>
              <a:spcAft>
                <a:spcPts val="0"/>
              </a:spcAft>
              <a:defRPr/>
            </a:pPr>
            <a:br>
              <a:rPr lang="es-ES" sz="2000" b="1">
                <a:latin typeface="Gill Sans MT" pitchFamily="34" charset="0"/>
                <a:ea typeface="+mj-ea"/>
                <a:cs typeface="+mn-cs"/>
              </a:rPr>
            </a:br>
            <a:endParaRPr lang="ca-ES" sz="2000" b="1">
              <a:latin typeface="+mj-lt"/>
              <a:ea typeface="+mj-ea"/>
              <a:cs typeface="+mj-cs"/>
            </a:endParaRPr>
          </a:p>
        </p:txBody>
      </p:sp>
      <p:sp>
        <p:nvSpPr>
          <p:cNvPr id="19" name="4 Rectángulo">
            <a:extLst>
              <a:ext uri="{FF2B5EF4-FFF2-40B4-BE49-F238E27FC236}">
                <a16:creationId xmlns:a16="http://schemas.microsoft.com/office/drawing/2014/main" id="{04C7D8A2-4599-4AAE-9280-2CD13C2404F8}"/>
              </a:ext>
            </a:extLst>
          </p:cNvPr>
          <p:cNvSpPr/>
          <p:nvPr/>
        </p:nvSpPr>
        <p:spPr>
          <a:xfrm>
            <a:off x="1524000" y="6599238"/>
            <a:ext cx="9144000" cy="258762"/>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30724" name="Rectángulo 20">
            <a:extLst>
              <a:ext uri="{FF2B5EF4-FFF2-40B4-BE49-F238E27FC236}">
                <a16:creationId xmlns:a16="http://schemas.microsoft.com/office/drawing/2014/main" id="{44350914-CE34-4928-9B92-AF43F421AE3C}"/>
              </a:ext>
            </a:extLst>
          </p:cNvPr>
          <p:cNvSpPr>
            <a:spLocks noChangeArrowheads="1"/>
          </p:cNvSpPr>
          <p:nvPr/>
        </p:nvSpPr>
        <p:spPr bwMode="auto">
          <a:xfrm>
            <a:off x="8247063" y="6550025"/>
            <a:ext cx="242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ts val="2200"/>
              </a:spcBef>
              <a:buFont typeface="Arial" panose="020B0604020202020204" pitchFamily="34" charset="0"/>
              <a:buNone/>
            </a:pPr>
            <a:r>
              <a:rPr lang="es-ES_tradnl" altLang="es-ES" sz="1800">
                <a:solidFill>
                  <a:schemeClr val="bg1"/>
                </a:solidFill>
                <a:latin typeface="Gill Sans MT" panose="020B0502020104020203" pitchFamily="34" charset="0"/>
              </a:rPr>
              <a:t>www.fundacionadsis.org</a:t>
            </a:r>
            <a:endParaRPr lang="es-ES" altLang="es-ES" sz="1800">
              <a:solidFill>
                <a:schemeClr val="bg1"/>
              </a:solidFill>
              <a:latin typeface="Gill Sans MT" panose="020B0502020104020203" pitchFamily="34" charset="0"/>
            </a:endParaRPr>
          </a:p>
        </p:txBody>
      </p:sp>
      <p:sp>
        <p:nvSpPr>
          <p:cNvPr id="22" name="18 Rectángulo">
            <a:extLst>
              <a:ext uri="{FF2B5EF4-FFF2-40B4-BE49-F238E27FC236}">
                <a16:creationId xmlns:a16="http://schemas.microsoft.com/office/drawing/2014/main" id="{4468527B-E775-4606-810C-B41E6E0FDD19}"/>
              </a:ext>
            </a:extLst>
          </p:cNvPr>
          <p:cNvSpPr/>
          <p:nvPr/>
        </p:nvSpPr>
        <p:spPr>
          <a:xfrm>
            <a:off x="7018794" y="0"/>
            <a:ext cx="4786986" cy="665381"/>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a:latin typeface="Rockwell" panose="02060603020205020403" pitchFamily="18" charset="0"/>
              </a:rPr>
              <a:t>Diagnosis de las Adicciones al Juego:</a:t>
            </a:r>
          </a:p>
        </p:txBody>
      </p:sp>
      <p:pic>
        <p:nvPicPr>
          <p:cNvPr id="30726" name="14 Imagen">
            <a:extLst>
              <a:ext uri="{FF2B5EF4-FFF2-40B4-BE49-F238E27FC236}">
                <a16:creationId xmlns:a16="http://schemas.microsoft.com/office/drawing/2014/main" id="{B6BE5FF2-0D49-4511-8382-7093E0D8B69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5063" y="6021388"/>
            <a:ext cx="642937"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n 5" descr="Interfaz de usuario gráfica, Texto, Aplicación, Correo electrónico&#10;&#10;Descripción generada automáticamente">
            <a:extLst>
              <a:ext uri="{FF2B5EF4-FFF2-40B4-BE49-F238E27FC236}">
                <a16:creationId xmlns:a16="http://schemas.microsoft.com/office/drawing/2014/main" id="{CB252AD9-011A-479B-9590-1ED40D692A0F}"/>
              </a:ext>
            </a:extLst>
          </p:cNvPr>
          <p:cNvPicPr>
            <a:picLocks noChangeAspect="1"/>
          </p:cNvPicPr>
          <p:nvPr/>
        </p:nvPicPr>
        <p:blipFill>
          <a:blip r:embed="rId4" cstate="print"/>
          <a:stretch>
            <a:fillRect/>
          </a:stretch>
        </p:blipFill>
        <p:spPr>
          <a:xfrm>
            <a:off x="1394564" y="160601"/>
            <a:ext cx="4956131" cy="6557672"/>
          </a:xfrm>
          <a:prstGeom prst="rect">
            <a:avLst/>
          </a:prstGeom>
        </p:spPr>
      </p:pic>
    </p:spTree>
    <p:extLst>
      <p:ext uri="{BB962C8B-B14F-4D97-AF65-F5344CB8AC3E}">
        <p14:creationId xmlns:p14="http://schemas.microsoft.com/office/powerpoint/2010/main" val="1759187507"/>
      </p:ext>
    </p:extLst>
  </p:cSld>
  <p:clrMapOvr>
    <a:masterClrMapping/>
  </p:clrMapOvr>
  <p:transition spd="slow">
    <p:blinds dir="ver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5 Título">
            <a:extLst>
              <a:ext uri="{FF2B5EF4-FFF2-40B4-BE49-F238E27FC236}">
                <a16:creationId xmlns:a16="http://schemas.microsoft.com/office/drawing/2014/main" id="{D6245D21-266D-4697-84F7-18310852ABDA}"/>
              </a:ext>
            </a:extLst>
          </p:cNvPr>
          <p:cNvSpPr txBox="1">
            <a:spLocks/>
          </p:cNvSpPr>
          <p:nvPr/>
        </p:nvSpPr>
        <p:spPr>
          <a:xfrm>
            <a:off x="9120188" y="0"/>
            <a:ext cx="2232025" cy="792163"/>
          </a:xfrm>
          <a:prstGeom prst="rect">
            <a:avLst/>
          </a:prstGeom>
        </p:spPr>
        <p:txBody>
          <a:bodyPr anchor="b">
            <a:normAutofit fontScale="97500"/>
          </a:bodyPr>
          <a:lstStyle/>
          <a:p>
            <a:pPr eaLnBrk="1" fontAlgn="auto" hangingPunct="1">
              <a:spcBef>
                <a:spcPts val="0"/>
              </a:spcBef>
              <a:spcAft>
                <a:spcPts val="0"/>
              </a:spcAft>
              <a:defRPr/>
            </a:pPr>
            <a:br>
              <a:rPr lang="es-ES" sz="2000" b="1">
                <a:latin typeface="Gill Sans MT" pitchFamily="34" charset="0"/>
                <a:ea typeface="+mj-ea"/>
                <a:cs typeface="+mn-cs"/>
              </a:rPr>
            </a:br>
            <a:endParaRPr lang="ca-ES" sz="2000" b="1">
              <a:latin typeface="+mj-lt"/>
              <a:ea typeface="+mj-ea"/>
              <a:cs typeface="+mj-cs"/>
            </a:endParaRPr>
          </a:p>
        </p:txBody>
      </p:sp>
      <p:sp>
        <p:nvSpPr>
          <p:cNvPr id="19" name="4 Rectángulo">
            <a:extLst>
              <a:ext uri="{FF2B5EF4-FFF2-40B4-BE49-F238E27FC236}">
                <a16:creationId xmlns:a16="http://schemas.microsoft.com/office/drawing/2014/main" id="{04C7D8A2-4599-4AAE-9280-2CD13C2404F8}"/>
              </a:ext>
            </a:extLst>
          </p:cNvPr>
          <p:cNvSpPr/>
          <p:nvPr/>
        </p:nvSpPr>
        <p:spPr>
          <a:xfrm>
            <a:off x="1524000" y="6599238"/>
            <a:ext cx="9144000" cy="258762"/>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30724" name="Rectángulo 20">
            <a:extLst>
              <a:ext uri="{FF2B5EF4-FFF2-40B4-BE49-F238E27FC236}">
                <a16:creationId xmlns:a16="http://schemas.microsoft.com/office/drawing/2014/main" id="{44350914-CE34-4928-9B92-AF43F421AE3C}"/>
              </a:ext>
            </a:extLst>
          </p:cNvPr>
          <p:cNvSpPr>
            <a:spLocks noChangeArrowheads="1"/>
          </p:cNvSpPr>
          <p:nvPr/>
        </p:nvSpPr>
        <p:spPr bwMode="auto">
          <a:xfrm>
            <a:off x="8247063" y="6550025"/>
            <a:ext cx="242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ts val="2200"/>
              </a:spcBef>
              <a:buFont typeface="Arial" panose="020B0604020202020204" pitchFamily="34" charset="0"/>
              <a:buNone/>
            </a:pPr>
            <a:r>
              <a:rPr lang="es-ES_tradnl" altLang="es-ES" sz="1800">
                <a:solidFill>
                  <a:schemeClr val="bg1"/>
                </a:solidFill>
                <a:latin typeface="Gill Sans MT" panose="020B0502020104020203" pitchFamily="34" charset="0"/>
              </a:rPr>
              <a:t>www.fundacionadsis.org</a:t>
            </a:r>
            <a:endParaRPr lang="es-ES" altLang="es-ES" sz="1800">
              <a:solidFill>
                <a:schemeClr val="bg1"/>
              </a:solidFill>
              <a:latin typeface="Gill Sans MT" panose="020B0502020104020203" pitchFamily="34" charset="0"/>
            </a:endParaRPr>
          </a:p>
        </p:txBody>
      </p:sp>
      <p:sp>
        <p:nvSpPr>
          <p:cNvPr id="22" name="18 Rectángulo">
            <a:extLst>
              <a:ext uri="{FF2B5EF4-FFF2-40B4-BE49-F238E27FC236}">
                <a16:creationId xmlns:a16="http://schemas.microsoft.com/office/drawing/2014/main" id="{4468527B-E775-4606-810C-B41E6E0FDD19}"/>
              </a:ext>
            </a:extLst>
          </p:cNvPr>
          <p:cNvSpPr/>
          <p:nvPr/>
        </p:nvSpPr>
        <p:spPr>
          <a:xfrm>
            <a:off x="7823199" y="841376"/>
            <a:ext cx="4031793" cy="1144805"/>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dirty="0">
                <a:latin typeface="Rockwell" panose="02060603020205020403" pitchFamily="18" charset="0"/>
              </a:rPr>
              <a:t>Diagnosis de las Adicciones al Juego:</a:t>
            </a:r>
          </a:p>
        </p:txBody>
      </p:sp>
      <p:pic>
        <p:nvPicPr>
          <p:cNvPr id="30726" name="14 Imagen">
            <a:extLst>
              <a:ext uri="{FF2B5EF4-FFF2-40B4-BE49-F238E27FC236}">
                <a16:creationId xmlns:a16="http://schemas.microsoft.com/office/drawing/2014/main" id="{B6BE5FF2-0D49-4511-8382-7093E0D8B69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5063" y="6021388"/>
            <a:ext cx="642937"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1963" y="61913"/>
            <a:ext cx="6823867" cy="6777235"/>
          </a:xfrm>
          <a:prstGeom prst="rect">
            <a:avLst/>
          </a:prstGeom>
        </p:spPr>
      </p:pic>
    </p:spTree>
    <p:extLst>
      <p:ext uri="{BB962C8B-B14F-4D97-AF65-F5344CB8AC3E}">
        <p14:creationId xmlns:p14="http://schemas.microsoft.com/office/powerpoint/2010/main" val="486756638"/>
      </p:ext>
    </p:extLst>
  </p:cSld>
  <p:clrMapOvr>
    <a:masterClrMapping/>
  </p:clrMapOvr>
  <p:transition spd="slow">
    <p:blinds dir="ver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5 Título">
            <a:extLst>
              <a:ext uri="{FF2B5EF4-FFF2-40B4-BE49-F238E27FC236}">
                <a16:creationId xmlns:a16="http://schemas.microsoft.com/office/drawing/2014/main" id="{D6245D21-266D-4697-84F7-18310852ABDA}"/>
              </a:ext>
            </a:extLst>
          </p:cNvPr>
          <p:cNvSpPr txBox="1">
            <a:spLocks/>
          </p:cNvSpPr>
          <p:nvPr/>
        </p:nvSpPr>
        <p:spPr>
          <a:xfrm>
            <a:off x="9120188" y="0"/>
            <a:ext cx="2232025" cy="792163"/>
          </a:xfrm>
          <a:prstGeom prst="rect">
            <a:avLst/>
          </a:prstGeom>
        </p:spPr>
        <p:txBody>
          <a:bodyPr anchor="b">
            <a:normAutofit fontScale="97500"/>
          </a:bodyPr>
          <a:lstStyle/>
          <a:p>
            <a:pPr eaLnBrk="1" fontAlgn="auto" hangingPunct="1">
              <a:spcBef>
                <a:spcPts val="0"/>
              </a:spcBef>
              <a:spcAft>
                <a:spcPts val="0"/>
              </a:spcAft>
              <a:defRPr/>
            </a:pPr>
            <a:br>
              <a:rPr lang="es-ES" sz="2000" b="1">
                <a:latin typeface="Gill Sans MT" pitchFamily="34" charset="0"/>
                <a:ea typeface="+mj-ea"/>
                <a:cs typeface="+mn-cs"/>
              </a:rPr>
            </a:br>
            <a:endParaRPr lang="ca-ES" sz="2000" b="1">
              <a:latin typeface="+mj-lt"/>
              <a:ea typeface="+mj-ea"/>
              <a:cs typeface="+mj-cs"/>
            </a:endParaRPr>
          </a:p>
        </p:txBody>
      </p:sp>
      <p:sp>
        <p:nvSpPr>
          <p:cNvPr id="19" name="4 Rectángulo">
            <a:extLst>
              <a:ext uri="{FF2B5EF4-FFF2-40B4-BE49-F238E27FC236}">
                <a16:creationId xmlns:a16="http://schemas.microsoft.com/office/drawing/2014/main" id="{04C7D8A2-4599-4AAE-9280-2CD13C2404F8}"/>
              </a:ext>
            </a:extLst>
          </p:cNvPr>
          <p:cNvSpPr/>
          <p:nvPr/>
        </p:nvSpPr>
        <p:spPr>
          <a:xfrm>
            <a:off x="1524000" y="6599238"/>
            <a:ext cx="9144000" cy="258762"/>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30724" name="Rectángulo 20">
            <a:extLst>
              <a:ext uri="{FF2B5EF4-FFF2-40B4-BE49-F238E27FC236}">
                <a16:creationId xmlns:a16="http://schemas.microsoft.com/office/drawing/2014/main" id="{44350914-CE34-4928-9B92-AF43F421AE3C}"/>
              </a:ext>
            </a:extLst>
          </p:cNvPr>
          <p:cNvSpPr>
            <a:spLocks noChangeArrowheads="1"/>
          </p:cNvSpPr>
          <p:nvPr/>
        </p:nvSpPr>
        <p:spPr bwMode="auto">
          <a:xfrm>
            <a:off x="8247063" y="6550025"/>
            <a:ext cx="242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ts val="2200"/>
              </a:spcBef>
              <a:buFont typeface="Arial" panose="020B0604020202020204" pitchFamily="34" charset="0"/>
              <a:buNone/>
            </a:pPr>
            <a:r>
              <a:rPr lang="es-ES_tradnl" altLang="es-ES" sz="1800">
                <a:solidFill>
                  <a:schemeClr val="bg1"/>
                </a:solidFill>
                <a:latin typeface="Gill Sans MT" panose="020B0502020104020203" pitchFamily="34" charset="0"/>
              </a:rPr>
              <a:t>www.fundacionadsis.org</a:t>
            </a:r>
            <a:endParaRPr lang="es-ES" altLang="es-ES" sz="1800">
              <a:solidFill>
                <a:schemeClr val="bg1"/>
              </a:solidFill>
              <a:latin typeface="Gill Sans MT" panose="020B0502020104020203" pitchFamily="34" charset="0"/>
            </a:endParaRPr>
          </a:p>
        </p:txBody>
      </p:sp>
      <p:sp>
        <p:nvSpPr>
          <p:cNvPr id="22" name="18 Rectángulo">
            <a:extLst>
              <a:ext uri="{FF2B5EF4-FFF2-40B4-BE49-F238E27FC236}">
                <a16:creationId xmlns:a16="http://schemas.microsoft.com/office/drawing/2014/main" id="{4468527B-E775-4606-810C-B41E6E0FDD19}"/>
              </a:ext>
            </a:extLst>
          </p:cNvPr>
          <p:cNvSpPr/>
          <p:nvPr/>
        </p:nvSpPr>
        <p:spPr>
          <a:xfrm>
            <a:off x="7823199" y="841376"/>
            <a:ext cx="4031793" cy="1144805"/>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dirty="0">
                <a:latin typeface="Rockwell" panose="02060603020205020403" pitchFamily="18" charset="0"/>
              </a:rPr>
              <a:t>Diagnosis de las Adicciones al Juego:</a:t>
            </a:r>
          </a:p>
        </p:txBody>
      </p:sp>
      <p:pic>
        <p:nvPicPr>
          <p:cNvPr id="30726" name="14 Imagen">
            <a:extLst>
              <a:ext uri="{FF2B5EF4-FFF2-40B4-BE49-F238E27FC236}">
                <a16:creationId xmlns:a16="http://schemas.microsoft.com/office/drawing/2014/main" id="{B6BE5FF2-0D49-4511-8382-7093E0D8B69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5063" y="6021388"/>
            <a:ext cx="642937"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p:cNvPicPr>
            <a:picLocks noChangeAspect="1"/>
          </p:cNvPicPr>
          <p:nvPr/>
        </p:nvPicPr>
        <p:blipFill>
          <a:blip r:embed="rId4" cstate="print"/>
          <a:stretch>
            <a:fillRect/>
          </a:stretch>
        </p:blipFill>
        <p:spPr>
          <a:xfrm>
            <a:off x="1059208" y="134"/>
            <a:ext cx="5350828" cy="6599104"/>
          </a:xfrm>
          <a:prstGeom prst="rect">
            <a:avLst/>
          </a:prstGeom>
          <a:ln>
            <a:noFill/>
          </a:ln>
          <a:effectLst>
            <a:softEdge rad="112500"/>
          </a:effectLst>
        </p:spPr>
      </p:pic>
    </p:spTree>
    <p:extLst>
      <p:ext uri="{BB962C8B-B14F-4D97-AF65-F5344CB8AC3E}">
        <p14:creationId xmlns:p14="http://schemas.microsoft.com/office/powerpoint/2010/main" val="3812016720"/>
      </p:ext>
    </p:extLst>
  </p:cSld>
  <p:clrMapOvr>
    <a:masterClrMapping/>
  </p:clrMapOvr>
  <p:transition spd="slow">
    <p:blinds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5 Título">
            <a:extLst>
              <a:ext uri="{FF2B5EF4-FFF2-40B4-BE49-F238E27FC236}">
                <a16:creationId xmlns:a16="http://schemas.microsoft.com/office/drawing/2014/main" id="{D6245D21-266D-4697-84F7-18310852ABDA}"/>
              </a:ext>
            </a:extLst>
          </p:cNvPr>
          <p:cNvSpPr txBox="1">
            <a:spLocks/>
          </p:cNvSpPr>
          <p:nvPr/>
        </p:nvSpPr>
        <p:spPr>
          <a:xfrm>
            <a:off x="9120188" y="0"/>
            <a:ext cx="2232025" cy="792163"/>
          </a:xfrm>
          <a:prstGeom prst="rect">
            <a:avLst/>
          </a:prstGeom>
        </p:spPr>
        <p:txBody>
          <a:bodyPr anchor="b">
            <a:normAutofit fontScale="97500"/>
          </a:bodyPr>
          <a:lstStyle/>
          <a:p>
            <a:pPr eaLnBrk="1" fontAlgn="auto" hangingPunct="1">
              <a:spcBef>
                <a:spcPts val="0"/>
              </a:spcBef>
              <a:spcAft>
                <a:spcPts val="0"/>
              </a:spcAft>
              <a:defRPr/>
            </a:pPr>
            <a:br>
              <a:rPr lang="es-ES" sz="2000" b="1">
                <a:latin typeface="Gill Sans MT" pitchFamily="34" charset="0"/>
                <a:ea typeface="+mj-ea"/>
                <a:cs typeface="+mn-cs"/>
              </a:rPr>
            </a:br>
            <a:endParaRPr lang="ca-ES" sz="2000" b="1">
              <a:latin typeface="+mj-lt"/>
              <a:ea typeface="+mj-ea"/>
              <a:cs typeface="+mj-cs"/>
            </a:endParaRPr>
          </a:p>
        </p:txBody>
      </p:sp>
      <p:sp>
        <p:nvSpPr>
          <p:cNvPr id="19" name="4 Rectángulo">
            <a:extLst>
              <a:ext uri="{FF2B5EF4-FFF2-40B4-BE49-F238E27FC236}">
                <a16:creationId xmlns:a16="http://schemas.microsoft.com/office/drawing/2014/main" id="{04C7D8A2-4599-4AAE-9280-2CD13C2404F8}"/>
              </a:ext>
            </a:extLst>
          </p:cNvPr>
          <p:cNvSpPr/>
          <p:nvPr/>
        </p:nvSpPr>
        <p:spPr>
          <a:xfrm>
            <a:off x="1524000" y="6599238"/>
            <a:ext cx="9144000" cy="258762"/>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30724" name="Rectángulo 20">
            <a:extLst>
              <a:ext uri="{FF2B5EF4-FFF2-40B4-BE49-F238E27FC236}">
                <a16:creationId xmlns:a16="http://schemas.microsoft.com/office/drawing/2014/main" id="{44350914-CE34-4928-9B92-AF43F421AE3C}"/>
              </a:ext>
            </a:extLst>
          </p:cNvPr>
          <p:cNvSpPr>
            <a:spLocks noChangeArrowheads="1"/>
          </p:cNvSpPr>
          <p:nvPr/>
        </p:nvSpPr>
        <p:spPr bwMode="auto">
          <a:xfrm>
            <a:off x="8247063" y="6550025"/>
            <a:ext cx="242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ts val="2200"/>
              </a:spcBef>
              <a:buFont typeface="Arial" panose="020B0604020202020204" pitchFamily="34" charset="0"/>
              <a:buNone/>
            </a:pPr>
            <a:r>
              <a:rPr lang="es-ES_tradnl" altLang="es-ES" sz="1800">
                <a:solidFill>
                  <a:schemeClr val="bg1"/>
                </a:solidFill>
                <a:latin typeface="Gill Sans MT" panose="020B0502020104020203" pitchFamily="34" charset="0"/>
              </a:rPr>
              <a:t>www.fundacionadsis.org</a:t>
            </a:r>
            <a:endParaRPr lang="es-ES" altLang="es-ES" sz="1800">
              <a:solidFill>
                <a:schemeClr val="bg1"/>
              </a:solidFill>
              <a:latin typeface="Gill Sans MT" panose="020B0502020104020203" pitchFamily="34" charset="0"/>
            </a:endParaRPr>
          </a:p>
        </p:txBody>
      </p:sp>
      <p:sp>
        <p:nvSpPr>
          <p:cNvPr id="22" name="18 Rectángulo">
            <a:extLst>
              <a:ext uri="{FF2B5EF4-FFF2-40B4-BE49-F238E27FC236}">
                <a16:creationId xmlns:a16="http://schemas.microsoft.com/office/drawing/2014/main" id="{4468527B-E775-4606-810C-B41E6E0FDD19}"/>
              </a:ext>
            </a:extLst>
          </p:cNvPr>
          <p:cNvSpPr/>
          <p:nvPr/>
        </p:nvSpPr>
        <p:spPr>
          <a:xfrm>
            <a:off x="7823199" y="841376"/>
            <a:ext cx="4031793" cy="1144805"/>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dirty="0">
                <a:latin typeface="Rockwell" panose="02060603020205020403" pitchFamily="18" charset="0"/>
              </a:rPr>
              <a:t>Diagnosis de las Adicciones al Juego:</a:t>
            </a:r>
          </a:p>
        </p:txBody>
      </p:sp>
      <p:pic>
        <p:nvPicPr>
          <p:cNvPr id="30726" name="14 Imagen">
            <a:extLst>
              <a:ext uri="{FF2B5EF4-FFF2-40B4-BE49-F238E27FC236}">
                <a16:creationId xmlns:a16="http://schemas.microsoft.com/office/drawing/2014/main" id="{B6BE5FF2-0D49-4511-8382-7093E0D8B69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5063" y="6021388"/>
            <a:ext cx="642937"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n 1"/>
          <p:cNvPicPr>
            <a:picLocks noChangeAspect="1"/>
          </p:cNvPicPr>
          <p:nvPr/>
        </p:nvPicPr>
        <p:blipFill>
          <a:blip r:embed="rId4" cstate="print"/>
          <a:stretch>
            <a:fillRect/>
          </a:stretch>
        </p:blipFill>
        <p:spPr>
          <a:xfrm>
            <a:off x="1524000" y="2821"/>
            <a:ext cx="5606473" cy="6725798"/>
          </a:xfrm>
          <a:prstGeom prst="rect">
            <a:avLst/>
          </a:prstGeom>
          <a:ln>
            <a:noFill/>
          </a:ln>
          <a:effectLst>
            <a:softEdge rad="112500"/>
          </a:effectLst>
        </p:spPr>
      </p:pic>
    </p:spTree>
    <p:extLst>
      <p:ext uri="{BB962C8B-B14F-4D97-AF65-F5344CB8AC3E}">
        <p14:creationId xmlns:p14="http://schemas.microsoft.com/office/powerpoint/2010/main" val="133379823"/>
      </p:ext>
    </p:extLst>
  </p:cSld>
  <p:clrMapOvr>
    <a:masterClrMapping/>
  </p:clrMapOvr>
  <p:transition spd="slow">
    <p:blinds dir="ver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5 Título">
            <a:extLst>
              <a:ext uri="{FF2B5EF4-FFF2-40B4-BE49-F238E27FC236}">
                <a16:creationId xmlns:a16="http://schemas.microsoft.com/office/drawing/2014/main" id="{827652CF-9CA4-4A4D-AEDA-A9C3467E52F9}"/>
              </a:ext>
            </a:extLst>
          </p:cNvPr>
          <p:cNvSpPr txBox="1">
            <a:spLocks/>
          </p:cNvSpPr>
          <p:nvPr/>
        </p:nvSpPr>
        <p:spPr>
          <a:xfrm>
            <a:off x="9120188" y="0"/>
            <a:ext cx="2232025" cy="792163"/>
          </a:xfrm>
          <a:prstGeom prst="rect">
            <a:avLst/>
          </a:prstGeom>
        </p:spPr>
        <p:txBody>
          <a:bodyPr anchor="b">
            <a:normAutofit fontScale="97500"/>
          </a:bodyPr>
          <a:lstStyle/>
          <a:p>
            <a:pPr eaLnBrk="1" fontAlgn="auto" hangingPunct="1">
              <a:spcBef>
                <a:spcPts val="0"/>
              </a:spcBef>
              <a:spcAft>
                <a:spcPts val="0"/>
              </a:spcAft>
              <a:defRPr/>
            </a:pPr>
            <a:br>
              <a:rPr lang="es-ES" sz="2000" b="1">
                <a:latin typeface="Gill Sans MT" pitchFamily="34" charset="0"/>
                <a:ea typeface="+mj-ea"/>
                <a:cs typeface="+mn-cs"/>
              </a:rPr>
            </a:br>
            <a:endParaRPr lang="ca-ES" sz="2000" b="1">
              <a:latin typeface="+mj-lt"/>
              <a:ea typeface="+mj-ea"/>
              <a:cs typeface="+mj-cs"/>
            </a:endParaRPr>
          </a:p>
        </p:txBody>
      </p:sp>
      <p:sp>
        <p:nvSpPr>
          <p:cNvPr id="4" name="Marcador de contenido 3">
            <a:extLst>
              <a:ext uri="{FF2B5EF4-FFF2-40B4-BE49-F238E27FC236}">
                <a16:creationId xmlns:a16="http://schemas.microsoft.com/office/drawing/2014/main" id="{24FADE89-8CE2-4063-BB5B-211BBD558F1E}"/>
              </a:ext>
            </a:extLst>
          </p:cNvPr>
          <p:cNvSpPr>
            <a:spLocks noGrp="1"/>
          </p:cNvSpPr>
          <p:nvPr>
            <p:ph idx="1"/>
          </p:nvPr>
        </p:nvSpPr>
        <p:spPr>
          <a:xfrm>
            <a:off x="2209800" y="1676400"/>
            <a:ext cx="8466138" cy="2105025"/>
          </a:xfrm>
        </p:spPr>
        <p:txBody>
          <a:bodyPr rtlCol="0">
            <a:noAutofit/>
          </a:bodyPr>
          <a:lstStyle/>
          <a:p>
            <a:pPr eaLnBrk="1" fontAlgn="auto" hangingPunct="1">
              <a:spcAft>
                <a:spcPts val="0"/>
              </a:spcAft>
              <a:defRPr/>
            </a:pPr>
            <a:r>
              <a:rPr lang="es-ES" b="1" dirty="0"/>
              <a:t>Para </a:t>
            </a:r>
            <a:r>
              <a:rPr lang="es-ES" b="1" dirty="0" err="1"/>
              <a:t>Tecnoadicciones</a:t>
            </a:r>
            <a:r>
              <a:rPr lang="es-ES" b="1" dirty="0"/>
              <a:t>.  (Young, 1996) criterios adaptados de los criterios para Juego Patológico</a:t>
            </a:r>
          </a:p>
          <a:p>
            <a:pPr eaLnBrk="1" fontAlgn="auto" hangingPunct="1">
              <a:spcAft>
                <a:spcPts val="0"/>
              </a:spcAft>
              <a:defRPr/>
            </a:pPr>
            <a:r>
              <a:rPr lang="es-ES" b="1" dirty="0"/>
              <a:t>Breve cuestionario de ocho ítems:</a:t>
            </a:r>
          </a:p>
          <a:p>
            <a:pPr marL="0" indent="0" eaLnBrk="1" fontAlgn="auto" hangingPunct="1">
              <a:spcAft>
                <a:spcPts val="0"/>
              </a:spcAft>
              <a:buFont typeface="Arial" panose="020B0604020202020204" pitchFamily="34" charset="0"/>
              <a:buNone/>
              <a:defRPr/>
            </a:pPr>
            <a:r>
              <a:rPr lang="es-ES" sz="2000" b="1" dirty="0"/>
              <a:t>1. ¿Te sientes preocupado con Internet (pensamientos acerca de la última conexión o anticipas la próxima sesión)?</a:t>
            </a:r>
          </a:p>
          <a:p>
            <a:pPr marL="0" indent="0" eaLnBrk="1" fontAlgn="auto" hangingPunct="1">
              <a:spcAft>
                <a:spcPts val="0"/>
              </a:spcAft>
              <a:buFont typeface="Arial" panose="020B0604020202020204" pitchFamily="34" charset="0"/>
              <a:buNone/>
              <a:defRPr/>
            </a:pPr>
            <a:r>
              <a:rPr lang="es-ES" sz="2000" b="1" dirty="0"/>
              <a:t>2. ¿Sientes la necesidad de incrementar la cantidad de tiempo de uso de Internet para lograr la satisfacción?</a:t>
            </a:r>
          </a:p>
          <a:p>
            <a:pPr marL="0" indent="0" eaLnBrk="1" fontAlgn="auto" hangingPunct="1">
              <a:spcAft>
                <a:spcPts val="0"/>
              </a:spcAft>
              <a:buFont typeface="Arial" panose="020B0604020202020204" pitchFamily="34" charset="0"/>
              <a:buNone/>
              <a:defRPr/>
            </a:pPr>
            <a:r>
              <a:rPr lang="es-ES" sz="2000" b="1" dirty="0"/>
              <a:t>3. ¿Ha hecho repetidamente esfuerzos infructuosos para controlar, reducir. O detener el uso de Internet?</a:t>
            </a:r>
          </a:p>
        </p:txBody>
      </p:sp>
      <p:sp>
        <p:nvSpPr>
          <p:cNvPr id="19" name="4 Rectángulo">
            <a:extLst>
              <a:ext uri="{FF2B5EF4-FFF2-40B4-BE49-F238E27FC236}">
                <a16:creationId xmlns:a16="http://schemas.microsoft.com/office/drawing/2014/main" id="{2B2C9AC3-9432-4936-A891-B183EB664BEE}"/>
              </a:ext>
            </a:extLst>
          </p:cNvPr>
          <p:cNvSpPr/>
          <p:nvPr/>
        </p:nvSpPr>
        <p:spPr>
          <a:xfrm>
            <a:off x="1524000" y="6599238"/>
            <a:ext cx="9144000" cy="258762"/>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33797" name="Rectángulo 20">
            <a:extLst>
              <a:ext uri="{FF2B5EF4-FFF2-40B4-BE49-F238E27FC236}">
                <a16:creationId xmlns:a16="http://schemas.microsoft.com/office/drawing/2014/main" id="{B6E46545-A697-49C5-9E17-6B63534D9B0F}"/>
              </a:ext>
            </a:extLst>
          </p:cNvPr>
          <p:cNvSpPr>
            <a:spLocks noChangeArrowheads="1"/>
          </p:cNvSpPr>
          <p:nvPr/>
        </p:nvSpPr>
        <p:spPr bwMode="auto">
          <a:xfrm>
            <a:off x="8247063" y="6550025"/>
            <a:ext cx="242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ts val="2200"/>
              </a:spcBef>
              <a:buFont typeface="Arial" panose="020B0604020202020204" pitchFamily="34" charset="0"/>
              <a:buNone/>
            </a:pPr>
            <a:r>
              <a:rPr lang="es-ES_tradnl" altLang="es-ES" sz="1800">
                <a:solidFill>
                  <a:schemeClr val="bg1"/>
                </a:solidFill>
                <a:latin typeface="Gill Sans MT" panose="020B0502020104020203" pitchFamily="34" charset="0"/>
              </a:rPr>
              <a:t>www.fundacionadsis.org</a:t>
            </a:r>
            <a:endParaRPr lang="es-ES" altLang="es-ES" sz="1800">
              <a:solidFill>
                <a:schemeClr val="bg1"/>
              </a:solidFill>
              <a:latin typeface="Gill Sans MT" panose="020B0502020104020203" pitchFamily="34" charset="0"/>
            </a:endParaRPr>
          </a:p>
        </p:txBody>
      </p:sp>
      <p:sp>
        <p:nvSpPr>
          <p:cNvPr id="22" name="18 Rectángulo">
            <a:extLst>
              <a:ext uri="{FF2B5EF4-FFF2-40B4-BE49-F238E27FC236}">
                <a16:creationId xmlns:a16="http://schemas.microsoft.com/office/drawing/2014/main" id="{854A103B-17D9-4119-B293-BF0B6B9577DF}"/>
              </a:ext>
            </a:extLst>
          </p:cNvPr>
          <p:cNvSpPr/>
          <p:nvPr/>
        </p:nvSpPr>
        <p:spPr>
          <a:xfrm>
            <a:off x="1298575" y="0"/>
            <a:ext cx="9369425" cy="1062038"/>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sz="4000">
                <a:latin typeface="Rockwell" panose="02060603020205020403" pitchFamily="18" charset="0"/>
              </a:rPr>
              <a:t>Diagnosis de las Adicciones al Juego:</a:t>
            </a:r>
          </a:p>
        </p:txBody>
      </p:sp>
      <p:pic>
        <p:nvPicPr>
          <p:cNvPr id="33799" name="14 Imagen">
            <a:extLst>
              <a:ext uri="{FF2B5EF4-FFF2-40B4-BE49-F238E27FC236}">
                <a16:creationId xmlns:a16="http://schemas.microsoft.com/office/drawing/2014/main" id="{D84EDA33-DA96-4642-AFBF-E7640B19E53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5063" y="6021388"/>
            <a:ext cx="642937"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0" name="Línea">
            <a:extLst>
              <a:ext uri="{FF2B5EF4-FFF2-40B4-BE49-F238E27FC236}">
                <a16:creationId xmlns:a16="http://schemas.microsoft.com/office/drawing/2014/main" id="{904B3BCD-60FB-4788-805B-7526E6E052C1}"/>
              </a:ext>
            </a:extLst>
          </p:cNvPr>
          <p:cNvSpPr>
            <a:spLocks noChangeShapeType="1"/>
          </p:cNvSpPr>
          <p:nvPr/>
        </p:nvSpPr>
        <p:spPr bwMode="auto">
          <a:xfrm flipH="1">
            <a:off x="1025525" y="1230313"/>
            <a:ext cx="0" cy="3979862"/>
          </a:xfrm>
          <a:prstGeom prst="line">
            <a:avLst/>
          </a:prstGeom>
          <a:noFill/>
          <a:ln w="28575">
            <a:solidFill>
              <a:srgbClr val="E7B900"/>
            </a:solidFill>
            <a:miter lim="800000"/>
            <a:headEnd/>
            <a:tailEnd/>
          </a:ln>
          <a:extLst>
            <a:ext uri="{909E8E84-426E-40DD-AFC4-6F175D3DCCD1}">
              <a14:hiddenFill xmlns:a14="http://schemas.microsoft.com/office/drawing/2010/main">
                <a:noFill/>
              </a14:hiddenFill>
            </a:ext>
          </a:extLst>
        </p:spPr>
        <p:txBody>
          <a:bodyPr lIns="60959" rIns="60959"/>
          <a:lstStyle/>
          <a:p>
            <a:endParaRPr lang="es-ES"/>
          </a:p>
        </p:txBody>
      </p:sp>
      <p:sp>
        <p:nvSpPr>
          <p:cNvPr id="11" name="Círculo">
            <a:extLst>
              <a:ext uri="{FF2B5EF4-FFF2-40B4-BE49-F238E27FC236}">
                <a16:creationId xmlns:a16="http://schemas.microsoft.com/office/drawing/2014/main" id="{6EC3E3B4-CC3C-40B8-9078-1BEA0C1F53B3}"/>
              </a:ext>
            </a:extLst>
          </p:cNvPr>
          <p:cNvSpPr/>
          <p:nvPr/>
        </p:nvSpPr>
        <p:spPr>
          <a:xfrm flipH="1">
            <a:off x="722313" y="671513"/>
            <a:ext cx="581025" cy="773112"/>
          </a:xfrm>
          <a:prstGeom prst="ellipse">
            <a:avLst/>
          </a:prstGeom>
          <a:solidFill>
            <a:srgbClr val="FFFFFF"/>
          </a:solidFill>
          <a:ln w="28575">
            <a:solidFill>
              <a:srgbClr val="E8E8E8"/>
            </a:solidFill>
            <a:miter/>
          </a:ln>
        </p:spPr>
        <p:txBody>
          <a:bodyPr lIns="60959" rIns="60959"/>
          <a:lstStyle/>
          <a:p>
            <a:pPr defTabSz="1219170" eaLnBrk="1" hangingPunct="1">
              <a:defRPr sz="5600">
                <a:latin typeface="Gill Sans"/>
                <a:ea typeface="Gill Sans"/>
                <a:cs typeface="Gill Sans"/>
                <a:sym typeface="Gill Sans"/>
              </a:defRPr>
            </a:pPr>
            <a:endParaRPr sz="7466">
              <a:latin typeface="Gill Sans"/>
              <a:ea typeface="Gill Sans"/>
              <a:cs typeface="Gill Sans"/>
              <a:sym typeface="Gill Sans"/>
            </a:endParaRPr>
          </a:p>
        </p:txBody>
      </p:sp>
      <p:sp>
        <p:nvSpPr>
          <p:cNvPr id="33802" name="Figura">
            <a:extLst>
              <a:ext uri="{FF2B5EF4-FFF2-40B4-BE49-F238E27FC236}">
                <a16:creationId xmlns:a16="http://schemas.microsoft.com/office/drawing/2014/main" id="{03872D7D-F9F7-4B03-B2F6-FF38E3A3EA1C}"/>
              </a:ext>
            </a:extLst>
          </p:cNvPr>
          <p:cNvSpPr>
            <a:spLocks noChangeArrowheads="1"/>
          </p:cNvSpPr>
          <p:nvPr/>
        </p:nvSpPr>
        <p:spPr bwMode="auto">
          <a:xfrm>
            <a:off x="868363" y="908050"/>
            <a:ext cx="331787" cy="322263"/>
          </a:xfrm>
          <a:custGeom>
            <a:avLst/>
            <a:gdLst>
              <a:gd name="T0" fmla="*/ 2147483646 w 20945"/>
              <a:gd name="T1" fmla="*/ 2147483646 h 21600"/>
              <a:gd name="T2" fmla="*/ 2147483646 w 20945"/>
              <a:gd name="T3" fmla="*/ 2147483646 h 21600"/>
              <a:gd name="T4" fmla="*/ 2147483646 w 20945"/>
              <a:gd name="T5" fmla="*/ 2147483646 h 21600"/>
              <a:gd name="T6" fmla="*/ 2147483646 w 20945"/>
              <a:gd name="T7" fmla="*/ 2147483646 h 21600"/>
              <a:gd name="T8" fmla="*/ 0 60000 65536"/>
              <a:gd name="T9" fmla="*/ 5898240 60000 65536"/>
              <a:gd name="T10" fmla="*/ 11796480 60000 65536"/>
              <a:gd name="T11" fmla="*/ 17694720 60000 65536"/>
              <a:gd name="T12" fmla="*/ 0 w 20945"/>
              <a:gd name="T13" fmla="*/ 0 h 21600"/>
              <a:gd name="T14" fmla="*/ 20945 w 20945"/>
              <a:gd name="T15" fmla="*/ 21600 h 21600"/>
            </a:gdLst>
            <a:ahLst/>
            <a:cxnLst>
              <a:cxn ang="T8">
                <a:pos x="T0" y="T1"/>
              </a:cxn>
              <a:cxn ang="T9">
                <a:pos x="T2" y="T3"/>
              </a:cxn>
              <a:cxn ang="T10">
                <a:pos x="T4" y="T5"/>
              </a:cxn>
              <a:cxn ang="T11">
                <a:pos x="T6" y="T7"/>
              </a:cxn>
            </a:cxnLst>
            <a:rect l="T12" t="T13" r="T14" b="T15"/>
            <a:pathLst>
              <a:path w="20945" h="21600" extrusionOk="0">
                <a:moveTo>
                  <a:pt x="11922" y="0"/>
                </a:moveTo>
                <a:cubicBezTo>
                  <a:pt x="14588" y="2825"/>
                  <a:pt x="17732" y="5104"/>
                  <a:pt x="20945" y="6562"/>
                </a:cubicBezTo>
                <a:cubicBezTo>
                  <a:pt x="19236" y="13489"/>
                  <a:pt x="16502" y="18775"/>
                  <a:pt x="11239" y="18228"/>
                </a:cubicBezTo>
                <a:cubicBezTo>
                  <a:pt x="11786" y="17043"/>
                  <a:pt x="12196" y="15676"/>
                  <a:pt x="12469" y="14309"/>
                </a:cubicBezTo>
                <a:cubicBezTo>
                  <a:pt x="14520" y="15767"/>
                  <a:pt x="14520" y="15767"/>
                  <a:pt x="14520" y="15767"/>
                </a:cubicBezTo>
                <a:cubicBezTo>
                  <a:pt x="15272" y="13944"/>
                  <a:pt x="14178" y="12030"/>
                  <a:pt x="12742" y="11301"/>
                </a:cubicBezTo>
                <a:cubicBezTo>
                  <a:pt x="12811" y="9934"/>
                  <a:pt x="12811" y="8658"/>
                  <a:pt x="12674" y="7291"/>
                </a:cubicBezTo>
                <a:cubicBezTo>
                  <a:pt x="13016" y="7382"/>
                  <a:pt x="13358" y="7473"/>
                  <a:pt x="13768" y="7565"/>
                </a:cubicBezTo>
                <a:cubicBezTo>
                  <a:pt x="14041" y="6289"/>
                  <a:pt x="13358" y="4739"/>
                  <a:pt x="12469" y="4830"/>
                </a:cubicBezTo>
                <a:cubicBezTo>
                  <a:pt x="12401" y="4648"/>
                  <a:pt x="12401" y="4466"/>
                  <a:pt x="12332" y="4284"/>
                </a:cubicBezTo>
                <a:cubicBezTo>
                  <a:pt x="12127" y="2370"/>
                  <a:pt x="12127" y="2370"/>
                  <a:pt x="12127" y="2370"/>
                </a:cubicBezTo>
                <a:cubicBezTo>
                  <a:pt x="10692" y="2734"/>
                  <a:pt x="10692" y="2734"/>
                  <a:pt x="10692" y="2734"/>
                </a:cubicBezTo>
                <a:cubicBezTo>
                  <a:pt x="10623" y="2734"/>
                  <a:pt x="10487" y="2825"/>
                  <a:pt x="10418" y="2825"/>
                </a:cubicBezTo>
                <a:cubicBezTo>
                  <a:pt x="10897" y="1914"/>
                  <a:pt x="11375" y="911"/>
                  <a:pt x="11922" y="0"/>
                </a:cubicBezTo>
                <a:close/>
                <a:moveTo>
                  <a:pt x="439" y="4830"/>
                </a:moveTo>
                <a:cubicBezTo>
                  <a:pt x="-655" y="12304"/>
                  <a:pt x="29" y="18957"/>
                  <a:pt x="5565" y="21600"/>
                </a:cubicBezTo>
                <a:cubicBezTo>
                  <a:pt x="11102" y="18957"/>
                  <a:pt x="11717" y="12304"/>
                  <a:pt x="10692" y="4830"/>
                </a:cubicBezTo>
                <a:cubicBezTo>
                  <a:pt x="7342" y="5651"/>
                  <a:pt x="3788" y="5559"/>
                  <a:pt x="439" y="4830"/>
                </a:cubicBezTo>
                <a:close/>
                <a:moveTo>
                  <a:pt x="2899" y="15038"/>
                </a:moveTo>
                <a:cubicBezTo>
                  <a:pt x="8299" y="15038"/>
                  <a:pt x="8299" y="15038"/>
                  <a:pt x="8299" y="15038"/>
                </a:cubicBezTo>
                <a:cubicBezTo>
                  <a:pt x="8299" y="18866"/>
                  <a:pt x="2899" y="18866"/>
                  <a:pt x="2899" y="15038"/>
                </a:cubicBezTo>
                <a:close/>
                <a:moveTo>
                  <a:pt x="4540" y="10754"/>
                </a:moveTo>
                <a:cubicBezTo>
                  <a:pt x="3378" y="11028"/>
                  <a:pt x="2489" y="10754"/>
                  <a:pt x="1806" y="10025"/>
                </a:cubicBezTo>
                <a:cubicBezTo>
                  <a:pt x="2763" y="7018"/>
                  <a:pt x="4677" y="9023"/>
                  <a:pt x="4540" y="10754"/>
                </a:cubicBezTo>
                <a:close/>
                <a:moveTo>
                  <a:pt x="6659" y="10754"/>
                </a:moveTo>
                <a:cubicBezTo>
                  <a:pt x="6591" y="9023"/>
                  <a:pt x="8436" y="7018"/>
                  <a:pt x="9461" y="10025"/>
                </a:cubicBezTo>
                <a:cubicBezTo>
                  <a:pt x="8778" y="10754"/>
                  <a:pt x="7821" y="11028"/>
                  <a:pt x="6659" y="10754"/>
                </a:cubicBezTo>
                <a:close/>
                <a:moveTo>
                  <a:pt x="15272" y="8567"/>
                </a:moveTo>
                <a:cubicBezTo>
                  <a:pt x="16023" y="9843"/>
                  <a:pt x="16775" y="10572"/>
                  <a:pt x="17664" y="10663"/>
                </a:cubicBezTo>
                <a:cubicBezTo>
                  <a:pt x="18553" y="7656"/>
                  <a:pt x="16160" y="7291"/>
                  <a:pt x="15272" y="8567"/>
                </a:cubicBezTo>
                <a:close/>
              </a:path>
            </a:pathLst>
          </a:custGeom>
          <a:solidFill>
            <a:srgbClr val="5E7D12"/>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9" rIns="45719"/>
          <a:lstStyle/>
          <a:p>
            <a:endParaRPr lang="es-ES"/>
          </a:p>
        </p:txBody>
      </p:sp>
    </p:spTree>
    <p:extLst>
      <p:ext uri="{BB962C8B-B14F-4D97-AF65-F5344CB8AC3E}">
        <p14:creationId xmlns:p14="http://schemas.microsoft.com/office/powerpoint/2010/main" val="298804339"/>
      </p:ext>
    </p:extLst>
  </p:cSld>
  <p:clrMapOvr>
    <a:masterClrMapping/>
  </p:clrMapOvr>
  <p:transition spd="slow">
    <p:blinds dir="ver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5 Título">
            <a:extLst>
              <a:ext uri="{FF2B5EF4-FFF2-40B4-BE49-F238E27FC236}">
                <a16:creationId xmlns:a16="http://schemas.microsoft.com/office/drawing/2014/main" id="{0CA3C3C1-BC52-49A4-B023-5336A55D6156}"/>
              </a:ext>
            </a:extLst>
          </p:cNvPr>
          <p:cNvSpPr txBox="1">
            <a:spLocks/>
          </p:cNvSpPr>
          <p:nvPr/>
        </p:nvSpPr>
        <p:spPr>
          <a:xfrm>
            <a:off x="9120188" y="0"/>
            <a:ext cx="2232025" cy="792163"/>
          </a:xfrm>
          <a:prstGeom prst="rect">
            <a:avLst/>
          </a:prstGeom>
        </p:spPr>
        <p:txBody>
          <a:bodyPr anchor="b">
            <a:normAutofit fontScale="97500"/>
          </a:bodyPr>
          <a:lstStyle/>
          <a:p>
            <a:pPr eaLnBrk="1" fontAlgn="auto" hangingPunct="1">
              <a:spcBef>
                <a:spcPts val="0"/>
              </a:spcBef>
              <a:spcAft>
                <a:spcPts val="0"/>
              </a:spcAft>
              <a:defRPr/>
            </a:pPr>
            <a:br>
              <a:rPr lang="es-ES" sz="2000" b="1">
                <a:latin typeface="Gill Sans MT" pitchFamily="34" charset="0"/>
                <a:ea typeface="+mj-ea"/>
                <a:cs typeface="+mn-cs"/>
              </a:rPr>
            </a:br>
            <a:endParaRPr lang="ca-ES" sz="2000" b="1">
              <a:latin typeface="+mj-lt"/>
              <a:ea typeface="+mj-ea"/>
              <a:cs typeface="+mj-cs"/>
            </a:endParaRPr>
          </a:p>
        </p:txBody>
      </p:sp>
      <p:sp>
        <p:nvSpPr>
          <p:cNvPr id="4" name="Marcador de contenido 3">
            <a:extLst>
              <a:ext uri="{FF2B5EF4-FFF2-40B4-BE49-F238E27FC236}">
                <a16:creationId xmlns:a16="http://schemas.microsoft.com/office/drawing/2014/main" id="{144A4EE4-0208-4C16-934E-B609A2A6D3A3}"/>
              </a:ext>
            </a:extLst>
          </p:cNvPr>
          <p:cNvSpPr>
            <a:spLocks noGrp="1"/>
          </p:cNvSpPr>
          <p:nvPr>
            <p:ph idx="1"/>
          </p:nvPr>
        </p:nvSpPr>
        <p:spPr>
          <a:xfrm>
            <a:off x="1790700" y="1343025"/>
            <a:ext cx="9090025" cy="4738688"/>
          </a:xfrm>
        </p:spPr>
        <p:txBody>
          <a:bodyPr rtlCol="0">
            <a:normAutofit fontScale="47500" lnSpcReduction="20000"/>
          </a:bodyPr>
          <a:lstStyle/>
          <a:p>
            <a:pPr eaLnBrk="1" fontAlgn="auto" hangingPunct="1">
              <a:spcAft>
                <a:spcPts val="0"/>
              </a:spcAft>
              <a:defRPr/>
            </a:pPr>
            <a:r>
              <a:rPr lang="es-ES" sz="4500" b="1" dirty="0"/>
              <a:t>Para </a:t>
            </a:r>
            <a:r>
              <a:rPr lang="es-ES" sz="4500" b="1" dirty="0" err="1"/>
              <a:t>Tecnoadicciones</a:t>
            </a:r>
            <a:r>
              <a:rPr lang="es-ES" sz="4500" b="1" dirty="0"/>
              <a:t>.  (Young, 1996) criterios adaptados de los criterios para Juego Patológico</a:t>
            </a:r>
          </a:p>
          <a:p>
            <a:pPr marL="0" indent="0" eaLnBrk="1" fontAlgn="auto" hangingPunct="1">
              <a:spcAft>
                <a:spcPts val="0"/>
              </a:spcAft>
              <a:buFont typeface="Arial" panose="020B0604020202020204" pitchFamily="34" charset="0"/>
              <a:buNone/>
              <a:defRPr/>
            </a:pPr>
            <a:endParaRPr lang="es-ES" sz="3300" b="1" dirty="0"/>
          </a:p>
          <a:p>
            <a:pPr marL="0" indent="0" eaLnBrk="1" fontAlgn="auto" hangingPunct="1">
              <a:spcAft>
                <a:spcPts val="0"/>
              </a:spcAft>
              <a:buFont typeface="Arial" panose="020B0604020202020204" pitchFamily="34" charset="0"/>
              <a:buNone/>
              <a:defRPr/>
            </a:pPr>
            <a:r>
              <a:rPr lang="es-ES" sz="5100" b="1" dirty="0"/>
              <a:t>Breve cuestionario de ocho ítems:</a:t>
            </a:r>
          </a:p>
          <a:p>
            <a:pPr marL="0" indent="0" eaLnBrk="1" fontAlgn="auto" hangingPunct="1">
              <a:spcAft>
                <a:spcPts val="0"/>
              </a:spcAft>
              <a:buFont typeface="Arial" panose="020B0604020202020204" pitchFamily="34" charset="0"/>
              <a:buNone/>
              <a:defRPr/>
            </a:pPr>
            <a:r>
              <a:rPr lang="es-ES" sz="4400" b="1" dirty="0"/>
              <a:t>4. ¿Se ha sentido inquieto, malhumorado, deprimido o irritable cuando ha intentado reducir o detener el uso de Internet?</a:t>
            </a:r>
          </a:p>
          <a:p>
            <a:pPr marL="0" indent="0" eaLnBrk="1" fontAlgn="auto" hangingPunct="1">
              <a:spcAft>
                <a:spcPts val="0"/>
              </a:spcAft>
              <a:buFont typeface="Arial" panose="020B0604020202020204" pitchFamily="34" charset="0"/>
              <a:buNone/>
              <a:defRPr/>
            </a:pPr>
            <a:r>
              <a:rPr lang="es-ES" sz="4400" b="1" dirty="0"/>
              <a:t>5. ¿Se queda más tiempo conectado de lo que inicialmente había pensado?</a:t>
            </a:r>
          </a:p>
          <a:p>
            <a:pPr marL="0" indent="0" eaLnBrk="1" fontAlgn="auto" hangingPunct="1">
              <a:spcAft>
                <a:spcPts val="0"/>
              </a:spcAft>
              <a:buFont typeface="Arial" panose="020B0604020202020204" pitchFamily="34" charset="0"/>
              <a:buNone/>
              <a:defRPr/>
            </a:pPr>
            <a:r>
              <a:rPr lang="es-ES" sz="4400" b="1" dirty="0"/>
              <a:t>6. ¿Ha perdido o puesto en peligro alguna relación significativa, trabajo, oportunidad educativa o profesional debido al uso de Internet?</a:t>
            </a:r>
          </a:p>
          <a:p>
            <a:pPr marL="0" indent="0" eaLnBrk="1" fontAlgn="auto" hangingPunct="1">
              <a:spcAft>
                <a:spcPts val="0"/>
              </a:spcAft>
              <a:buFont typeface="Arial" panose="020B0604020202020204" pitchFamily="34" charset="0"/>
              <a:buNone/>
              <a:defRPr/>
            </a:pPr>
            <a:r>
              <a:rPr lang="es-ES" sz="4400" b="1" dirty="0"/>
              <a:t>7. ¿Ha mentido a los miembros de su familia, terapeuta u otros para ocultar su grado de implicación con Internet?</a:t>
            </a:r>
          </a:p>
          <a:p>
            <a:pPr marL="0" indent="0" eaLnBrk="1" fontAlgn="auto" hangingPunct="1">
              <a:spcAft>
                <a:spcPts val="0"/>
              </a:spcAft>
              <a:buFont typeface="Arial" panose="020B0604020202020204" pitchFamily="34" charset="0"/>
              <a:buNone/>
              <a:defRPr/>
            </a:pPr>
            <a:r>
              <a:rPr lang="es-ES" sz="4400" b="1" dirty="0"/>
              <a:t>8. ¿Usa Internet como un medio de evadirse de los problemas o de aliviar un estado de ánimo </a:t>
            </a:r>
            <a:r>
              <a:rPr lang="es-ES" sz="4400" b="1" dirty="0" err="1"/>
              <a:t>disfórico</a:t>
            </a:r>
            <a:r>
              <a:rPr lang="es-ES" sz="4400" b="1" dirty="0"/>
              <a:t>?</a:t>
            </a:r>
            <a:endParaRPr lang="es-ES" sz="3600" dirty="0"/>
          </a:p>
        </p:txBody>
      </p:sp>
      <p:sp>
        <p:nvSpPr>
          <p:cNvPr id="19" name="4 Rectángulo">
            <a:extLst>
              <a:ext uri="{FF2B5EF4-FFF2-40B4-BE49-F238E27FC236}">
                <a16:creationId xmlns:a16="http://schemas.microsoft.com/office/drawing/2014/main" id="{F0DB653C-82FB-43A2-912A-EE72D42CFCB9}"/>
              </a:ext>
            </a:extLst>
          </p:cNvPr>
          <p:cNvSpPr/>
          <p:nvPr/>
        </p:nvSpPr>
        <p:spPr>
          <a:xfrm>
            <a:off x="1524000" y="6599238"/>
            <a:ext cx="9144000" cy="258762"/>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35845" name="Rectángulo 20">
            <a:extLst>
              <a:ext uri="{FF2B5EF4-FFF2-40B4-BE49-F238E27FC236}">
                <a16:creationId xmlns:a16="http://schemas.microsoft.com/office/drawing/2014/main" id="{A050C037-81BC-4755-905F-62669F3F01EC}"/>
              </a:ext>
            </a:extLst>
          </p:cNvPr>
          <p:cNvSpPr>
            <a:spLocks noChangeArrowheads="1"/>
          </p:cNvSpPr>
          <p:nvPr/>
        </p:nvSpPr>
        <p:spPr bwMode="auto">
          <a:xfrm>
            <a:off x="8247063" y="6550025"/>
            <a:ext cx="242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ts val="2200"/>
              </a:spcBef>
              <a:buFont typeface="Arial" panose="020B0604020202020204" pitchFamily="34" charset="0"/>
              <a:buNone/>
            </a:pPr>
            <a:r>
              <a:rPr lang="es-ES_tradnl" altLang="es-ES" sz="1800">
                <a:solidFill>
                  <a:schemeClr val="bg1"/>
                </a:solidFill>
                <a:latin typeface="Gill Sans MT" panose="020B0502020104020203" pitchFamily="34" charset="0"/>
              </a:rPr>
              <a:t>www.fundacionadsis.org</a:t>
            </a:r>
            <a:endParaRPr lang="es-ES" altLang="es-ES" sz="1800">
              <a:solidFill>
                <a:schemeClr val="bg1"/>
              </a:solidFill>
              <a:latin typeface="Gill Sans MT" panose="020B0502020104020203" pitchFamily="34" charset="0"/>
            </a:endParaRPr>
          </a:p>
        </p:txBody>
      </p:sp>
      <p:sp>
        <p:nvSpPr>
          <p:cNvPr id="22" name="18 Rectángulo">
            <a:extLst>
              <a:ext uri="{FF2B5EF4-FFF2-40B4-BE49-F238E27FC236}">
                <a16:creationId xmlns:a16="http://schemas.microsoft.com/office/drawing/2014/main" id="{3E33FC89-34CA-43C9-8CD7-AE7D54CFFF6D}"/>
              </a:ext>
            </a:extLst>
          </p:cNvPr>
          <p:cNvSpPr/>
          <p:nvPr/>
        </p:nvSpPr>
        <p:spPr>
          <a:xfrm>
            <a:off x="1298575" y="0"/>
            <a:ext cx="9369425" cy="1062038"/>
          </a:xfrm>
          <a:prstGeom prst="rect">
            <a:avLst/>
          </a:prstGeom>
          <a:solidFill>
            <a:srgbClr val="A3A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sz="4000">
                <a:latin typeface="Rockwell" panose="02060603020205020403" pitchFamily="18" charset="0"/>
              </a:rPr>
              <a:t>Diagnosis de las Adicciones al Juego:</a:t>
            </a:r>
          </a:p>
        </p:txBody>
      </p:sp>
      <p:pic>
        <p:nvPicPr>
          <p:cNvPr id="35847" name="14 Imagen">
            <a:extLst>
              <a:ext uri="{FF2B5EF4-FFF2-40B4-BE49-F238E27FC236}">
                <a16:creationId xmlns:a16="http://schemas.microsoft.com/office/drawing/2014/main" id="{1949870F-54D3-45F2-A42F-C08E71FCB29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5063" y="6021388"/>
            <a:ext cx="642937"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8" name="Línea">
            <a:extLst>
              <a:ext uri="{FF2B5EF4-FFF2-40B4-BE49-F238E27FC236}">
                <a16:creationId xmlns:a16="http://schemas.microsoft.com/office/drawing/2014/main" id="{8AA4DD33-0EF5-4E2E-80C4-749E6701984E}"/>
              </a:ext>
            </a:extLst>
          </p:cNvPr>
          <p:cNvSpPr>
            <a:spLocks noChangeShapeType="1"/>
          </p:cNvSpPr>
          <p:nvPr/>
        </p:nvSpPr>
        <p:spPr bwMode="auto">
          <a:xfrm flipH="1">
            <a:off x="1025525" y="1230313"/>
            <a:ext cx="0" cy="3979862"/>
          </a:xfrm>
          <a:prstGeom prst="line">
            <a:avLst/>
          </a:prstGeom>
          <a:noFill/>
          <a:ln w="28575">
            <a:solidFill>
              <a:srgbClr val="E7B900"/>
            </a:solidFill>
            <a:miter lim="800000"/>
            <a:headEnd/>
            <a:tailEnd/>
          </a:ln>
          <a:extLst>
            <a:ext uri="{909E8E84-426E-40DD-AFC4-6F175D3DCCD1}">
              <a14:hiddenFill xmlns:a14="http://schemas.microsoft.com/office/drawing/2010/main">
                <a:noFill/>
              </a14:hiddenFill>
            </a:ext>
          </a:extLst>
        </p:spPr>
        <p:txBody>
          <a:bodyPr lIns="60959" rIns="60959"/>
          <a:lstStyle/>
          <a:p>
            <a:endParaRPr lang="es-ES"/>
          </a:p>
        </p:txBody>
      </p:sp>
      <p:sp>
        <p:nvSpPr>
          <p:cNvPr id="9" name="Círculo">
            <a:extLst>
              <a:ext uri="{FF2B5EF4-FFF2-40B4-BE49-F238E27FC236}">
                <a16:creationId xmlns:a16="http://schemas.microsoft.com/office/drawing/2014/main" id="{0C513A6C-791B-491B-ACE2-0735991C7BD5}"/>
              </a:ext>
            </a:extLst>
          </p:cNvPr>
          <p:cNvSpPr/>
          <p:nvPr/>
        </p:nvSpPr>
        <p:spPr>
          <a:xfrm flipH="1">
            <a:off x="722313" y="671513"/>
            <a:ext cx="581025" cy="773112"/>
          </a:xfrm>
          <a:prstGeom prst="ellipse">
            <a:avLst/>
          </a:prstGeom>
          <a:solidFill>
            <a:srgbClr val="FFFFFF"/>
          </a:solidFill>
          <a:ln w="28575">
            <a:solidFill>
              <a:srgbClr val="E8E8E8"/>
            </a:solidFill>
            <a:miter/>
          </a:ln>
        </p:spPr>
        <p:txBody>
          <a:bodyPr lIns="60959" rIns="60959"/>
          <a:lstStyle/>
          <a:p>
            <a:pPr defTabSz="1219170" eaLnBrk="1" hangingPunct="1">
              <a:defRPr sz="5600">
                <a:latin typeface="Gill Sans"/>
                <a:ea typeface="Gill Sans"/>
                <a:cs typeface="Gill Sans"/>
                <a:sym typeface="Gill Sans"/>
              </a:defRPr>
            </a:pPr>
            <a:endParaRPr sz="7466">
              <a:latin typeface="Gill Sans"/>
              <a:ea typeface="Gill Sans"/>
              <a:cs typeface="Gill Sans"/>
              <a:sym typeface="Gill Sans"/>
            </a:endParaRPr>
          </a:p>
        </p:txBody>
      </p:sp>
      <p:sp>
        <p:nvSpPr>
          <p:cNvPr id="35850" name="Figura">
            <a:extLst>
              <a:ext uri="{FF2B5EF4-FFF2-40B4-BE49-F238E27FC236}">
                <a16:creationId xmlns:a16="http://schemas.microsoft.com/office/drawing/2014/main" id="{1DEF0FCB-8119-471B-B742-17D6C14B0CC3}"/>
              </a:ext>
            </a:extLst>
          </p:cNvPr>
          <p:cNvSpPr>
            <a:spLocks noChangeArrowheads="1"/>
          </p:cNvSpPr>
          <p:nvPr/>
        </p:nvSpPr>
        <p:spPr bwMode="auto">
          <a:xfrm>
            <a:off x="868363" y="908050"/>
            <a:ext cx="331787" cy="322263"/>
          </a:xfrm>
          <a:custGeom>
            <a:avLst/>
            <a:gdLst>
              <a:gd name="T0" fmla="*/ 2147483646 w 20945"/>
              <a:gd name="T1" fmla="*/ 2147483646 h 21600"/>
              <a:gd name="T2" fmla="*/ 2147483646 w 20945"/>
              <a:gd name="T3" fmla="*/ 2147483646 h 21600"/>
              <a:gd name="T4" fmla="*/ 2147483646 w 20945"/>
              <a:gd name="T5" fmla="*/ 2147483646 h 21600"/>
              <a:gd name="T6" fmla="*/ 2147483646 w 20945"/>
              <a:gd name="T7" fmla="*/ 2147483646 h 21600"/>
              <a:gd name="T8" fmla="*/ 0 60000 65536"/>
              <a:gd name="T9" fmla="*/ 5898240 60000 65536"/>
              <a:gd name="T10" fmla="*/ 11796480 60000 65536"/>
              <a:gd name="T11" fmla="*/ 17694720 60000 65536"/>
              <a:gd name="T12" fmla="*/ 0 w 20945"/>
              <a:gd name="T13" fmla="*/ 0 h 21600"/>
              <a:gd name="T14" fmla="*/ 20945 w 20945"/>
              <a:gd name="T15" fmla="*/ 21600 h 21600"/>
            </a:gdLst>
            <a:ahLst/>
            <a:cxnLst>
              <a:cxn ang="T8">
                <a:pos x="T0" y="T1"/>
              </a:cxn>
              <a:cxn ang="T9">
                <a:pos x="T2" y="T3"/>
              </a:cxn>
              <a:cxn ang="T10">
                <a:pos x="T4" y="T5"/>
              </a:cxn>
              <a:cxn ang="T11">
                <a:pos x="T6" y="T7"/>
              </a:cxn>
            </a:cxnLst>
            <a:rect l="T12" t="T13" r="T14" b="T15"/>
            <a:pathLst>
              <a:path w="20945" h="21600" extrusionOk="0">
                <a:moveTo>
                  <a:pt x="11922" y="0"/>
                </a:moveTo>
                <a:cubicBezTo>
                  <a:pt x="14588" y="2825"/>
                  <a:pt x="17732" y="5104"/>
                  <a:pt x="20945" y="6562"/>
                </a:cubicBezTo>
                <a:cubicBezTo>
                  <a:pt x="19236" y="13489"/>
                  <a:pt x="16502" y="18775"/>
                  <a:pt x="11239" y="18228"/>
                </a:cubicBezTo>
                <a:cubicBezTo>
                  <a:pt x="11786" y="17043"/>
                  <a:pt x="12196" y="15676"/>
                  <a:pt x="12469" y="14309"/>
                </a:cubicBezTo>
                <a:cubicBezTo>
                  <a:pt x="14520" y="15767"/>
                  <a:pt x="14520" y="15767"/>
                  <a:pt x="14520" y="15767"/>
                </a:cubicBezTo>
                <a:cubicBezTo>
                  <a:pt x="15272" y="13944"/>
                  <a:pt x="14178" y="12030"/>
                  <a:pt x="12742" y="11301"/>
                </a:cubicBezTo>
                <a:cubicBezTo>
                  <a:pt x="12811" y="9934"/>
                  <a:pt x="12811" y="8658"/>
                  <a:pt x="12674" y="7291"/>
                </a:cubicBezTo>
                <a:cubicBezTo>
                  <a:pt x="13016" y="7382"/>
                  <a:pt x="13358" y="7473"/>
                  <a:pt x="13768" y="7565"/>
                </a:cubicBezTo>
                <a:cubicBezTo>
                  <a:pt x="14041" y="6289"/>
                  <a:pt x="13358" y="4739"/>
                  <a:pt x="12469" y="4830"/>
                </a:cubicBezTo>
                <a:cubicBezTo>
                  <a:pt x="12401" y="4648"/>
                  <a:pt x="12401" y="4466"/>
                  <a:pt x="12332" y="4284"/>
                </a:cubicBezTo>
                <a:cubicBezTo>
                  <a:pt x="12127" y="2370"/>
                  <a:pt x="12127" y="2370"/>
                  <a:pt x="12127" y="2370"/>
                </a:cubicBezTo>
                <a:cubicBezTo>
                  <a:pt x="10692" y="2734"/>
                  <a:pt x="10692" y="2734"/>
                  <a:pt x="10692" y="2734"/>
                </a:cubicBezTo>
                <a:cubicBezTo>
                  <a:pt x="10623" y="2734"/>
                  <a:pt x="10487" y="2825"/>
                  <a:pt x="10418" y="2825"/>
                </a:cubicBezTo>
                <a:cubicBezTo>
                  <a:pt x="10897" y="1914"/>
                  <a:pt x="11375" y="911"/>
                  <a:pt x="11922" y="0"/>
                </a:cubicBezTo>
                <a:close/>
                <a:moveTo>
                  <a:pt x="439" y="4830"/>
                </a:moveTo>
                <a:cubicBezTo>
                  <a:pt x="-655" y="12304"/>
                  <a:pt x="29" y="18957"/>
                  <a:pt x="5565" y="21600"/>
                </a:cubicBezTo>
                <a:cubicBezTo>
                  <a:pt x="11102" y="18957"/>
                  <a:pt x="11717" y="12304"/>
                  <a:pt x="10692" y="4830"/>
                </a:cubicBezTo>
                <a:cubicBezTo>
                  <a:pt x="7342" y="5651"/>
                  <a:pt x="3788" y="5559"/>
                  <a:pt x="439" y="4830"/>
                </a:cubicBezTo>
                <a:close/>
                <a:moveTo>
                  <a:pt x="2899" y="15038"/>
                </a:moveTo>
                <a:cubicBezTo>
                  <a:pt x="8299" y="15038"/>
                  <a:pt x="8299" y="15038"/>
                  <a:pt x="8299" y="15038"/>
                </a:cubicBezTo>
                <a:cubicBezTo>
                  <a:pt x="8299" y="18866"/>
                  <a:pt x="2899" y="18866"/>
                  <a:pt x="2899" y="15038"/>
                </a:cubicBezTo>
                <a:close/>
                <a:moveTo>
                  <a:pt x="4540" y="10754"/>
                </a:moveTo>
                <a:cubicBezTo>
                  <a:pt x="3378" y="11028"/>
                  <a:pt x="2489" y="10754"/>
                  <a:pt x="1806" y="10025"/>
                </a:cubicBezTo>
                <a:cubicBezTo>
                  <a:pt x="2763" y="7018"/>
                  <a:pt x="4677" y="9023"/>
                  <a:pt x="4540" y="10754"/>
                </a:cubicBezTo>
                <a:close/>
                <a:moveTo>
                  <a:pt x="6659" y="10754"/>
                </a:moveTo>
                <a:cubicBezTo>
                  <a:pt x="6591" y="9023"/>
                  <a:pt x="8436" y="7018"/>
                  <a:pt x="9461" y="10025"/>
                </a:cubicBezTo>
                <a:cubicBezTo>
                  <a:pt x="8778" y="10754"/>
                  <a:pt x="7821" y="11028"/>
                  <a:pt x="6659" y="10754"/>
                </a:cubicBezTo>
                <a:close/>
                <a:moveTo>
                  <a:pt x="15272" y="8567"/>
                </a:moveTo>
                <a:cubicBezTo>
                  <a:pt x="16023" y="9843"/>
                  <a:pt x="16775" y="10572"/>
                  <a:pt x="17664" y="10663"/>
                </a:cubicBezTo>
                <a:cubicBezTo>
                  <a:pt x="18553" y="7656"/>
                  <a:pt x="16160" y="7291"/>
                  <a:pt x="15272" y="8567"/>
                </a:cubicBezTo>
                <a:close/>
              </a:path>
            </a:pathLst>
          </a:custGeom>
          <a:solidFill>
            <a:srgbClr val="5E7D12"/>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9" rIns="45719"/>
          <a:lstStyle/>
          <a:p>
            <a:endParaRPr lang="es-ES"/>
          </a:p>
        </p:txBody>
      </p:sp>
    </p:spTree>
    <p:extLst>
      <p:ext uri="{BB962C8B-B14F-4D97-AF65-F5344CB8AC3E}">
        <p14:creationId xmlns:p14="http://schemas.microsoft.com/office/powerpoint/2010/main" val="3658118044"/>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ángulo">
            <a:extLst>
              <a:ext uri="{FF2B5EF4-FFF2-40B4-BE49-F238E27FC236}">
                <a16:creationId xmlns:a16="http://schemas.microsoft.com/office/drawing/2014/main" id="{A6C0F63D-E062-4740-86BA-639027514D18}"/>
              </a:ext>
            </a:extLst>
          </p:cNvPr>
          <p:cNvSpPr>
            <a:spLocks noChangeArrowheads="1"/>
          </p:cNvSpPr>
          <p:nvPr/>
        </p:nvSpPr>
        <p:spPr bwMode="auto">
          <a:xfrm>
            <a:off x="0" y="0"/>
            <a:ext cx="12192000" cy="6858000"/>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s-ES" altLang="es-ES" sz="2400">
              <a:solidFill>
                <a:srgbClr val="FFFFFF"/>
              </a:solidFill>
            </a:endParaRPr>
          </a:p>
        </p:txBody>
      </p:sp>
      <p:sp>
        <p:nvSpPr>
          <p:cNvPr id="174" name="Montserrat Light">
            <a:extLst>
              <a:ext uri="{FF2B5EF4-FFF2-40B4-BE49-F238E27FC236}">
                <a16:creationId xmlns:a16="http://schemas.microsoft.com/office/drawing/2014/main" id="{0EBBF906-8F2F-439D-BFC5-49C54D2EBBE6}"/>
              </a:ext>
            </a:extLst>
          </p:cNvPr>
          <p:cNvSpPr txBox="1"/>
          <p:nvPr/>
        </p:nvSpPr>
        <p:spPr>
          <a:xfrm>
            <a:off x="1719263" y="639763"/>
            <a:ext cx="9626600" cy="1076325"/>
          </a:xfrm>
          <a:prstGeom prst="rect">
            <a:avLst/>
          </a:prstGeom>
          <a:ln w="12700">
            <a:miter lim="400000"/>
          </a:ln>
          <a:extLst>
            <a:ext uri="{C572A759-6A51-4108-AA02-DFA0A04FC94B}"/>
          </a:extLst>
        </p:spPr>
        <p:txBody>
          <a:bodyPr lIns="60959" rIns="60959">
            <a:spAutoFit/>
          </a:bodyPr>
          <a:lstStyle>
            <a:lvl1pPr algn="r">
              <a:defRPr sz="3200">
                <a:latin typeface="Montserrat Regular"/>
                <a:ea typeface="Montserrat Regular"/>
                <a:cs typeface="Montserrat Regular"/>
                <a:sym typeface="Montserrat Regular"/>
              </a:defRPr>
            </a:lvl1pPr>
          </a:lstStyle>
          <a:p>
            <a:pPr algn="l" eaLnBrk="1" fontAlgn="auto" hangingPunct="1">
              <a:spcBef>
                <a:spcPts val="0"/>
              </a:spcBef>
              <a:spcAft>
                <a:spcPts val="0"/>
              </a:spcAft>
              <a:defRPr/>
            </a:pPr>
            <a:r>
              <a:rPr lang="es-ES_tradnl" b="1" dirty="0">
                <a:solidFill>
                  <a:schemeClr val="bg1"/>
                </a:solidFill>
                <a:latin typeface="Microsoft YaHei UI" panose="020B0503020204020204" pitchFamily="34" charset="-122"/>
                <a:ea typeface="Microsoft YaHei UI" panose="020B0503020204020204" pitchFamily="34" charset="-122"/>
                <a:cs typeface="+mn-lt"/>
              </a:rPr>
              <a:t>La Era Digital y las nuevas Adicciones Comportamentales: Controversias.</a:t>
            </a:r>
            <a:endParaRPr lang="es-ES_tradnl" b="1" dirty="0">
              <a:solidFill>
                <a:schemeClr val="bg1"/>
              </a:solidFill>
              <a:latin typeface="Microsoft YaHei UI" panose="020B0503020204020204" pitchFamily="34" charset="-122"/>
              <a:ea typeface="Microsoft YaHei UI" panose="020B0503020204020204" pitchFamily="34" charset="-122"/>
            </a:endParaRPr>
          </a:p>
        </p:txBody>
      </p:sp>
      <p:sp>
        <p:nvSpPr>
          <p:cNvPr id="176" name="Trabajamos contra cualquier forma de discriminación o violencia, y promovemos la igualdad de.…">
            <a:extLst>
              <a:ext uri="{FF2B5EF4-FFF2-40B4-BE49-F238E27FC236}">
                <a16:creationId xmlns:a16="http://schemas.microsoft.com/office/drawing/2014/main" id="{FF1998F5-BA17-4FC6-BF80-A3DF0873CAA2}"/>
              </a:ext>
            </a:extLst>
          </p:cNvPr>
          <p:cNvSpPr txBox="1"/>
          <p:nvPr/>
        </p:nvSpPr>
        <p:spPr>
          <a:xfrm>
            <a:off x="1047750" y="2065338"/>
            <a:ext cx="10101263" cy="5665787"/>
          </a:xfrm>
          <a:prstGeom prst="rect">
            <a:avLst/>
          </a:prstGeom>
          <a:ln w="12700">
            <a:miter lim="400000"/>
          </a:ln>
          <a:extLst>
            <a:ext uri="{C572A759-6A51-4108-AA02-DFA0A04FC94B}"/>
          </a:extLst>
        </p:spPr>
        <p:txBody>
          <a:bodyPr lIns="60959" rIns="60959">
            <a:spAutoFit/>
          </a:bodyPr>
          <a:lstStyle/>
          <a:p>
            <a:pPr marL="342900" indent="-342900" algn="just" eaLnBrk="1" fontAlgn="auto" hangingPunct="1">
              <a:spcBef>
                <a:spcPts val="0"/>
              </a:spcBef>
              <a:spcAft>
                <a:spcPts val="0"/>
              </a:spcAft>
              <a:buFont typeface="Wingdings" panose="05000000000000000000" pitchFamily="2" charset="2"/>
              <a:buChar char="q"/>
              <a:defRPr/>
            </a:pPr>
            <a:r>
              <a:rPr lang="es-ES" sz="3100" b="1" dirty="0">
                <a:solidFill>
                  <a:schemeClr val="bg1"/>
                </a:solidFill>
                <a:latin typeface="Bahnschrift Light" panose="020B0502040204020203" pitchFamily="34" charset="0"/>
              </a:rPr>
              <a:t> Amplio consenso en la comunidad científica y profesional: la ludopatía / Juego Patológico es una adicción en base a su clínica y a los fenómenos neurobiológicos que se presentan en el paciente.</a:t>
            </a:r>
          </a:p>
          <a:p>
            <a:pPr algn="just" eaLnBrk="1" fontAlgn="auto" hangingPunct="1">
              <a:spcBef>
                <a:spcPts val="0"/>
              </a:spcBef>
              <a:spcAft>
                <a:spcPts val="0"/>
              </a:spcAft>
              <a:defRPr/>
            </a:pPr>
            <a:r>
              <a:rPr lang="es-ES" sz="1100" b="1" dirty="0">
                <a:solidFill>
                  <a:schemeClr val="bg1"/>
                </a:solidFill>
                <a:latin typeface="Bahnschrift Light" panose="020B0502040204020203" pitchFamily="34" charset="0"/>
              </a:rPr>
              <a:t> </a:t>
            </a:r>
            <a:endParaRPr lang="es-ES" sz="100" b="1" dirty="0">
              <a:solidFill>
                <a:schemeClr val="bg1"/>
              </a:solidFill>
              <a:latin typeface="Bahnschrift Light" panose="020B0502040204020203" pitchFamily="34" charset="0"/>
            </a:endParaRPr>
          </a:p>
          <a:p>
            <a:pPr marL="342900" indent="-342900" algn="just" eaLnBrk="1" fontAlgn="auto" hangingPunct="1">
              <a:spcBef>
                <a:spcPts val="0"/>
              </a:spcBef>
              <a:spcAft>
                <a:spcPts val="0"/>
              </a:spcAft>
              <a:buFont typeface="Wingdings" panose="05000000000000000000" pitchFamily="2" charset="2"/>
              <a:buChar char="q"/>
              <a:defRPr/>
            </a:pPr>
            <a:r>
              <a:rPr lang="es-ES" sz="3100" b="1" dirty="0">
                <a:solidFill>
                  <a:schemeClr val="bg1"/>
                </a:solidFill>
                <a:latin typeface="Bahnschrift Light"/>
                <a:cs typeface="Arial"/>
              </a:rPr>
              <a:t> Recientemente LA CIE- 11 y La Estrategia Nacional sobre Adicciones 17/24 incluye al Trastorno por Videojuegos como fenómeno adictivo.</a:t>
            </a:r>
          </a:p>
          <a:p>
            <a:pPr marL="342900" indent="-342900" algn="just" eaLnBrk="1" fontAlgn="auto" hangingPunct="1">
              <a:spcBef>
                <a:spcPts val="0"/>
              </a:spcBef>
              <a:spcAft>
                <a:spcPts val="0"/>
              </a:spcAft>
              <a:buFont typeface="Wingdings" panose="05000000000000000000" pitchFamily="2" charset="2"/>
              <a:buChar char="q"/>
              <a:defRPr/>
            </a:pPr>
            <a:endParaRPr lang="es-ES" sz="2000" b="1" dirty="0">
              <a:solidFill>
                <a:schemeClr val="bg1"/>
              </a:solidFill>
              <a:latin typeface="Bahnschrift Light" panose="020B0502040204020203" pitchFamily="34" charset="0"/>
            </a:endParaRPr>
          </a:p>
          <a:p>
            <a:pPr marL="342900" indent="-342900" algn="just" eaLnBrk="1" fontAlgn="auto" hangingPunct="1">
              <a:spcBef>
                <a:spcPts val="0"/>
              </a:spcBef>
              <a:spcAft>
                <a:spcPts val="0"/>
              </a:spcAft>
              <a:buFont typeface="Wingdings" panose="05000000000000000000" pitchFamily="2" charset="2"/>
              <a:buChar char="q"/>
              <a:defRPr/>
            </a:pPr>
            <a:endParaRPr lang="es-ES_tradnl" sz="4800" b="1" dirty="0">
              <a:solidFill>
                <a:schemeClr val="bg1"/>
              </a:solidFill>
              <a:latin typeface="Bahnschrift Light" panose="020B0502040204020203" pitchFamily="34" charset="0"/>
              <a:ea typeface="Microsoft YaHei UI" panose="020B0503020204020204" pitchFamily="34" charset="-122"/>
            </a:endParaRPr>
          </a:p>
          <a:p>
            <a:pPr algn="just" eaLnBrk="1" fontAlgn="auto" hangingPunct="1">
              <a:lnSpc>
                <a:spcPct val="90000"/>
              </a:lnSpc>
              <a:spcBef>
                <a:spcPts val="0"/>
              </a:spcBef>
              <a:spcAft>
                <a:spcPts val="0"/>
              </a:spcAft>
              <a:defRPr sz="1300">
                <a:latin typeface="Montserrat Light"/>
                <a:ea typeface="Montserrat Light"/>
                <a:cs typeface="Montserrat Light"/>
                <a:sym typeface="Montserrat Light"/>
              </a:defRPr>
            </a:pPr>
            <a:endParaRPr lang="es-ES" sz="3600" dirty="0">
              <a:solidFill>
                <a:schemeClr val="bg1"/>
              </a:solidFill>
              <a:latin typeface="Montserrat Light"/>
              <a:ea typeface="Montserrat Light"/>
              <a:cs typeface="Montserrat Light"/>
              <a:sym typeface="Montserrat Light"/>
            </a:endParaRPr>
          </a:p>
          <a:p>
            <a:pPr algn="just" eaLnBrk="1" fontAlgn="auto" hangingPunct="1">
              <a:lnSpc>
                <a:spcPct val="90000"/>
              </a:lnSpc>
              <a:spcBef>
                <a:spcPts val="0"/>
              </a:spcBef>
              <a:spcAft>
                <a:spcPts val="0"/>
              </a:spcAft>
              <a:defRPr sz="1300">
                <a:latin typeface="Montserrat Light"/>
                <a:ea typeface="Montserrat Light"/>
                <a:cs typeface="Montserrat Light"/>
                <a:sym typeface="Montserrat Light"/>
              </a:defRPr>
            </a:pPr>
            <a:endParaRPr lang="es-ES" sz="3200" dirty="0">
              <a:solidFill>
                <a:schemeClr val="bg1"/>
              </a:solidFill>
              <a:latin typeface="Montserrat Light"/>
              <a:ea typeface="Montserrat Light"/>
              <a:cs typeface="Montserrat Light"/>
              <a:sym typeface="Montserrat Light"/>
            </a:endParaRPr>
          </a:p>
        </p:txBody>
      </p:sp>
      <p:pic>
        <p:nvPicPr>
          <p:cNvPr id="53253" name="Imagen 10" descr="blanco.emf">
            <a:extLst>
              <a:ext uri="{FF2B5EF4-FFF2-40B4-BE49-F238E27FC236}">
                <a16:creationId xmlns:a16="http://schemas.microsoft.com/office/drawing/2014/main" id="{99A78E5D-0FC4-4E85-AB67-4CA6C5F1D0FD}"/>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47700" y="5657850"/>
            <a:ext cx="93662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3254" name="Grupo 17">
            <a:extLst>
              <a:ext uri="{FF2B5EF4-FFF2-40B4-BE49-F238E27FC236}">
                <a16:creationId xmlns:a16="http://schemas.microsoft.com/office/drawing/2014/main" id="{7BE88E45-EC88-4552-A157-DB71F42F4B5A}"/>
              </a:ext>
            </a:extLst>
          </p:cNvPr>
          <p:cNvGrpSpPr>
            <a:grpSpLocks/>
          </p:cNvGrpSpPr>
          <p:nvPr/>
        </p:nvGrpSpPr>
        <p:grpSpPr bwMode="auto">
          <a:xfrm>
            <a:off x="6342063" y="6126163"/>
            <a:ext cx="5532437" cy="650875"/>
            <a:chOff x="4756792" y="4594651"/>
            <a:chExt cx="4148979" cy="488101"/>
          </a:xfrm>
        </p:grpSpPr>
        <p:pic>
          <p:nvPicPr>
            <p:cNvPr id="53259" name="Imagen 18" descr="blanco.emf">
              <a:hlinkClick r:id="rId3"/>
              <a:extLst>
                <a:ext uri="{FF2B5EF4-FFF2-40B4-BE49-F238E27FC236}">
                  <a16:creationId xmlns:a16="http://schemas.microsoft.com/office/drawing/2014/main" id="{21B3F39E-1787-4378-8E94-87C3A22FAF4F}"/>
                </a:ext>
              </a:extLst>
            </p:cNvPr>
            <p:cNvPicPr>
              <a:picLocks noChangeAspect="1"/>
            </p:cNvPicPr>
            <p:nvPr/>
          </p:nvPicPr>
          <p:blipFill>
            <a:blip r:embed="rId4" cstate="hqprint">
              <a:extLst>
                <a:ext uri="{28A0092B-C50C-407E-A947-70E740481C1C}">
                  <a14:useLocalDpi xmlns:a14="http://schemas.microsoft.com/office/drawing/2010/main" val="0"/>
                </a:ext>
              </a:extLst>
            </a:blip>
            <a:srcRect r="77534"/>
            <a:stretch>
              <a:fillRect/>
            </a:stretch>
          </p:blipFill>
          <p:spPr bwMode="auto">
            <a:xfrm>
              <a:off x="7820084" y="4713339"/>
              <a:ext cx="253634"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Conector recto 19">
              <a:extLst>
                <a:ext uri="{FF2B5EF4-FFF2-40B4-BE49-F238E27FC236}">
                  <a16:creationId xmlns:a16="http://schemas.microsoft.com/office/drawing/2014/main" id="{13422B8F-3D27-4A9B-815F-AC3A134E9F7F}"/>
                </a:ext>
              </a:extLst>
            </p:cNvPr>
            <p:cNvCxnSpPr/>
            <p:nvPr/>
          </p:nvCxnSpPr>
          <p:spPr>
            <a:xfrm>
              <a:off x="7612384" y="4594651"/>
              <a:ext cx="0" cy="488101"/>
            </a:xfrm>
            <a:prstGeom prst="line">
              <a:avLst/>
            </a:prstGeom>
            <a:noFill/>
            <a:ln w="12700" cap="flat" cmpd="sng">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21" name="CuadroTexto 20">
              <a:extLst>
                <a:ext uri="{FF2B5EF4-FFF2-40B4-BE49-F238E27FC236}">
                  <a16:creationId xmlns:a16="http://schemas.microsoft.com/office/drawing/2014/main" id="{AED7FB2E-83F9-49A8-88C2-440B960153D1}"/>
                </a:ext>
              </a:extLst>
            </p:cNvPr>
            <p:cNvSpPr txBox="1"/>
            <p:nvPr/>
          </p:nvSpPr>
          <p:spPr>
            <a:xfrm>
              <a:off x="4756792" y="4681487"/>
              <a:ext cx="2830629" cy="2719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467" b="1">
                  <a:solidFill>
                    <a:schemeClr val="bg1"/>
                  </a:solidFill>
                  <a:latin typeface="Montserrat Bold"/>
                  <a:cs typeface="Montserrat Bold"/>
                </a:rPr>
                <a:t>www.f</a:t>
              </a:r>
              <a:r>
                <a:rPr lang="es-ES" sz="1467" b="1">
                  <a:solidFill>
                    <a:schemeClr val="bg1"/>
                  </a:solidFill>
                  <a:latin typeface="Montserrat Bold"/>
                  <a:cs typeface="Montserrat Bold"/>
                  <a:sym typeface="Helvetica Neue"/>
                </a:rPr>
                <a:t>undacionadsis.org</a:t>
              </a:r>
            </a:p>
          </p:txBody>
        </p:sp>
        <p:pic>
          <p:nvPicPr>
            <p:cNvPr id="53262" name="Imagen 21" descr="blanco.emf">
              <a:hlinkClick r:id="rId5"/>
              <a:extLst>
                <a:ext uri="{FF2B5EF4-FFF2-40B4-BE49-F238E27FC236}">
                  <a16:creationId xmlns:a16="http://schemas.microsoft.com/office/drawing/2014/main" id="{8A57D7AA-F6FC-4610-BD2C-BB50ACFDA030}"/>
                </a:ext>
              </a:extLst>
            </p:cNvPr>
            <p:cNvPicPr>
              <a:picLocks noChangeAspect="1"/>
            </p:cNvPicPr>
            <p:nvPr/>
          </p:nvPicPr>
          <p:blipFill>
            <a:blip r:embed="rId4" cstate="hqprint">
              <a:extLst>
                <a:ext uri="{28A0092B-C50C-407E-A947-70E740481C1C}">
                  <a14:useLocalDpi xmlns:a14="http://schemas.microsoft.com/office/drawing/2010/main" val="0"/>
                </a:ext>
              </a:extLst>
            </a:blip>
            <a:srcRect l="24420" r="50272"/>
            <a:stretch>
              <a:fillRect/>
            </a:stretch>
          </p:blipFill>
          <p:spPr bwMode="auto">
            <a:xfrm>
              <a:off x="8077364" y="4719902"/>
              <a:ext cx="285750"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63" name="Imagen 22" descr="blanco.emf">
              <a:hlinkClick r:id="rId6"/>
              <a:extLst>
                <a:ext uri="{FF2B5EF4-FFF2-40B4-BE49-F238E27FC236}">
                  <a16:creationId xmlns:a16="http://schemas.microsoft.com/office/drawing/2014/main" id="{58A102C3-FFF4-480D-9640-05B7D418AB5B}"/>
                </a:ext>
              </a:extLst>
            </p:cNvPr>
            <p:cNvPicPr>
              <a:picLocks noChangeAspect="1"/>
            </p:cNvPicPr>
            <p:nvPr/>
          </p:nvPicPr>
          <p:blipFill>
            <a:blip r:embed="rId4" cstate="hqprint">
              <a:extLst>
                <a:ext uri="{28A0092B-C50C-407E-A947-70E740481C1C}">
                  <a14:useLocalDpi xmlns:a14="http://schemas.microsoft.com/office/drawing/2010/main" val="0"/>
                </a:ext>
              </a:extLst>
            </a:blip>
            <a:srcRect l="50151" r="23697"/>
            <a:stretch>
              <a:fillRect/>
            </a:stretch>
          </p:blipFill>
          <p:spPr bwMode="auto">
            <a:xfrm>
              <a:off x="8361997" y="4713338"/>
              <a:ext cx="295275"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64" name="Imagen 23" descr="blanco.emf">
              <a:hlinkClick r:id="rId7"/>
              <a:extLst>
                <a:ext uri="{FF2B5EF4-FFF2-40B4-BE49-F238E27FC236}">
                  <a16:creationId xmlns:a16="http://schemas.microsoft.com/office/drawing/2014/main" id="{23AF1CE5-C00A-49DE-B1F3-5B5ED626B61D}"/>
                </a:ext>
              </a:extLst>
            </p:cNvPr>
            <p:cNvPicPr>
              <a:picLocks noChangeAspect="1"/>
            </p:cNvPicPr>
            <p:nvPr/>
          </p:nvPicPr>
          <p:blipFill>
            <a:blip r:embed="rId4" cstate="hqprint">
              <a:extLst>
                <a:ext uri="{28A0092B-C50C-407E-A947-70E740481C1C}">
                  <a14:useLocalDpi xmlns:a14="http://schemas.microsoft.com/office/drawing/2010/main" val="0"/>
                </a:ext>
              </a:extLst>
            </a:blip>
            <a:srcRect l="77991"/>
            <a:stretch>
              <a:fillRect/>
            </a:stretch>
          </p:blipFill>
          <p:spPr bwMode="auto">
            <a:xfrm>
              <a:off x="8657272" y="4713339"/>
              <a:ext cx="248499"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3255" name="Rectángulo 1">
            <a:extLst>
              <a:ext uri="{FF2B5EF4-FFF2-40B4-BE49-F238E27FC236}">
                <a16:creationId xmlns:a16="http://schemas.microsoft.com/office/drawing/2014/main" id="{944218CA-6534-4892-A731-3AB9DAA6CCB2}"/>
              </a:ext>
            </a:extLst>
          </p:cNvPr>
          <p:cNvSpPr>
            <a:spLocks noChangeArrowheads="1"/>
          </p:cNvSpPr>
          <p:nvPr/>
        </p:nvSpPr>
        <p:spPr bwMode="auto">
          <a:xfrm>
            <a:off x="5976938" y="3244850"/>
            <a:ext cx="238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1800"/>
              <a:t> </a:t>
            </a:r>
          </a:p>
        </p:txBody>
      </p:sp>
      <p:sp>
        <p:nvSpPr>
          <p:cNvPr id="53256" name="Rectángulo 2">
            <a:extLst>
              <a:ext uri="{FF2B5EF4-FFF2-40B4-BE49-F238E27FC236}">
                <a16:creationId xmlns:a16="http://schemas.microsoft.com/office/drawing/2014/main" id="{903B3AA8-9EFF-415B-A330-8CD5E895FF9D}"/>
              </a:ext>
            </a:extLst>
          </p:cNvPr>
          <p:cNvSpPr>
            <a:spLocks noChangeArrowheads="1"/>
          </p:cNvSpPr>
          <p:nvPr/>
        </p:nvSpPr>
        <p:spPr bwMode="auto">
          <a:xfrm>
            <a:off x="5976938" y="3244850"/>
            <a:ext cx="238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1800"/>
              <a:t> </a:t>
            </a:r>
          </a:p>
        </p:txBody>
      </p:sp>
      <p:sp>
        <p:nvSpPr>
          <p:cNvPr id="53257" name="Rectángulo 3">
            <a:extLst>
              <a:ext uri="{FF2B5EF4-FFF2-40B4-BE49-F238E27FC236}">
                <a16:creationId xmlns:a16="http://schemas.microsoft.com/office/drawing/2014/main" id="{0E8B3CAA-3DCD-4868-9D7D-08AE868D48CE}"/>
              </a:ext>
            </a:extLst>
          </p:cNvPr>
          <p:cNvSpPr>
            <a:spLocks noChangeArrowheads="1"/>
          </p:cNvSpPr>
          <p:nvPr/>
        </p:nvSpPr>
        <p:spPr bwMode="auto">
          <a:xfrm>
            <a:off x="5976938" y="3244850"/>
            <a:ext cx="238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1800"/>
              <a:t> </a:t>
            </a:r>
          </a:p>
        </p:txBody>
      </p:sp>
      <p:sp>
        <p:nvSpPr>
          <p:cNvPr id="53258" name="Rectángulo 4">
            <a:extLst>
              <a:ext uri="{FF2B5EF4-FFF2-40B4-BE49-F238E27FC236}">
                <a16:creationId xmlns:a16="http://schemas.microsoft.com/office/drawing/2014/main" id="{B1C45FD2-8962-4C4F-8DAB-7E2372260D65}"/>
              </a:ext>
            </a:extLst>
          </p:cNvPr>
          <p:cNvSpPr>
            <a:spLocks noChangeArrowheads="1"/>
          </p:cNvSpPr>
          <p:nvPr/>
        </p:nvSpPr>
        <p:spPr bwMode="auto">
          <a:xfrm>
            <a:off x="5976938" y="3244850"/>
            <a:ext cx="238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1800"/>
              <a:t> </a:t>
            </a:r>
          </a:p>
        </p:txBody>
      </p:sp>
    </p:spTree>
    <p:extLst>
      <p:ext uri="{BB962C8B-B14F-4D97-AF65-F5344CB8AC3E}">
        <p14:creationId xmlns:p14="http://schemas.microsoft.com/office/powerpoint/2010/main" val="422897354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randombar(horizontal)">
                                      <p:cBhvr>
                                        <p:cTn id="7"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ángulo">
            <a:extLst>
              <a:ext uri="{FF2B5EF4-FFF2-40B4-BE49-F238E27FC236}">
                <a16:creationId xmlns:a16="http://schemas.microsoft.com/office/drawing/2014/main" id="{5B2DB301-53B1-4F91-A578-2356B46B18C3}"/>
              </a:ext>
            </a:extLst>
          </p:cNvPr>
          <p:cNvSpPr>
            <a:spLocks noChangeArrowheads="1"/>
          </p:cNvSpPr>
          <p:nvPr/>
        </p:nvSpPr>
        <p:spPr bwMode="auto">
          <a:xfrm>
            <a:off x="0" y="0"/>
            <a:ext cx="12192000" cy="6858000"/>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s-ES" altLang="es-ES" sz="2400">
              <a:solidFill>
                <a:srgbClr val="FFFFFF"/>
              </a:solidFill>
            </a:endParaRPr>
          </a:p>
        </p:txBody>
      </p:sp>
      <p:sp>
        <p:nvSpPr>
          <p:cNvPr id="174" name="Montserrat Light">
            <a:extLst>
              <a:ext uri="{FF2B5EF4-FFF2-40B4-BE49-F238E27FC236}">
                <a16:creationId xmlns:a16="http://schemas.microsoft.com/office/drawing/2014/main" id="{24697076-6172-4044-8FDB-0C9CCC1BD119}"/>
              </a:ext>
            </a:extLst>
          </p:cNvPr>
          <p:cNvSpPr txBox="1"/>
          <p:nvPr/>
        </p:nvSpPr>
        <p:spPr>
          <a:xfrm>
            <a:off x="1638300" y="339725"/>
            <a:ext cx="9836150" cy="1077913"/>
          </a:xfrm>
          <a:prstGeom prst="rect">
            <a:avLst/>
          </a:prstGeom>
          <a:ln w="12700">
            <a:miter lim="400000"/>
          </a:ln>
          <a:extLst>
            <a:ext uri="{C572A759-6A51-4108-AA02-DFA0A04FC94B}"/>
          </a:extLst>
        </p:spPr>
        <p:txBody>
          <a:bodyPr lIns="60959" rIns="60959">
            <a:spAutoFit/>
          </a:bodyPr>
          <a:lstStyle>
            <a:lvl1pPr algn="r">
              <a:defRPr sz="3200">
                <a:latin typeface="Montserrat Regular"/>
                <a:ea typeface="Montserrat Regular"/>
                <a:cs typeface="Montserrat Regular"/>
                <a:sym typeface="Montserrat Regular"/>
              </a:defRPr>
            </a:lvl1pPr>
          </a:lstStyle>
          <a:p>
            <a:pPr algn="l" eaLnBrk="1" fontAlgn="auto" hangingPunct="1">
              <a:spcBef>
                <a:spcPts val="0"/>
              </a:spcBef>
              <a:spcAft>
                <a:spcPts val="0"/>
              </a:spcAft>
              <a:defRPr/>
            </a:pPr>
            <a:r>
              <a:rPr lang="es-ES_tradnl" b="1" dirty="0">
                <a:solidFill>
                  <a:schemeClr val="bg1"/>
                </a:solidFill>
                <a:latin typeface="Microsoft YaHei UI" panose="020B0503020204020204" pitchFamily="34" charset="-122"/>
                <a:ea typeface="Microsoft YaHei UI" panose="020B0503020204020204" pitchFamily="34" charset="-122"/>
                <a:cs typeface="+mn-lt"/>
              </a:rPr>
              <a:t>La Era Digital y las nuevas Adicciones Comportamentales: Controversias.</a:t>
            </a:r>
            <a:endParaRPr lang="es-ES_tradnl" b="1" dirty="0">
              <a:solidFill>
                <a:schemeClr val="bg1"/>
              </a:solidFill>
              <a:latin typeface="Microsoft YaHei UI" panose="020B0503020204020204" pitchFamily="34" charset="-122"/>
              <a:ea typeface="Microsoft YaHei UI" panose="020B0503020204020204" pitchFamily="34" charset="-122"/>
            </a:endParaRPr>
          </a:p>
        </p:txBody>
      </p:sp>
      <p:sp>
        <p:nvSpPr>
          <p:cNvPr id="176" name="Trabajamos contra cualquier forma de discriminación o violencia, y promovemos la igualdad de.…">
            <a:extLst>
              <a:ext uri="{FF2B5EF4-FFF2-40B4-BE49-F238E27FC236}">
                <a16:creationId xmlns:a16="http://schemas.microsoft.com/office/drawing/2014/main" id="{8DF86EB6-6630-40A8-BD38-DF8FF744E902}"/>
              </a:ext>
            </a:extLst>
          </p:cNvPr>
          <p:cNvSpPr txBox="1"/>
          <p:nvPr/>
        </p:nvSpPr>
        <p:spPr>
          <a:xfrm>
            <a:off x="1638300" y="1285875"/>
            <a:ext cx="8915400" cy="5232400"/>
          </a:xfrm>
          <a:prstGeom prst="rect">
            <a:avLst/>
          </a:prstGeom>
          <a:ln w="12700">
            <a:miter lim="400000"/>
          </a:ln>
          <a:extLst>
            <a:ext uri="{C572A759-6A51-4108-AA02-DFA0A04FC94B}"/>
          </a:extLst>
        </p:spPr>
        <p:txBody>
          <a:bodyPr lIns="60959" rIns="60959">
            <a:spAutoFit/>
          </a:bodyPr>
          <a:lstStyle/>
          <a:p>
            <a:pPr marL="342900" indent="-342900" algn="just" eaLnBrk="1" fontAlgn="auto" hangingPunct="1">
              <a:spcBef>
                <a:spcPts val="0"/>
              </a:spcBef>
              <a:spcAft>
                <a:spcPts val="0"/>
              </a:spcAft>
              <a:buFont typeface="Wingdings" panose="05000000000000000000" pitchFamily="2" charset="2"/>
              <a:buChar char="q"/>
              <a:defRPr/>
            </a:pPr>
            <a:endParaRPr lang="es-ES" b="1" dirty="0">
              <a:solidFill>
                <a:schemeClr val="bg1"/>
              </a:solidFill>
              <a:latin typeface="Bahnschrift Light" panose="020B0502040204020203" pitchFamily="34" charset="0"/>
            </a:endParaRPr>
          </a:p>
          <a:p>
            <a:pPr marL="342900" indent="-342900" algn="just" eaLnBrk="1" fontAlgn="auto" hangingPunct="1">
              <a:spcBef>
                <a:spcPts val="0"/>
              </a:spcBef>
              <a:spcAft>
                <a:spcPts val="0"/>
              </a:spcAft>
              <a:buFont typeface="Wingdings" panose="05000000000000000000" pitchFamily="2" charset="2"/>
              <a:buChar char="q"/>
              <a:defRPr/>
            </a:pPr>
            <a:r>
              <a:rPr lang="es-ES" sz="2800" b="1" dirty="0">
                <a:solidFill>
                  <a:schemeClr val="bg1"/>
                </a:solidFill>
                <a:latin typeface="Bahnschrift Light" panose="020B0502040204020203" pitchFamily="34" charset="0"/>
              </a:rPr>
              <a:t> No hay consenso para </a:t>
            </a:r>
            <a:r>
              <a:rPr lang="es-ES" sz="3200" b="1" dirty="0">
                <a:solidFill>
                  <a:schemeClr val="bg1"/>
                </a:solidFill>
                <a:latin typeface="Bahnschrift Light" panose="020B0502040204020203" pitchFamily="34" charset="0"/>
              </a:rPr>
              <a:t>otros comportamientos </a:t>
            </a:r>
            <a:r>
              <a:rPr lang="es-ES" sz="2800" b="1" dirty="0">
                <a:solidFill>
                  <a:schemeClr val="bg1"/>
                </a:solidFill>
                <a:latin typeface="Bahnschrift Light" panose="020B0502040204020203" pitchFamily="34" charset="0"/>
              </a:rPr>
              <a:t>que actualmente se identifican adicciones (internet, pantallas digitales, tecnologías de la Información y comunicación, etc.).</a:t>
            </a:r>
          </a:p>
          <a:p>
            <a:pPr marL="342900" indent="-342900" algn="just" eaLnBrk="1" fontAlgn="auto" hangingPunct="1">
              <a:spcBef>
                <a:spcPts val="0"/>
              </a:spcBef>
              <a:spcAft>
                <a:spcPts val="0"/>
              </a:spcAft>
              <a:buFont typeface="Wingdings" panose="05000000000000000000" pitchFamily="2" charset="2"/>
              <a:buChar char="q"/>
              <a:defRPr/>
            </a:pPr>
            <a:endParaRPr lang="es-ES" b="1" dirty="0">
              <a:solidFill>
                <a:schemeClr val="bg1"/>
              </a:solidFill>
              <a:latin typeface="Bahnschrift Light" panose="020B0502040204020203" pitchFamily="34" charset="0"/>
            </a:endParaRPr>
          </a:p>
          <a:p>
            <a:pPr algn="just" eaLnBrk="1" fontAlgn="auto" hangingPunct="1">
              <a:spcBef>
                <a:spcPts val="0"/>
              </a:spcBef>
              <a:spcAft>
                <a:spcPts val="0"/>
              </a:spcAft>
              <a:buFont typeface="Wingdings" panose="05000000000000000000" pitchFamily="2" charset="2"/>
              <a:buChar char="q"/>
              <a:defRPr/>
            </a:pPr>
            <a:r>
              <a:rPr lang="es-ES" sz="2800" b="1" dirty="0">
                <a:solidFill>
                  <a:schemeClr val="bg1"/>
                </a:solidFill>
                <a:latin typeface="Bahnschrift Light" panose="020B0502040204020203" pitchFamily="34" charset="0"/>
              </a:rPr>
              <a:t> Falta consenso científico, no obstante, el conocimiento actual señala que presentan analogías con las adicciones a sustancias similares a las que las que se observan en el juego patológico</a:t>
            </a:r>
            <a:r>
              <a:rPr lang="es-ES_tradnl" sz="4400" b="1" dirty="0">
                <a:solidFill>
                  <a:schemeClr val="bg1"/>
                </a:solidFill>
                <a:latin typeface="Bahnschrift Light" panose="020B0502040204020203" pitchFamily="34" charset="0"/>
                <a:ea typeface="Microsoft YaHei UI" panose="020B0503020204020204" pitchFamily="34" charset="-122"/>
              </a:rPr>
              <a:t>.</a:t>
            </a:r>
          </a:p>
          <a:p>
            <a:pPr algn="just" eaLnBrk="1" fontAlgn="auto" hangingPunct="1">
              <a:lnSpc>
                <a:spcPct val="90000"/>
              </a:lnSpc>
              <a:spcBef>
                <a:spcPts val="0"/>
              </a:spcBef>
              <a:spcAft>
                <a:spcPts val="0"/>
              </a:spcAft>
              <a:defRPr sz="1300">
                <a:latin typeface="Montserrat Light"/>
                <a:ea typeface="Montserrat Light"/>
                <a:cs typeface="Montserrat Light"/>
                <a:sym typeface="Montserrat Light"/>
              </a:defRPr>
            </a:pPr>
            <a:endParaRPr lang="es-ES" sz="3200" dirty="0">
              <a:solidFill>
                <a:schemeClr val="bg1"/>
              </a:solidFill>
              <a:latin typeface="Montserrat Light"/>
              <a:ea typeface="Montserrat Light"/>
              <a:cs typeface="Montserrat Light"/>
              <a:sym typeface="Montserrat Light"/>
            </a:endParaRPr>
          </a:p>
          <a:p>
            <a:pPr algn="just" eaLnBrk="1" fontAlgn="auto" hangingPunct="1">
              <a:lnSpc>
                <a:spcPct val="90000"/>
              </a:lnSpc>
              <a:spcBef>
                <a:spcPts val="0"/>
              </a:spcBef>
              <a:spcAft>
                <a:spcPts val="0"/>
              </a:spcAft>
              <a:defRPr sz="1300">
                <a:latin typeface="Montserrat Light"/>
                <a:ea typeface="Montserrat Light"/>
                <a:cs typeface="Montserrat Light"/>
                <a:sym typeface="Montserrat Light"/>
              </a:defRPr>
            </a:pPr>
            <a:endParaRPr lang="es-ES" sz="2800" dirty="0">
              <a:solidFill>
                <a:schemeClr val="bg1"/>
              </a:solidFill>
              <a:latin typeface="Montserrat Light"/>
              <a:ea typeface="Montserrat Light"/>
              <a:cs typeface="Montserrat Light"/>
              <a:sym typeface="Montserrat Light"/>
            </a:endParaRPr>
          </a:p>
        </p:txBody>
      </p:sp>
      <p:pic>
        <p:nvPicPr>
          <p:cNvPr id="54277" name="Imagen 10" descr="blanco.emf">
            <a:extLst>
              <a:ext uri="{FF2B5EF4-FFF2-40B4-BE49-F238E27FC236}">
                <a16:creationId xmlns:a16="http://schemas.microsoft.com/office/drawing/2014/main" id="{09C4D6DD-FA95-4100-9CDF-AECA700E8A1A}"/>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47700" y="5657850"/>
            <a:ext cx="93662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278" name="Grupo 17">
            <a:extLst>
              <a:ext uri="{FF2B5EF4-FFF2-40B4-BE49-F238E27FC236}">
                <a16:creationId xmlns:a16="http://schemas.microsoft.com/office/drawing/2014/main" id="{0B18B61B-6E9C-480D-8CDD-AD8598C0F422}"/>
              </a:ext>
            </a:extLst>
          </p:cNvPr>
          <p:cNvGrpSpPr>
            <a:grpSpLocks/>
          </p:cNvGrpSpPr>
          <p:nvPr/>
        </p:nvGrpSpPr>
        <p:grpSpPr bwMode="auto">
          <a:xfrm>
            <a:off x="6342063" y="6126163"/>
            <a:ext cx="5532437" cy="650875"/>
            <a:chOff x="4756792" y="4594651"/>
            <a:chExt cx="4148979" cy="488101"/>
          </a:xfrm>
        </p:grpSpPr>
        <p:pic>
          <p:nvPicPr>
            <p:cNvPr id="54283" name="Imagen 18" descr="blanco.emf">
              <a:hlinkClick r:id="rId3"/>
              <a:extLst>
                <a:ext uri="{FF2B5EF4-FFF2-40B4-BE49-F238E27FC236}">
                  <a16:creationId xmlns:a16="http://schemas.microsoft.com/office/drawing/2014/main" id="{09AB9F6F-1300-4126-9E26-95064B651D7F}"/>
                </a:ext>
              </a:extLst>
            </p:cNvPr>
            <p:cNvPicPr>
              <a:picLocks noChangeAspect="1"/>
            </p:cNvPicPr>
            <p:nvPr/>
          </p:nvPicPr>
          <p:blipFill>
            <a:blip r:embed="rId4" cstate="hqprint">
              <a:extLst>
                <a:ext uri="{28A0092B-C50C-407E-A947-70E740481C1C}">
                  <a14:useLocalDpi xmlns:a14="http://schemas.microsoft.com/office/drawing/2010/main" val="0"/>
                </a:ext>
              </a:extLst>
            </a:blip>
            <a:srcRect r="77534"/>
            <a:stretch>
              <a:fillRect/>
            </a:stretch>
          </p:blipFill>
          <p:spPr bwMode="auto">
            <a:xfrm>
              <a:off x="7820084" y="4713339"/>
              <a:ext cx="253634"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Conector recto 19">
              <a:extLst>
                <a:ext uri="{FF2B5EF4-FFF2-40B4-BE49-F238E27FC236}">
                  <a16:creationId xmlns:a16="http://schemas.microsoft.com/office/drawing/2014/main" id="{8C4603EE-9CD4-4E5F-AEE8-7EEB75A48531}"/>
                </a:ext>
              </a:extLst>
            </p:cNvPr>
            <p:cNvCxnSpPr/>
            <p:nvPr/>
          </p:nvCxnSpPr>
          <p:spPr>
            <a:xfrm>
              <a:off x="7612384" y="4594651"/>
              <a:ext cx="0" cy="488101"/>
            </a:xfrm>
            <a:prstGeom prst="line">
              <a:avLst/>
            </a:prstGeom>
            <a:noFill/>
            <a:ln w="12700" cap="flat" cmpd="sng">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21" name="CuadroTexto 20">
              <a:extLst>
                <a:ext uri="{FF2B5EF4-FFF2-40B4-BE49-F238E27FC236}">
                  <a16:creationId xmlns:a16="http://schemas.microsoft.com/office/drawing/2014/main" id="{A119357D-3C40-4111-9E33-FC265582E73D}"/>
                </a:ext>
              </a:extLst>
            </p:cNvPr>
            <p:cNvSpPr txBox="1"/>
            <p:nvPr/>
          </p:nvSpPr>
          <p:spPr>
            <a:xfrm>
              <a:off x="4756792" y="4681487"/>
              <a:ext cx="2830629" cy="2719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467" b="1">
                  <a:solidFill>
                    <a:schemeClr val="bg1"/>
                  </a:solidFill>
                  <a:latin typeface="Montserrat Bold"/>
                  <a:cs typeface="Montserrat Bold"/>
                </a:rPr>
                <a:t>www.f</a:t>
              </a:r>
              <a:r>
                <a:rPr lang="es-ES" sz="1467" b="1">
                  <a:solidFill>
                    <a:schemeClr val="bg1"/>
                  </a:solidFill>
                  <a:latin typeface="Montserrat Bold"/>
                  <a:cs typeface="Montserrat Bold"/>
                  <a:sym typeface="Helvetica Neue"/>
                </a:rPr>
                <a:t>undacionadsis.org</a:t>
              </a:r>
            </a:p>
          </p:txBody>
        </p:sp>
        <p:pic>
          <p:nvPicPr>
            <p:cNvPr id="54286" name="Imagen 21" descr="blanco.emf">
              <a:hlinkClick r:id="rId5"/>
              <a:extLst>
                <a:ext uri="{FF2B5EF4-FFF2-40B4-BE49-F238E27FC236}">
                  <a16:creationId xmlns:a16="http://schemas.microsoft.com/office/drawing/2014/main" id="{1AD96504-6D29-41F5-BCD7-740009896FB8}"/>
                </a:ext>
              </a:extLst>
            </p:cNvPr>
            <p:cNvPicPr>
              <a:picLocks noChangeAspect="1"/>
            </p:cNvPicPr>
            <p:nvPr/>
          </p:nvPicPr>
          <p:blipFill>
            <a:blip r:embed="rId4" cstate="hqprint">
              <a:extLst>
                <a:ext uri="{28A0092B-C50C-407E-A947-70E740481C1C}">
                  <a14:useLocalDpi xmlns:a14="http://schemas.microsoft.com/office/drawing/2010/main" val="0"/>
                </a:ext>
              </a:extLst>
            </a:blip>
            <a:srcRect l="24420" r="50272"/>
            <a:stretch>
              <a:fillRect/>
            </a:stretch>
          </p:blipFill>
          <p:spPr bwMode="auto">
            <a:xfrm>
              <a:off x="8077364" y="4719902"/>
              <a:ext cx="285750"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7" name="Imagen 22" descr="blanco.emf">
              <a:hlinkClick r:id="rId6"/>
              <a:extLst>
                <a:ext uri="{FF2B5EF4-FFF2-40B4-BE49-F238E27FC236}">
                  <a16:creationId xmlns:a16="http://schemas.microsoft.com/office/drawing/2014/main" id="{E9C05571-C83B-48E8-9F83-562BB8D5AE6E}"/>
                </a:ext>
              </a:extLst>
            </p:cNvPr>
            <p:cNvPicPr>
              <a:picLocks noChangeAspect="1"/>
            </p:cNvPicPr>
            <p:nvPr/>
          </p:nvPicPr>
          <p:blipFill>
            <a:blip r:embed="rId4" cstate="hqprint">
              <a:extLst>
                <a:ext uri="{28A0092B-C50C-407E-A947-70E740481C1C}">
                  <a14:useLocalDpi xmlns:a14="http://schemas.microsoft.com/office/drawing/2010/main" val="0"/>
                </a:ext>
              </a:extLst>
            </a:blip>
            <a:srcRect l="50151" r="23697"/>
            <a:stretch>
              <a:fillRect/>
            </a:stretch>
          </p:blipFill>
          <p:spPr bwMode="auto">
            <a:xfrm>
              <a:off x="8361997" y="4713338"/>
              <a:ext cx="295275"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8" name="Imagen 23" descr="blanco.emf">
              <a:hlinkClick r:id="rId7"/>
              <a:extLst>
                <a:ext uri="{FF2B5EF4-FFF2-40B4-BE49-F238E27FC236}">
                  <a16:creationId xmlns:a16="http://schemas.microsoft.com/office/drawing/2014/main" id="{F39D5984-A0C8-4FF6-9113-D6FC2AD182B6}"/>
                </a:ext>
              </a:extLst>
            </p:cNvPr>
            <p:cNvPicPr>
              <a:picLocks noChangeAspect="1"/>
            </p:cNvPicPr>
            <p:nvPr/>
          </p:nvPicPr>
          <p:blipFill>
            <a:blip r:embed="rId4" cstate="hqprint">
              <a:extLst>
                <a:ext uri="{28A0092B-C50C-407E-A947-70E740481C1C}">
                  <a14:useLocalDpi xmlns:a14="http://schemas.microsoft.com/office/drawing/2010/main" val="0"/>
                </a:ext>
              </a:extLst>
            </a:blip>
            <a:srcRect l="77991"/>
            <a:stretch>
              <a:fillRect/>
            </a:stretch>
          </p:blipFill>
          <p:spPr bwMode="auto">
            <a:xfrm>
              <a:off x="8657272" y="4713339"/>
              <a:ext cx="248499"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279" name="Rectángulo 1">
            <a:extLst>
              <a:ext uri="{FF2B5EF4-FFF2-40B4-BE49-F238E27FC236}">
                <a16:creationId xmlns:a16="http://schemas.microsoft.com/office/drawing/2014/main" id="{B72A4B35-6D9A-48FD-89A6-7C2A5B7EF3A7}"/>
              </a:ext>
            </a:extLst>
          </p:cNvPr>
          <p:cNvSpPr>
            <a:spLocks noChangeArrowheads="1"/>
          </p:cNvSpPr>
          <p:nvPr/>
        </p:nvSpPr>
        <p:spPr bwMode="auto">
          <a:xfrm>
            <a:off x="5976938" y="3244850"/>
            <a:ext cx="238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1800"/>
              <a:t> </a:t>
            </a:r>
          </a:p>
        </p:txBody>
      </p:sp>
      <p:sp>
        <p:nvSpPr>
          <p:cNvPr id="54280" name="Rectángulo 2">
            <a:extLst>
              <a:ext uri="{FF2B5EF4-FFF2-40B4-BE49-F238E27FC236}">
                <a16:creationId xmlns:a16="http://schemas.microsoft.com/office/drawing/2014/main" id="{2949B4B1-E8AD-4B70-858A-B47408CD9498}"/>
              </a:ext>
            </a:extLst>
          </p:cNvPr>
          <p:cNvSpPr>
            <a:spLocks noChangeArrowheads="1"/>
          </p:cNvSpPr>
          <p:nvPr/>
        </p:nvSpPr>
        <p:spPr bwMode="auto">
          <a:xfrm>
            <a:off x="5976938" y="3244850"/>
            <a:ext cx="238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1800"/>
              <a:t> </a:t>
            </a:r>
          </a:p>
        </p:txBody>
      </p:sp>
      <p:sp>
        <p:nvSpPr>
          <p:cNvPr id="54281" name="Rectángulo 3">
            <a:extLst>
              <a:ext uri="{FF2B5EF4-FFF2-40B4-BE49-F238E27FC236}">
                <a16:creationId xmlns:a16="http://schemas.microsoft.com/office/drawing/2014/main" id="{CED776F9-AFCC-4E95-AAA2-7CA4F05E17CE}"/>
              </a:ext>
            </a:extLst>
          </p:cNvPr>
          <p:cNvSpPr>
            <a:spLocks noChangeArrowheads="1"/>
          </p:cNvSpPr>
          <p:nvPr/>
        </p:nvSpPr>
        <p:spPr bwMode="auto">
          <a:xfrm>
            <a:off x="5976938" y="3244850"/>
            <a:ext cx="238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1800"/>
              <a:t> </a:t>
            </a:r>
          </a:p>
        </p:txBody>
      </p:sp>
      <p:sp>
        <p:nvSpPr>
          <p:cNvPr id="54282" name="Rectángulo 4">
            <a:extLst>
              <a:ext uri="{FF2B5EF4-FFF2-40B4-BE49-F238E27FC236}">
                <a16:creationId xmlns:a16="http://schemas.microsoft.com/office/drawing/2014/main" id="{C495457F-12EE-4CCB-BD8A-08B8AE6A8543}"/>
              </a:ext>
            </a:extLst>
          </p:cNvPr>
          <p:cNvSpPr>
            <a:spLocks noChangeArrowheads="1"/>
          </p:cNvSpPr>
          <p:nvPr/>
        </p:nvSpPr>
        <p:spPr bwMode="auto">
          <a:xfrm>
            <a:off x="5976938" y="3244850"/>
            <a:ext cx="238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1800"/>
              <a:t> </a:t>
            </a:r>
          </a:p>
        </p:txBody>
      </p:sp>
    </p:spTree>
    <p:extLst>
      <p:ext uri="{BB962C8B-B14F-4D97-AF65-F5344CB8AC3E}">
        <p14:creationId xmlns:p14="http://schemas.microsoft.com/office/powerpoint/2010/main" val="42154673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randombar(horizontal)">
                                      <p:cBhvr>
                                        <p:cTn id="7"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image.jpeg" descr="image.jpeg">
            <a:extLst>
              <a:ext uri="{FF2B5EF4-FFF2-40B4-BE49-F238E27FC236}">
                <a16:creationId xmlns:a16="http://schemas.microsoft.com/office/drawing/2014/main" id="{B5932718-591A-4DE4-B1C8-0AD11F29CF1B}"/>
              </a:ext>
            </a:extLst>
          </p:cNvPr>
          <p:cNvPicPr>
            <a:picLocks noChangeAspect="1"/>
          </p:cNvPicPr>
          <p:nvPr/>
        </p:nvPicPr>
        <p:blipFill>
          <a:blip r:embed="rId2" cstate="print">
            <a:extLst>
              <a:ext uri="{28A0092B-C50C-407E-A947-70E740481C1C}">
                <a14:useLocalDpi xmlns:a14="http://schemas.microsoft.com/office/drawing/2010/main" val="0"/>
              </a:ext>
            </a:extLst>
          </a:blip>
          <a:srcRect l="1688" t="1695" r="1231" b="1270"/>
          <a:stretch>
            <a:fillRect/>
          </a:stretch>
        </p:blipFill>
        <p:spPr bwMode="auto">
          <a:xfrm>
            <a:off x="11113" y="0"/>
            <a:ext cx="12169775"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7171" name="Rectángulo">
            <a:extLst>
              <a:ext uri="{FF2B5EF4-FFF2-40B4-BE49-F238E27FC236}">
                <a16:creationId xmlns:a16="http://schemas.microsoft.com/office/drawing/2014/main" id="{1D63C384-6731-4910-93A2-29521CDEBBEC}"/>
              </a:ext>
            </a:extLst>
          </p:cNvPr>
          <p:cNvSpPr>
            <a:spLocks noChangeArrowheads="1"/>
          </p:cNvSpPr>
          <p:nvPr/>
        </p:nvSpPr>
        <p:spPr bwMode="auto">
          <a:xfrm>
            <a:off x="11113" y="-19050"/>
            <a:ext cx="12192000" cy="6858000"/>
          </a:xfrm>
          <a:prstGeom prst="rect">
            <a:avLst/>
          </a:prstGeom>
          <a:solidFill>
            <a:srgbClr val="5E7D12">
              <a:alpha val="59999"/>
            </a:srgb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1800"/>
          </a:p>
        </p:txBody>
      </p:sp>
      <p:sp>
        <p:nvSpPr>
          <p:cNvPr id="7172" name="»">
            <a:extLst>
              <a:ext uri="{FF2B5EF4-FFF2-40B4-BE49-F238E27FC236}">
                <a16:creationId xmlns:a16="http://schemas.microsoft.com/office/drawing/2014/main" id="{21544D78-969D-4598-A197-D3957A1C90BE}"/>
              </a:ext>
            </a:extLst>
          </p:cNvPr>
          <p:cNvSpPr txBox="1">
            <a:spLocks noChangeArrowheads="1"/>
          </p:cNvSpPr>
          <p:nvPr/>
        </p:nvSpPr>
        <p:spPr bwMode="auto">
          <a:xfrm>
            <a:off x="5708650" y="-420688"/>
            <a:ext cx="1160463" cy="317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400000"/>
                <a:headEnd/>
                <a:tailEnd/>
              </a14:hiddenLine>
            </a:ext>
          </a:extLst>
        </p:spPr>
        <p:txBody>
          <a:bodyPr lIns="46793" tIns="46793" rIns="46793" bIns="46793"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100000"/>
              </a:lnSpc>
              <a:spcBef>
                <a:spcPct val="0"/>
              </a:spcBef>
              <a:buFontTx/>
              <a:buNone/>
            </a:pPr>
            <a:r>
              <a:rPr lang="es-ES" altLang="es-ES" sz="20000">
                <a:solidFill>
                  <a:schemeClr val="bg1"/>
                </a:solidFill>
                <a:latin typeface="Montserrat Bold" charset="0"/>
                <a:sym typeface="Montserrat Bold" charset="0"/>
              </a:rPr>
              <a:t>»</a:t>
            </a:r>
          </a:p>
        </p:txBody>
      </p:sp>
      <p:sp>
        <p:nvSpPr>
          <p:cNvPr id="26" name="Línea">
            <a:extLst>
              <a:ext uri="{FF2B5EF4-FFF2-40B4-BE49-F238E27FC236}">
                <a16:creationId xmlns:a16="http://schemas.microsoft.com/office/drawing/2014/main" id="{DB26CB95-43F4-4013-97F8-1C82B4608AF7}"/>
              </a:ext>
            </a:extLst>
          </p:cNvPr>
          <p:cNvSpPr/>
          <p:nvPr/>
        </p:nvSpPr>
        <p:spPr>
          <a:xfrm>
            <a:off x="5030788" y="1362075"/>
            <a:ext cx="5395912" cy="4532313"/>
          </a:xfrm>
          <a:custGeom>
            <a:avLst/>
            <a:gdLst>
              <a:gd name="connsiteX0" fmla="*/ 0 w 30845"/>
              <a:gd name="connsiteY0" fmla="*/ 21488 h 21600"/>
              <a:gd name="connsiteX1" fmla="*/ 30845 w 30845"/>
              <a:gd name="connsiteY1" fmla="*/ 21600 h 21600"/>
              <a:gd name="connsiteX2" fmla="*/ 30845 w 30845"/>
              <a:gd name="connsiteY2" fmla="*/ 1909 h 21600"/>
              <a:gd name="connsiteX3" fmla="*/ 30845 w 30845"/>
              <a:gd name="connsiteY3" fmla="*/ 0 h 21600"/>
              <a:gd name="connsiteX4" fmla="*/ 13161 w 30845"/>
              <a:gd name="connsiteY4" fmla="*/ 0 h 21600"/>
              <a:gd name="connsiteX0" fmla="*/ 0 w 30845"/>
              <a:gd name="connsiteY0" fmla="*/ 21844 h 21844"/>
              <a:gd name="connsiteX1" fmla="*/ 30845 w 30845"/>
              <a:gd name="connsiteY1" fmla="*/ 21600 h 21844"/>
              <a:gd name="connsiteX2" fmla="*/ 30845 w 30845"/>
              <a:gd name="connsiteY2" fmla="*/ 1909 h 21844"/>
              <a:gd name="connsiteX3" fmla="*/ 30845 w 30845"/>
              <a:gd name="connsiteY3" fmla="*/ 0 h 21844"/>
              <a:gd name="connsiteX4" fmla="*/ 13161 w 30845"/>
              <a:gd name="connsiteY4" fmla="*/ 0 h 21844"/>
              <a:gd name="connsiteX0" fmla="*/ 0 w 30845"/>
              <a:gd name="connsiteY0" fmla="*/ 21701 h 21701"/>
              <a:gd name="connsiteX1" fmla="*/ 30845 w 30845"/>
              <a:gd name="connsiteY1" fmla="*/ 21600 h 21701"/>
              <a:gd name="connsiteX2" fmla="*/ 30845 w 30845"/>
              <a:gd name="connsiteY2" fmla="*/ 1909 h 21701"/>
              <a:gd name="connsiteX3" fmla="*/ 30845 w 30845"/>
              <a:gd name="connsiteY3" fmla="*/ 0 h 21701"/>
              <a:gd name="connsiteX4" fmla="*/ 13161 w 30845"/>
              <a:gd name="connsiteY4" fmla="*/ 0 h 21701"/>
              <a:gd name="connsiteX0" fmla="*/ 0 w 30845"/>
              <a:gd name="connsiteY0" fmla="*/ 21630 h 21630"/>
              <a:gd name="connsiteX1" fmla="*/ 30845 w 30845"/>
              <a:gd name="connsiteY1" fmla="*/ 21600 h 21630"/>
              <a:gd name="connsiteX2" fmla="*/ 30845 w 30845"/>
              <a:gd name="connsiteY2" fmla="*/ 1909 h 21630"/>
              <a:gd name="connsiteX3" fmla="*/ 30845 w 30845"/>
              <a:gd name="connsiteY3" fmla="*/ 0 h 21630"/>
              <a:gd name="connsiteX4" fmla="*/ 13161 w 30845"/>
              <a:gd name="connsiteY4" fmla="*/ 0 h 21630"/>
              <a:gd name="connsiteX0" fmla="*/ 0 w 30882"/>
              <a:gd name="connsiteY0" fmla="*/ 21559 h 21600"/>
              <a:gd name="connsiteX1" fmla="*/ 30882 w 30882"/>
              <a:gd name="connsiteY1" fmla="*/ 21600 h 21600"/>
              <a:gd name="connsiteX2" fmla="*/ 30882 w 30882"/>
              <a:gd name="connsiteY2" fmla="*/ 1909 h 21600"/>
              <a:gd name="connsiteX3" fmla="*/ 30882 w 30882"/>
              <a:gd name="connsiteY3" fmla="*/ 0 h 21600"/>
              <a:gd name="connsiteX4" fmla="*/ 13198 w 30882"/>
              <a:gd name="connsiteY4" fmla="*/ 0 h 21600"/>
              <a:gd name="connsiteX0" fmla="*/ 0 w 30919"/>
              <a:gd name="connsiteY0" fmla="*/ 21630 h 21630"/>
              <a:gd name="connsiteX1" fmla="*/ 30919 w 30919"/>
              <a:gd name="connsiteY1" fmla="*/ 21600 h 21630"/>
              <a:gd name="connsiteX2" fmla="*/ 30919 w 30919"/>
              <a:gd name="connsiteY2" fmla="*/ 1909 h 21630"/>
              <a:gd name="connsiteX3" fmla="*/ 30919 w 30919"/>
              <a:gd name="connsiteY3" fmla="*/ 0 h 21630"/>
              <a:gd name="connsiteX4" fmla="*/ 13235 w 30919"/>
              <a:gd name="connsiteY4" fmla="*/ 0 h 21630"/>
              <a:gd name="connsiteX0" fmla="*/ 0 w 30882"/>
              <a:gd name="connsiteY0" fmla="*/ 21594 h 21600"/>
              <a:gd name="connsiteX1" fmla="*/ 30882 w 30882"/>
              <a:gd name="connsiteY1" fmla="*/ 21600 h 21600"/>
              <a:gd name="connsiteX2" fmla="*/ 30882 w 30882"/>
              <a:gd name="connsiteY2" fmla="*/ 1909 h 21600"/>
              <a:gd name="connsiteX3" fmla="*/ 30882 w 30882"/>
              <a:gd name="connsiteY3" fmla="*/ 0 h 21600"/>
              <a:gd name="connsiteX4" fmla="*/ 13198 w 30882"/>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82" h="21600" extrusionOk="0">
                <a:moveTo>
                  <a:pt x="0" y="21594"/>
                </a:moveTo>
                <a:lnTo>
                  <a:pt x="30882" y="21600"/>
                </a:lnTo>
                <a:lnTo>
                  <a:pt x="30882" y="1909"/>
                </a:lnTo>
                <a:lnTo>
                  <a:pt x="30882" y="0"/>
                </a:lnTo>
                <a:lnTo>
                  <a:pt x="13198" y="0"/>
                </a:lnTo>
              </a:path>
            </a:pathLst>
          </a:custGeom>
          <a:ln w="25400">
            <a:solidFill>
              <a:srgbClr val="FFFFFF"/>
            </a:solidFill>
            <a:miter lim="400000"/>
          </a:ln>
          <a:effectLst>
            <a:outerShdw blurRad="38100" dist="20000" dir="5400000" rotWithShape="0">
              <a:srgbClr val="000000">
                <a:alpha val="38000"/>
              </a:srgbClr>
            </a:outerShdw>
          </a:effectLst>
        </p:spPr>
        <p:txBody>
          <a:bodyPr lIns="60959" rIns="60959"/>
          <a:lstStyle/>
          <a:p>
            <a:pPr eaLnBrk="1" fontAlgn="auto" hangingPunct="1">
              <a:spcBef>
                <a:spcPts val="0"/>
              </a:spcBef>
              <a:spcAft>
                <a:spcPts val="0"/>
              </a:spcAft>
              <a:defRPr/>
            </a:pPr>
            <a:endParaRPr>
              <a:latin typeface="+mn-lt"/>
              <a:cs typeface="+mn-cs"/>
            </a:endParaRPr>
          </a:p>
        </p:txBody>
      </p:sp>
      <p:sp>
        <p:nvSpPr>
          <p:cNvPr id="7174" name="Título  de la…">
            <a:extLst>
              <a:ext uri="{FF2B5EF4-FFF2-40B4-BE49-F238E27FC236}">
                <a16:creationId xmlns:a16="http://schemas.microsoft.com/office/drawing/2014/main" id="{3EC46FA4-E8DC-420F-8CB2-72723EA13DAC}"/>
              </a:ext>
            </a:extLst>
          </p:cNvPr>
          <p:cNvSpPr txBox="1">
            <a:spLocks noChangeArrowheads="1"/>
          </p:cNvSpPr>
          <p:nvPr/>
        </p:nvSpPr>
        <p:spPr bwMode="auto">
          <a:xfrm>
            <a:off x="1164657" y="2354213"/>
            <a:ext cx="9177905" cy="646331"/>
          </a:xfrm>
          <a:prstGeom prst="rect">
            <a:avLst/>
          </a:pr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wrap="square"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lnSpc>
                <a:spcPct val="100000"/>
              </a:lnSpc>
              <a:spcBef>
                <a:spcPct val="0"/>
              </a:spcBef>
              <a:buFontTx/>
              <a:buNone/>
            </a:pPr>
            <a:r>
              <a:rPr lang="es-ES" sz="3600" b="1" dirty="0">
                <a:latin typeface="Trebuchet MS" panose="020B0603020202020204" pitchFamily="34" charset="0"/>
                <a:sym typeface="Montserrat Bold" charset="0"/>
              </a:rPr>
              <a:t>Estrategias y Elementos de Prevención</a:t>
            </a:r>
            <a:r>
              <a:rPr lang="es-ES" sz="3600" b="1" dirty="0"/>
              <a:t>.</a:t>
            </a:r>
            <a:r>
              <a:rPr lang="es-ES" sz="2400" dirty="0"/>
              <a:t> </a:t>
            </a:r>
            <a:endParaRPr lang="es-ES" altLang="es-ES" sz="2400" b="1" dirty="0">
              <a:solidFill>
                <a:schemeClr val="tx2"/>
              </a:solidFill>
              <a:latin typeface="Trebuchet MS" panose="020B0603020202020204" pitchFamily="34" charset="0"/>
              <a:sym typeface="Montserrat Bold" charset="0"/>
            </a:endParaRPr>
          </a:p>
        </p:txBody>
      </p:sp>
      <p:pic>
        <p:nvPicPr>
          <p:cNvPr id="7175" name="Imagen 51" descr="blanco.emf">
            <a:extLst>
              <a:ext uri="{FF2B5EF4-FFF2-40B4-BE49-F238E27FC236}">
                <a16:creationId xmlns:a16="http://schemas.microsoft.com/office/drawing/2014/main" id="{6E6CA9C7-7E02-4656-B56B-B13AD7617461}"/>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647700" y="5657850"/>
            <a:ext cx="936625"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76" name="Grupo 52">
            <a:extLst>
              <a:ext uri="{FF2B5EF4-FFF2-40B4-BE49-F238E27FC236}">
                <a16:creationId xmlns:a16="http://schemas.microsoft.com/office/drawing/2014/main" id="{87E95CF0-B692-40DC-8AEC-8632BFBFDEFB}"/>
              </a:ext>
            </a:extLst>
          </p:cNvPr>
          <p:cNvGrpSpPr>
            <a:grpSpLocks/>
          </p:cNvGrpSpPr>
          <p:nvPr/>
        </p:nvGrpSpPr>
        <p:grpSpPr bwMode="auto">
          <a:xfrm>
            <a:off x="6342063" y="6126163"/>
            <a:ext cx="5532437" cy="650875"/>
            <a:chOff x="4756792" y="4594651"/>
            <a:chExt cx="4148979" cy="488101"/>
          </a:xfrm>
        </p:grpSpPr>
        <p:pic>
          <p:nvPicPr>
            <p:cNvPr id="7178" name="Imagen 53" descr="blanco.emf">
              <a:hlinkClick r:id="rId4"/>
              <a:extLst>
                <a:ext uri="{FF2B5EF4-FFF2-40B4-BE49-F238E27FC236}">
                  <a16:creationId xmlns:a16="http://schemas.microsoft.com/office/drawing/2014/main" id="{6672F3D7-B596-4BAE-A714-DEE51693F6B9}"/>
                </a:ext>
              </a:extLst>
            </p:cNvPr>
            <p:cNvPicPr>
              <a:picLocks noChangeAspect="1"/>
            </p:cNvPicPr>
            <p:nvPr/>
          </p:nvPicPr>
          <p:blipFill>
            <a:blip r:embed="rId5" cstate="hqprint">
              <a:extLst>
                <a:ext uri="{28A0092B-C50C-407E-A947-70E740481C1C}">
                  <a14:useLocalDpi xmlns:a14="http://schemas.microsoft.com/office/drawing/2010/main" val="0"/>
                </a:ext>
              </a:extLst>
            </a:blip>
            <a:srcRect r="77534"/>
            <a:stretch>
              <a:fillRect/>
            </a:stretch>
          </p:blipFill>
          <p:spPr bwMode="auto">
            <a:xfrm>
              <a:off x="7820084" y="4713339"/>
              <a:ext cx="253634"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5" name="Conector recto 54">
              <a:extLst>
                <a:ext uri="{FF2B5EF4-FFF2-40B4-BE49-F238E27FC236}">
                  <a16:creationId xmlns:a16="http://schemas.microsoft.com/office/drawing/2014/main" id="{7C4B8E6F-553F-452D-B0C1-ECCEFD7A1571}"/>
                </a:ext>
              </a:extLst>
            </p:cNvPr>
            <p:cNvCxnSpPr/>
            <p:nvPr/>
          </p:nvCxnSpPr>
          <p:spPr>
            <a:xfrm>
              <a:off x="7612384" y="4594651"/>
              <a:ext cx="0" cy="488101"/>
            </a:xfrm>
            <a:prstGeom prst="line">
              <a:avLst/>
            </a:prstGeom>
            <a:noFill/>
            <a:ln w="12700" cap="flat" cmpd="sng">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56" name="CuadroTexto 55">
              <a:extLst>
                <a:ext uri="{FF2B5EF4-FFF2-40B4-BE49-F238E27FC236}">
                  <a16:creationId xmlns:a16="http://schemas.microsoft.com/office/drawing/2014/main" id="{67C314F5-1A5F-4FA5-81E7-8E33509C6FAC}"/>
                </a:ext>
              </a:extLst>
            </p:cNvPr>
            <p:cNvSpPr txBox="1"/>
            <p:nvPr/>
          </p:nvSpPr>
          <p:spPr>
            <a:xfrm>
              <a:off x="4756792" y="4679587"/>
              <a:ext cx="2830629" cy="2757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hangingPunct="1">
                <a:spcBef>
                  <a:spcPts val="0"/>
                </a:spcBef>
                <a:spcAft>
                  <a:spcPts val="0"/>
                </a:spcAft>
                <a:defRPr/>
              </a:pPr>
              <a:r>
                <a:rPr lang="es-ES" sz="1500" b="1">
                  <a:solidFill>
                    <a:schemeClr val="bg1"/>
                  </a:solidFill>
                  <a:latin typeface="Montserrat Bold"/>
                  <a:cs typeface="Montserrat Bold"/>
                </a:rPr>
                <a:t>www.f</a:t>
              </a:r>
              <a:r>
                <a:rPr lang="es-ES" sz="1500" b="1">
                  <a:solidFill>
                    <a:schemeClr val="bg1"/>
                  </a:solidFill>
                  <a:latin typeface="Montserrat Bold"/>
                  <a:cs typeface="Montserrat Bold"/>
                  <a:sym typeface="Helvetica Neue"/>
                </a:rPr>
                <a:t>undacionadsis.org</a:t>
              </a:r>
            </a:p>
          </p:txBody>
        </p:sp>
        <p:pic>
          <p:nvPicPr>
            <p:cNvPr id="7181" name="Imagen 56" descr="blanco.emf">
              <a:hlinkClick r:id="rId6"/>
              <a:extLst>
                <a:ext uri="{FF2B5EF4-FFF2-40B4-BE49-F238E27FC236}">
                  <a16:creationId xmlns:a16="http://schemas.microsoft.com/office/drawing/2014/main" id="{51519E81-DC5B-45E4-9FB0-9A26C8A2446E}"/>
                </a:ext>
              </a:extLst>
            </p:cNvPr>
            <p:cNvPicPr>
              <a:picLocks noChangeAspect="1"/>
            </p:cNvPicPr>
            <p:nvPr/>
          </p:nvPicPr>
          <p:blipFill>
            <a:blip r:embed="rId5" cstate="hqprint">
              <a:extLst>
                <a:ext uri="{28A0092B-C50C-407E-A947-70E740481C1C}">
                  <a14:useLocalDpi xmlns:a14="http://schemas.microsoft.com/office/drawing/2010/main" val="0"/>
                </a:ext>
              </a:extLst>
            </a:blip>
            <a:srcRect l="24420" r="50272"/>
            <a:stretch>
              <a:fillRect/>
            </a:stretch>
          </p:blipFill>
          <p:spPr bwMode="auto">
            <a:xfrm>
              <a:off x="8077364" y="4719902"/>
              <a:ext cx="285750"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2" name="Imagen 57" descr="blanco.emf">
              <a:hlinkClick r:id="rId7"/>
              <a:extLst>
                <a:ext uri="{FF2B5EF4-FFF2-40B4-BE49-F238E27FC236}">
                  <a16:creationId xmlns:a16="http://schemas.microsoft.com/office/drawing/2014/main" id="{77330453-A666-4317-B780-AABF8600B319}"/>
                </a:ext>
              </a:extLst>
            </p:cNvPr>
            <p:cNvPicPr>
              <a:picLocks noChangeAspect="1"/>
            </p:cNvPicPr>
            <p:nvPr/>
          </p:nvPicPr>
          <p:blipFill>
            <a:blip r:embed="rId5" cstate="hqprint">
              <a:extLst>
                <a:ext uri="{28A0092B-C50C-407E-A947-70E740481C1C}">
                  <a14:useLocalDpi xmlns:a14="http://schemas.microsoft.com/office/drawing/2010/main" val="0"/>
                </a:ext>
              </a:extLst>
            </a:blip>
            <a:srcRect l="50151" r="23697"/>
            <a:stretch>
              <a:fillRect/>
            </a:stretch>
          </p:blipFill>
          <p:spPr bwMode="auto">
            <a:xfrm>
              <a:off x="8361997" y="4713338"/>
              <a:ext cx="295275"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3" name="Imagen 58" descr="blanco.emf">
              <a:hlinkClick r:id="rId8"/>
              <a:extLst>
                <a:ext uri="{FF2B5EF4-FFF2-40B4-BE49-F238E27FC236}">
                  <a16:creationId xmlns:a16="http://schemas.microsoft.com/office/drawing/2014/main" id="{85EF1D84-EBBD-448E-810A-5B29CC774D61}"/>
                </a:ext>
              </a:extLst>
            </p:cNvPr>
            <p:cNvPicPr>
              <a:picLocks noChangeAspect="1"/>
            </p:cNvPicPr>
            <p:nvPr/>
          </p:nvPicPr>
          <p:blipFill>
            <a:blip r:embed="rId5" cstate="hqprint">
              <a:extLst>
                <a:ext uri="{28A0092B-C50C-407E-A947-70E740481C1C}">
                  <a14:useLocalDpi xmlns:a14="http://schemas.microsoft.com/office/drawing/2010/main" val="0"/>
                </a:ext>
              </a:extLst>
            </a:blip>
            <a:srcRect l="77991"/>
            <a:stretch>
              <a:fillRect/>
            </a:stretch>
          </p:blipFill>
          <p:spPr bwMode="auto">
            <a:xfrm>
              <a:off x="8657272" y="4713339"/>
              <a:ext cx="248499" cy="24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77" name="CuadroTexto 1">
            <a:extLst>
              <a:ext uri="{FF2B5EF4-FFF2-40B4-BE49-F238E27FC236}">
                <a16:creationId xmlns:a16="http://schemas.microsoft.com/office/drawing/2014/main" id="{690D16E5-977D-45F3-A15C-24EB29BEB777}"/>
              </a:ext>
            </a:extLst>
          </p:cNvPr>
          <p:cNvSpPr txBox="1">
            <a:spLocks noChangeArrowheads="1"/>
          </p:cNvSpPr>
          <p:nvPr/>
        </p:nvSpPr>
        <p:spPr bwMode="auto">
          <a:xfrm>
            <a:off x="966788" y="755650"/>
            <a:ext cx="6596062"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4400" b="1">
                <a:solidFill>
                  <a:srgbClr val="FFFFFF"/>
                </a:solidFill>
                <a:latin typeface="Montserrat Bold" charset="0"/>
              </a:rPr>
              <a:t>Contenidos</a:t>
            </a:r>
            <a:r>
              <a:rPr lang="en-US" altLang="es-ES" sz="4400">
                <a:latin typeface="Montserrat Bold" charset="0"/>
              </a:rPr>
              <a:t>​</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3" name="AutoShape 4">
            <a:extLst>
              <a:ext uri="{FF2B5EF4-FFF2-40B4-BE49-F238E27FC236}">
                <a16:creationId xmlns:a16="http://schemas.microsoft.com/office/drawing/2014/main" id="{FD2C3EB6-46FC-4FC7-B826-096AEFB03BA1}"/>
              </a:ext>
            </a:extLst>
          </p:cNvPr>
          <p:cNvSpPr>
            <a:spLocks noChangeArrowheads="1"/>
          </p:cNvSpPr>
          <p:nvPr/>
        </p:nvSpPr>
        <p:spPr bwMode="auto">
          <a:xfrm>
            <a:off x="4314826" y="3470879"/>
            <a:ext cx="1046162" cy="32861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50"/>
                </a:moveTo>
                <a:lnTo>
                  <a:pt x="20022" y="3650"/>
                </a:lnTo>
                <a:lnTo>
                  <a:pt x="20022" y="0"/>
                </a:lnTo>
                <a:lnTo>
                  <a:pt x="21600" y="10949"/>
                </a:lnTo>
                <a:lnTo>
                  <a:pt x="20022" y="21600"/>
                </a:lnTo>
                <a:lnTo>
                  <a:pt x="20022" y="17727"/>
                </a:lnTo>
                <a:lnTo>
                  <a:pt x="0" y="17727"/>
                </a:lnTo>
                <a:lnTo>
                  <a:pt x="0" y="3650"/>
                </a:lnTo>
                <a:close/>
              </a:path>
            </a:pathLst>
          </a:custGeom>
          <a:solidFill>
            <a:srgbClr val="808000"/>
          </a:solidFill>
          <a:ln>
            <a:noFill/>
          </a:ln>
        </p:spPr>
        <p:txBody>
          <a:bodyPr wrap="none" anchor="ctr"/>
          <a:lstStyle/>
          <a:p>
            <a:endParaRPr lang="es-ES"/>
          </a:p>
        </p:txBody>
      </p:sp>
      <p:sp>
        <p:nvSpPr>
          <p:cNvPr id="104454" name="AutoShape 5">
            <a:extLst>
              <a:ext uri="{FF2B5EF4-FFF2-40B4-BE49-F238E27FC236}">
                <a16:creationId xmlns:a16="http://schemas.microsoft.com/office/drawing/2014/main" id="{528DEF58-C724-4776-BD6C-3CFA1B7B8E3A}"/>
              </a:ext>
            </a:extLst>
          </p:cNvPr>
          <p:cNvSpPr>
            <a:spLocks noChangeArrowheads="1"/>
          </p:cNvSpPr>
          <p:nvPr/>
        </p:nvSpPr>
        <p:spPr bwMode="auto">
          <a:xfrm>
            <a:off x="-23812" y="1710531"/>
            <a:ext cx="984250" cy="213201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417" y="0"/>
                </a:moveTo>
                <a:lnTo>
                  <a:pt x="21600" y="8812"/>
                </a:lnTo>
                <a:lnTo>
                  <a:pt x="0" y="21600"/>
                </a:lnTo>
                <a:lnTo>
                  <a:pt x="0" y="4880"/>
                </a:lnTo>
                <a:lnTo>
                  <a:pt x="21417" y="0"/>
                </a:lnTo>
                <a:close/>
              </a:path>
            </a:pathLst>
          </a:custGeom>
          <a:solidFill>
            <a:srgbClr val="5E7D1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S"/>
          </a:p>
        </p:txBody>
      </p:sp>
      <p:sp>
        <p:nvSpPr>
          <p:cNvPr id="104455" name="AutoShape 6">
            <a:extLst>
              <a:ext uri="{FF2B5EF4-FFF2-40B4-BE49-F238E27FC236}">
                <a16:creationId xmlns:a16="http://schemas.microsoft.com/office/drawing/2014/main" id="{2EFCA815-C32E-4E84-BA24-905A0ED5928F}"/>
              </a:ext>
            </a:extLst>
          </p:cNvPr>
          <p:cNvSpPr>
            <a:spLocks noChangeArrowheads="1"/>
          </p:cNvSpPr>
          <p:nvPr/>
        </p:nvSpPr>
        <p:spPr bwMode="auto">
          <a:xfrm>
            <a:off x="957697" y="1521039"/>
            <a:ext cx="2678112" cy="1231324"/>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588"/>
                </a:moveTo>
                <a:lnTo>
                  <a:pt x="20356" y="3588"/>
                </a:lnTo>
                <a:lnTo>
                  <a:pt x="20356" y="0"/>
                </a:lnTo>
                <a:lnTo>
                  <a:pt x="21600" y="10912"/>
                </a:lnTo>
                <a:lnTo>
                  <a:pt x="20356" y="21600"/>
                </a:lnTo>
                <a:lnTo>
                  <a:pt x="20356" y="17938"/>
                </a:lnTo>
                <a:lnTo>
                  <a:pt x="0" y="17938"/>
                </a:lnTo>
                <a:lnTo>
                  <a:pt x="0" y="3588"/>
                </a:lnTo>
                <a:close/>
              </a:path>
            </a:pathLst>
          </a:custGeom>
          <a:solidFill>
            <a:srgbClr val="81981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S"/>
          </a:p>
        </p:txBody>
      </p:sp>
      <p:sp>
        <p:nvSpPr>
          <p:cNvPr id="104456" name="Text Box 7">
            <a:extLst>
              <a:ext uri="{FF2B5EF4-FFF2-40B4-BE49-F238E27FC236}">
                <a16:creationId xmlns:a16="http://schemas.microsoft.com/office/drawing/2014/main" id="{CD49010B-7F3C-4217-87EE-6600167F55E5}"/>
              </a:ext>
            </a:extLst>
          </p:cNvPr>
          <p:cNvSpPr txBox="1">
            <a:spLocks noChangeArrowheads="1"/>
          </p:cNvSpPr>
          <p:nvPr/>
        </p:nvSpPr>
        <p:spPr bwMode="auto">
          <a:xfrm>
            <a:off x="4006850" y="576263"/>
            <a:ext cx="7961313"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1800">
              <a:latin typeface="Arial" panose="020B0604020202020204" pitchFamily="34" charset="0"/>
            </a:endParaRPr>
          </a:p>
        </p:txBody>
      </p:sp>
      <p:sp>
        <p:nvSpPr>
          <p:cNvPr id="104457" name="Text Box 8">
            <a:extLst>
              <a:ext uri="{FF2B5EF4-FFF2-40B4-BE49-F238E27FC236}">
                <a16:creationId xmlns:a16="http://schemas.microsoft.com/office/drawing/2014/main" id="{19795DE5-7584-44D0-A8B3-AD2D5CB96735}"/>
              </a:ext>
            </a:extLst>
          </p:cNvPr>
          <p:cNvSpPr txBox="1">
            <a:spLocks noChangeArrowheads="1"/>
          </p:cNvSpPr>
          <p:nvPr/>
        </p:nvSpPr>
        <p:spPr bwMode="auto">
          <a:xfrm>
            <a:off x="5360988" y="1882775"/>
            <a:ext cx="6715125"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1800">
              <a:latin typeface="Arial" panose="020B0604020202020204" pitchFamily="34" charset="0"/>
            </a:endParaRPr>
          </a:p>
        </p:txBody>
      </p:sp>
      <p:sp>
        <p:nvSpPr>
          <p:cNvPr id="104458" name="Text Box 9">
            <a:extLst>
              <a:ext uri="{FF2B5EF4-FFF2-40B4-BE49-F238E27FC236}">
                <a16:creationId xmlns:a16="http://schemas.microsoft.com/office/drawing/2014/main" id="{73C8FEBB-A6D7-4EA9-9B0D-76C59904E960}"/>
              </a:ext>
            </a:extLst>
          </p:cNvPr>
          <p:cNvSpPr txBox="1">
            <a:spLocks noChangeArrowheads="1"/>
          </p:cNvSpPr>
          <p:nvPr/>
        </p:nvSpPr>
        <p:spPr bwMode="auto">
          <a:xfrm>
            <a:off x="6037263" y="2201863"/>
            <a:ext cx="5360987"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1800">
              <a:latin typeface="Arial" panose="020B0604020202020204" pitchFamily="34" charset="0"/>
            </a:endParaRPr>
          </a:p>
        </p:txBody>
      </p:sp>
      <p:sp>
        <p:nvSpPr>
          <p:cNvPr id="104459" name="Text Box 10">
            <a:extLst>
              <a:ext uri="{FF2B5EF4-FFF2-40B4-BE49-F238E27FC236}">
                <a16:creationId xmlns:a16="http://schemas.microsoft.com/office/drawing/2014/main" id="{4D04F6B1-D1E2-4CF9-BE00-471F3E59F49A}"/>
              </a:ext>
            </a:extLst>
          </p:cNvPr>
          <p:cNvSpPr txBox="1">
            <a:spLocks noChangeArrowheads="1"/>
          </p:cNvSpPr>
          <p:nvPr/>
        </p:nvSpPr>
        <p:spPr bwMode="auto">
          <a:xfrm>
            <a:off x="4006850" y="4025900"/>
            <a:ext cx="745013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1800">
              <a:latin typeface="Arial" panose="020B0604020202020204" pitchFamily="34" charset="0"/>
            </a:endParaRPr>
          </a:p>
        </p:txBody>
      </p:sp>
      <p:sp>
        <p:nvSpPr>
          <p:cNvPr id="104460" name="Text Box 11">
            <a:extLst>
              <a:ext uri="{FF2B5EF4-FFF2-40B4-BE49-F238E27FC236}">
                <a16:creationId xmlns:a16="http://schemas.microsoft.com/office/drawing/2014/main" id="{2906DECA-DB83-4BDA-9860-E7C3D76CE8DF}"/>
              </a:ext>
            </a:extLst>
          </p:cNvPr>
          <p:cNvSpPr txBox="1">
            <a:spLocks noChangeArrowheads="1"/>
          </p:cNvSpPr>
          <p:nvPr/>
        </p:nvSpPr>
        <p:spPr bwMode="auto">
          <a:xfrm>
            <a:off x="5595938" y="4824413"/>
            <a:ext cx="5619750"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1800">
              <a:latin typeface="Arial" panose="020B0604020202020204" pitchFamily="34" charset="0"/>
            </a:endParaRPr>
          </a:p>
        </p:txBody>
      </p:sp>
      <p:grpSp>
        <p:nvGrpSpPr>
          <p:cNvPr id="104461" name="Group 12">
            <a:extLst>
              <a:ext uri="{FF2B5EF4-FFF2-40B4-BE49-F238E27FC236}">
                <a16:creationId xmlns:a16="http://schemas.microsoft.com/office/drawing/2014/main" id="{5878C505-9EAB-4F33-88A5-63B70A600437}"/>
              </a:ext>
            </a:extLst>
          </p:cNvPr>
          <p:cNvGrpSpPr>
            <a:grpSpLocks/>
          </p:cNvGrpSpPr>
          <p:nvPr/>
        </p:nvGrpSpPr>
        <p:grpSpPr bwMode="auto">
          <a:xfrm>
            <a:off x="6342063" y="6065838"/>
            <a:ext cx="5614987" cy="642937"/>
            <a:chOff x="2996" y="3821"/>
            <a:chExt cx="2653" cy="405"/>
          </a:xfrm>
        </p:grpSpPr>
        <p:pic>
          <p:nvPicPr>
            <p:cNvPr id="104482" name="Picture 13">
              <a:extLst>
                <a:ext uri="{FF2B5EF4-FFF2-40B4-BE49-F238E27FC236}">
                  <a16:creationId xmlns:a16="http://schemas.microsoft.com/office/drawing/2014/main" id="{8BAAEDA7-0C8D-4684-B1CD-775ED77E138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5" y="3821"/>
              <a:ext cx="10" cy="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04483" name="Picture 14">
              <a:extLst>
                <a:ext uri="{FF2B5EF4-FFF2-40B4-BE49-F238E27FC236}">
                  <a16:creationId xmlns:a16="http://schemas.microsoft.com/office/drawing/2014/main" id="{67D355D6-669C-4FAA-8F3C-9D5E17C286B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6" y="3874"/>
              <a:ext cx="1816"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04484" name="Picture 15">
              <a:extLst>
                <a:ext uri="{FF2B5EF4-FFF2-40B4-BE49-F238E27FC236}">
                  <a16:creationId xmlns:a16="http://schemas.microsoft.com/office/drawing/2014/main" id="{118EB2CE-022C-4946-82E8-FD1E053178DD}"/>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4944" y="3910"/>
              <a:ext cx="705"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pic>
        <p:nvPicPr>
          <p:cNvPr id="104462" name="Picture 16">
            <a:extLst>
              <a:ext uri="{FF2B5EF4-FFF2-40B4-BE49-F238E27FC236}">
                <a16:creationId xmlns:a16="http://schemas.microsoft.com/office/drawing/2014/main" id="{BE402AA1-872C-4007-8A4C-570C12276DB1}"/>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960438" y="5576888"/>
            <a:ext cx="936625"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2545" name="Text Box 17">
            <a:extLst>
              <a:ext uri="{FF2B5EF4-FFF2-40B4-BE49-F238E27FC236}">
                <a16:creationId xmlns:a16="http://schemas.microsoft.com/office/drawing/2014/main" id="{23E8BE1E-7561-43A9-BB4E-835268B46A7A}"/>
              </a:ext>
            </a:extLst>
          </p:cNvPr>
          <p:cNvSpPr txBox="1">
            <a:spLocks noChangeArrowheads="1"/>
          </p:cNvSpPr>
          <p:nvPr/>
        </p:nvSpPr>
        <p:spPr bwMode="auto">
          <a:xfrm>
            <a:off x="1390650" y="404813"/>
            <a:ext cx="9535968" cy="402291"/>
          </a:xfrm>
          <a:prstGeom prst="rect">
            <a:avLst/>
          </a:prstGeom>
          <a:noFill/>
          <a:ln w="9525" cap="flat">
            <a:noFill/>
            <a:round/>
            <a:headEnd/>
            <a:tailEnd/>
          </a:ln>
          <a:effectLst/>
        </p:spPr>
        <p:txBody>
          <a:bodyPr wrap="square" lIns="60840" tIns="46800" rIns="60840" bIns="46800">
            <a:spAutoFit/>
          </a:bodyPr>
          <a:lstStyle/>
          <a:p>
            <a:pPr algn="ct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sz="2000" b="1" dirty="0">
                <a:solidFill>
                  <a:srgbClr val="000000"/>
                </a:solidFill>
                <a:effectLst>
                  <a:outerShdw blurRad="38100" dist="38100" dir="2700000" algn="tl">
                    <a:srgbClr val="C0C0C0"/>
                  </a:outerShdw>
                </a:effectLst>
                <a:latin typeface="Montserrat Light" charset="0"/>
                <a:ea typeface="Microsoft YaHei" charset="-122"/>
              </a:rPr>
              <a:t>TECNOADICCIONES</a:t>
            </a:r>
          </a:p>
        </p:txBody>
      </p:sp>
      <p:sp>
        <p:nvSpPr>
          <p:cNvPr id="104469" name="Text Box 23">
            <a:extLst>
              <a:ext uri="{FF2B5EF4-FFF2-40B4-BE49-F238E27FC236}">
                <a16:creationId xmlns:a16="http://schemas.microsoft.com/office/drawing/2014/main" id="{DE6355C9-5441-4B5D-B9EF-80983183137B}"/>
              </a:ext>
            </a:extLst>
          </p:cNvPr>
          <p:cNvSpPr txBox="1">
            <a:spLocks noChangeArrowheads="1"/>
          </p:cNvSpPr>
          <p:nvPr/>
        </p:nvSpPr>
        <p:spPr bwMode="auto">
          <a:xfrm>
            <a:off x="5543550" y="2395538"/>
            <a:ext cx="671353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1800">
              <a:latin typeface="Arial" panose="020B0604020202020204" pitchFamily="34" charset="0"/>
            </a:endParaRPr>
          </a:p>
        </p:txBody>
      </p:sp>
      <p:sp>
        <p:nvSpPr>
          <p:cNvPr id="104472" name="Rectangle 26">
            <a:extLst>
              <a:ext uri="{FF2B5EF4-FFF2-40B4-BE49-F238E27FC236}">
                <a16:creationId xmlns:a16="http://schemas.microsoft.com/office/drawing/2014/main" id="{95BFEB48-9FE2-476F-BA9F-4EDC487A8021}"/>
              </a:ext>
            </a:extLst>
          </p:cNvPr>
          <p:cNvSpPr>
            <a:spLocks noChangeArrowheads="1"/>
          </p:cNvSpPr>
          <p:nvPr/>
        </p:nvSpPr>
        <p:spPr bwMode="auto">
          <a:xfrm>
            <a:off x="3198812" y="1640751"/>
            <a:ext cx="7469188" cy="1541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ES" sz="2400" b="1" dirty="0">
                <a:solidFill>
                  <a:srgbClr val="000000"/>
                </a:solidFill>
                <a:latin typeface="Arial" panose="020B0604020202020204" pitchFamily="34" charset="0"/>
              </a:rPr>
              <a:t>ADICCIONES TECNOLÓGICAS </a:t>
            </a:r>
          </a:p>
          <a:p>
            <a:pPr algn="ctr" eaLnBrk="1" hangingPunct="1">
              <a:lnSpc>
                <a:spcPct val="100000"/>
              </a:lnSpc>
              <a:spcBef>
                <a:spcPct val="0"/>
              </a:spcBef>
              <a:buFontTx/>
              <a:buNone/>
            </a:pPr>
            <a:r>
              <a:rPr lang="es-ES" altLang="es-ES" sz="2400" b="1" dirty="0">
                <a:solidFill>
                  <a:srgbClr val="000000"/>
                </a:solidFill>
                <a:latin typeface="Arial" panose="020B0604020202020204" pitchFamily="34" charset="0"/>
              </a:rPr>
              <a:t>(uso de la tecnología)</a:t>
            </a:r>
          </a:p>
          <a:p>
            <a:pPr algn="ctr" eaLnBrk="1" hangingPunct="1">
              <a:lnSpc>
                <a:spcPct val="100000"/>
              </a:lnSpc>
              <a:spcBef>
                <a:spcPct val="0"/>
              </a:spcBef>
              <a:buFontTx/>
              <a:buNone/>
            </a:pPr>
            <a:endParaRPr lang="es-ES" altLang="es-ES" sz="1800" b="1" dirty="0">
              <a:solidFill>
                <a:srgbClr val="000000"/>
              </a:solidFill>
              <a:latin typeface="Arial" panose="020B0604020202020204" pitchFamily="34" charset="0"/>
            </a:endParaRPr>
          </a:p>
          <a:p>
            <a:pPr algn="ctr" eaLnBrk="1" hangingPunct="1">
              <a:lnSpc>
                <a:spcPct val="100000"/>
              </a:lnSpc>
              <a:spcBef>
                <a:spcPct val="0"/>
              </a:spcBef>
              <a:buFontTx/>
              <a:buNone/>
            </a:pPr>
            <a:r>
              <a:rPr lang="es-ES" altLang="es-ES" b="1" dirty="0">
                <a:solidFill>
                  <a:srgbClr val="000000"/>
                </a:solidFill>
                <a:latin typeface="Arial" panose="020B0604020202020204" pitchFamily="34" charset="0"/>
              </a:rPr>
              <a:t>Trastorno por Videojuegos</a:t>
            </a:r>
          </a:p>
        </p:txBody>
      </p:sp>
      <p:sp>
        <p:nvSpPr>
          <p:cNvPr id="104473" name="AutoShape 27">
            <a:extLst>
              <a:ext uri="{FF2B5EF4-FFF2-40B4-BE49-F238E27FC236}">
                <a16:creationId xmlns:a16="http://schemas.microsoft.com/office/drawing/2014/main" id="{B166A3EA-28F4-494D-B9CC-DB28D899B364}"/>
              </a:ext>
            </a:extLst>
          </p:cNvPr>
          <p:cNvSpPr>
            <a:spLocks noChangeArrowheads="1"/>
          </p:cNvSpPr>
          <p:nvPr/>
        </p:nvSpPr>
        <p:spPr bwMode="auto">
          <a:xfrm>
            <a:off x="4314826" y="4335824"/>
            <a:ext cx="1046162" cy="3270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50"/>
                </a:moveTo>
                <a:lnTo>
                  <a:pt x="20022" y="3650"/>
                </a:lnTo>
                <a:lnTo>
                  <a:pt x="20022" y="0"/>
                </a:lnTo>
                <a:lnTo>
                  <a:pt x="21600" y="10949"/>
                </a:lnTo>
                <a:lnTo>
                  <a:pt x="20022" y="21600"/>
                </a:lnTo>
                <a:lnTo>
                  <a:pt x="20022" y="17727"/>
                </a:lnTo>
                <a:lnTo>
                  <a:pt x="0" y="17727"/>
                </a:lnTo>
                <a:lnTo>
                  <a:pt x="0" y="3650"/>
                </a:lnTo>
                <a:close/>
              </a:path>
            </a:pathLst>
          </a:custGeom>
          <a:solidFill>
            <a:srgbClr val="808000"/>
          </a:solidFill>
          <a:ln>
            <a:noFill/>
          </a:ln>
        </p:spPr>
        <p:txBody>
          <a:bodyPr wrap="none" anchor="ctr"/>
          <a:lstStyle/>
          <a:p>
            <a:endParaRPr lang="es-ES"/>
          </a:p>
        </p:txBody>
      </p:sp>
      <p:sp>
        <p:nvSpPr>
          <p:cNvPr id="104474" name="AutoShape 28">
            <a:extLst>
              <a:ext uri="{FF2B5EF4-FFF2-40B4-BE49-F238E27FC236}">
                <a16:creationId xmlns:a16="http://schemas.microsoft.com/office/drawing/2014/main" id="{CA50C7B1-0B1E-439E-94B1-1E9D3A232BBE}"/>
              </a:ext>
            </a:extLst>
          </p:cNvPr>
          <p:cNvSpPr>
            <a:spLocks noChangeArrowheads="1"/>
          </p:cNvSpPr>
          <p:nvPr/>
        </p:nvSpPr>
        <p:spPr bwMode="auto">
          <a:xfrm>
            <a:off x="4252913" y="5108425"/>
            <a:ext cx="1046162" cy="32861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50"/>
                </a:moveTo>
                <a:lnTo>
                  <a:pt x="20022" y="3650"/>
                </a:lnTo>
                <a:lnTo>
                  <a:pt x="20022" y="0"/>
                </a:lnTo>
                <a:lnTo>
                  <a:pt x="21600" y="10949"/>
                </a:lnTo>
                <a:lnTo>
                  <a:pt x="20022" y="21600"/>
                </a:lnTo>
                <a:lnTo>
                  <a:pt x="20022" y="17727"/>
                </a:lnTo>
                <a:lnTo>
                  <a:pt x="0" y="17727"/>
                </a:lnTo>
                <a:lnTo>
                  <a:pt x="0" y="3650"/>
                </a:lnTo>
                <a:close/>
              </a:path>
            </a:pathLst>
          </a:custGeom>
          <a:solidFill>
            <a:srgbClr val="808000"/>
          </a:solidFill>
          <a:ln>
            <a:noFill/>
          </a:ln>
        </p:spPr>
        <p:txBody>
          <a:bodyPr wrap="none" anchor="ctr"/>
          <a:lstStyle/>
          <a:p>
            <a:endParaRPr lang="es-ES"/>
          </a:p>
        </p:txBody>
      </p:sp>
      <p:sp>
        <p:nvSpPr>
          <p:cNvPr id="104475" name="Rectangle 29">
            <a:extLst>
              <a:ext uri="{FF2B5EF4-FFF2-40B4-BE49-F238E27FC236}">
                <a16:creationId xmlns:a16="http://schemas.microsoft.com/office/drawing/2014/main" id="{429FE813-CB43-4D0F-9D3B-2327483FC631}"/>
              </a:ext>
            </a:extLst>
          </p:cNvPr>
          <p:cNvSpPr>
            <a:spLocks noChangeArrowheads="1"/>
          </p:cNvSpPr>
          <p:nvPr/>
        </p:nvSpPr>
        <p:spPr bwMode="auto">
          <a:xfrm>
            <a:off x="1484313" y="3483907"/>
            <a:ext cx="2830513" cy="2125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ES" b="1" dirty="0">
                <a:solidFill>
                  <a:srgbClr val="000000"/>
                </a:solidFill>
                <a:latin typeface="Arial" panose="020B0604020202020204" pitchFamily="34" charset="0"/>
              </a:rPr>
              <a:t>INTERNET</a:t>
            </a:r>
          </a:p>
          <a:p>
            <a:pPr algn="ctr" eaLnBrk="1" hangingPunct="1">
              <a:lnSpc>
                <a:spcPct val="100000"/>
              </a:lnSpc>
              <a:spcBef>
                <a:spcPct val="0"/>
              </a:spcBef>
              <a:buFontTx/>
              <a:buNone/>
            </a:pPr>
            <a:r>
              <a:rPr lang="es-ES" altLang="es-ES" sz="1800" b="1" dirty="0">
                <a:solidFill>
                  <a:srgbClr val="000000"/>
                </a:solidFill>
                <a:latin typeface="Arial" panose="020B0604020202020204" pitchFamily="34" charset="0"/>
              </a:rPr>
              <a:t>  </a:t>
            </a:r>
            <a:r>
              <a:rPr lang="es-ES" altLang="es-ES" sz="1100" b="1" dirty="0">
                <a:solidFill>
                  <a:srgbClr val="000000"/>
                </a:solidFill>
                <a:latin typeface="Arial" panose="020B0604020202020204" pitchFamily="34" charset="0"/>
              </a:rPr>
              <a:t>   </a:t>
            </a:r>
            <a:r>
              <a:rPr lang="es-ES" altLang="es-ES" sz="1600" b="1" dirty="0">
                <a:solidFill>
                  <a:srgbClr val="000000"/>
                </a:solidFill>
                <a:latin typeface="Arial" panose="020B0604020202020204" pitchFamily="34" charset="0"/>
              </a:rPr>
              <a:t> </a:t>
            </a:r>
          </a:p>
          <a:p>
            <a:pPr algn="ctr" eaLnBrk="1" hangingPunct="1">
              <a:lnSpc>
                <a:spcPct val="100000"/>
              </a:lnSpc>
              <a:spcBef>
                <a:spcPct val="0"/>
              </a:spcBef>
              <a:buFontTx/>
              <a:buNone/>
            </a:pPr>
            <a:r>
              <a:rPr lang="es-ES" altLang="es-ES" b="1" dirty="0">
                <a:solidFill>
                  <a:srgbClr val="000000"/>
                </a:solidFill>
                <a:latin typeface="Arial" panose="020B0604020202020204" pitchFamily="34" charset="0"/>
              </a:rPr>
              <a:t>VIDEOJUEGOS</a:t>
            </a:r>
          </a:p>
          <a:p>
            <a:pPr algn="ctr" eaLnBrk="1" hangingPunct="1">
              <a:lnSpc>
                <a:spcPct val="100000"/>
              </a:lnSpc>
              <a:spcBef>
                <a:spcPct val="0"/>
              </a:spcBef>
              <a:buFontTx/>
              <a:buNone/>
            </a:pPr>
            <a:endParaRPr lang="es-ES" altLang="es-ES" sz="1800" b="1" dirty="0">
              <a:solidFill>
                <a:srgbClr val="000000"/>
              </a:solidFill>
              <a:latin typeface="Arial" panose="020B0604020202020204" pitchFamily="34" charset="0"/>
            </a:endParaRPr>
          </a:p>
          <a:p>
            <a:pPr algn="ctr" eaLnBrk="1" hangingPunct="1">
              <a:lnSpc>
                <a:spcPct val="100000"/>
              </a:lnSpc>
              <a:spcBef>
                <a:spcPct val="0"/>
              </a:spcBef>
              <a:buFontTx/>
              <a:buNone/>
            </a:pPr>
            <a:r>
              <a:rPr lang="es-ES" altLang="es-ES" sz="1050" b="1" dirty="0">
                <a:solidFill>
                  <a:srgbClr val="000000"/>
                </a:solidFill>
                <a:latin typeface="Arial" panose="020B0604020202020204" pitchFamily="34" charset="0"/>
              </a:rPr>
              <a:t>	</a:t>
            </a:r>
          </a:p>
          <a:p>
            <a:pPr algn="ctr" eaLnBrk="1" hangingPunct="1">
              <a:lnSpc>
                <a:spcPct val="100000"/>
              </a:lnSpc>
              <a:spcBef>
                <a:spcPct val="0"/>
              </a:spcBef>
              <a:buFontTx/>
              <a:buNone/>
            </a:pPr>
            <a:r>
              <a:rPr lang="es-ES" altLang="es-ES" b="1" dirty="0">
                <a:solidFill>
                  <a:srgbClr val="000000"/>
                </a:solidFill>
                <a:latin typeface="Arial" panose="020B0604020202020204" pitchFamily="34" charset="0"/>
              </a:rPr>
              <a:t>MÓVIL</a:t>
            </a:r>
          </a:p>
        </p:txBody>
      </p:sp>
      <p:sp>
        <p:nvSpPr>
          <p:cNvPr id="104476" name="Text Box 30">
            <a:extLst>
              <a:ext uri="{FF2B5EF4-FFF2-40B4-BE49-F238E27FC236}">
                <a16:creationId xmlns:a16="http://schemas.microsoft.com/office/drawing/2014/main" id="{8AB8E906-2C68-44A7-ADA0-142DCA7A6005}"/>
              </a:ext>
            </a:extLst>
          </p:cNvPr>
          <p:cNvSpPr txBox="1">
            <a:spLocks noChangeArrowheads="1"/>
          </p:cNvSpPr>
          <p:nvPr/>
        </p:nvSpPr>
        <p:spPr bwMode="auto">
          <a:xfrm>
            <a:off x="5409406" y="3339117"/>
            <a:ext cx="5156200"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b="1" dirty="0">
                <a:solidFill>
                  <a:srgbClr val="000000"/>
                </a:solidFill>
                <a:latin typeface="Arial" panose="020B0604020202020204" pitchFamily="34" charset="0"/>
              </a:rPr>
              <a:t>Redes</a:t>
            </a:r>
            <a:r>
              <a:rPr lang="es-ES" altLang="es-ES" dirty="0">
                <a:solidFill>
                  <a:srgbClr val="000000"/>
                </a:solidFill>
                <a:latin typeface="Arial" panose="020B0604020202020204" pitchFamily="34" charset="0"/>
              </a:rPr>
              <a:t> </a:t>
            </a:r>
            <a:r>
              <a:rPr lang="es-ES" altLang="es-ES" b="1" dirty="0">
                <a:solidFill>
                  <a:srgbClr val="000000"/>
                </a:solidFill>
                <a:latin typeface="Arial" panose="020B0604020202020204" pitchFamily="34" charset="0"/>
              </a:rPr>
              <a:t>sociales y </a:t>
            </a:r>
            <a:r>
              <a:rPr lang="es-ES" altLang="es-ES" b="1" dirty="0" err="1">
                <a:solidFill>
                  <a:srgbClr val="000000"/>
                </a:solidFill>
                <a:latin typeface="Arial" panose="020B0604020202020204" pitchFamily="34" charset="0"/>
              </a:rPr>
              <a:t>Youtube</a:t>
            </a:r>
            <a:endParaRPr lang="es-ES" altLang="es-ES" b="1" dirty="0">
              <a:solidFill>
                <a:srgbClr val="000000"/>
              </a:solidFill>
              <a:latin typeface="Arial" panose="020B0604020202020204" pitchFamily="34" charset="0"/>
            </a:endParaRPr>
          </a:p>
        </p:txBody>
      </p:sp>
      <p:sp>
        <p:nvSpPr>
          <p:cNvPr id="104477" name="Text Box 31">
            <a:extLst>
              <a:ext uri="{FF2B5EF4-FFF2-40B4-BE49-F238E27FC236}">
                <a16:creationId xmlns:a16="http://schemas.microsoft.com/office/drawing/2014/main" id="{1BFA2D10-1215-48BA-84F0-B60ED9623A83}"/>
              </a:ext>
            </a:extLst>
          </p:cNvPr>
          <p:cNvSpPr txBox="1">
            <a:spLocks noChangeArrowheads="1"/>
          </p:cNvSpPr>
          <p:nvPr/>
        </p:nvSpPr>
        <p:spPr bwMode="auto">
          <a:xfrm>
            <a:off x="5511800" y="4282859"/>
            <a:ext cx="3024188"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b="1" dirty="0">
                <a:solidFill>
                  <a:srgbClr val="000000"/>
                </a:solidFill>
                <a:latin typeface="Arial" panose="020B0604020202020204" pitchFamily="34" charset="0"/>
              </a:rPr>
              <a:t>Juegos online</a:t>
            </a:r>
          </a:p>
        </p:txBody>
      </p:sp>
      <p:sp>
        <p:nvSpPr>
          <p:cNvPr id="104478" name="Text Box 32">
            <a:extLst>
              <a:ext uri="{FF2B5EF4-FFF2-40B4-BE49-F238E27FC236}">
                <a16:creationId xmlns:a16="http://schemas.microsoft.com/office/drawing/2014/main" id="{1F0F723C-BBDF-4140-B03F-A8875000DF1C}"/>
              </a:ext>
            </a:extLst>
          </p:cNvPr>
          <p:cNvSpPr txBox="1">
            <a:spLocks noChangeArrowheads="1"/>
          </p:cNvSpPr>
          <p:nvPr/>
        </p:nvSpPr>
        <p:spPr bwMode="auto">
          <a:xfrm>
            <a:off x="5494337" y="5013325"/>
            <a:ext cx="4830763"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b="1" dirty="0">
                <a:solidFill>
                  <a:srgbClr val="000000"/>
                </a:solidFill>
                <a:latin typeface="Arial" panose="020B0604020202020204" pitchFamily="34" charset="0"/>
              </a:rPr>
              <a:t>Mensajería instantánea</a:t>
            </a:r>
          </a:p>
        </p:txBody>
      </p:sp>
      <p:pic>
        <p:nvPicPr>
          <p:cNvPr id="104479" name="image.png" descr="image.png">
            <a:extLst>
              <a:ext uri="{FF2B5EF4-FFF2-40B4-BE49-F238E27FC236}">
                <a16:creationId xmlns:a16="http://schemas.microsoft.com/office/drawing/2014/main" id="{7E49E4DF-7EF0-4382-9B12-0B067F8BE0E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474325" y="1743184"/>
            <a:ext cx="1482725"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35" name="Línea">
            <a:extLst>
              <a:ext uri="{FF2B5EF4-FFF2-40B4-BE49-F238E27FC236}">
                <a16:creationId xmlns:a16="http://schemas.microsoft.com/office/drawing/2014/main" id="{9CBBFD95-3A84-40CE-95BD-07197B866F98}"/>
              </a:ext>
            </a:extLst>
          </p:cNvPr>
          <p:cNvSpPr/>
          <p:nvPr/>
        </p:nvSpPr>
        <p:spPr>
          <a:xfrm>
            <a:off x="10668000" y="2866593"/>
            <a:ext cx="1117600" cy="46038"/>
          </a:xfrm>
          <a:prstGeom prst="line">
            <a:avLst/>
          </a:prstGeom>
          <a:ln w="38100">
            <a:solidFill>
              <a:srgbClr val="81981B"/>
            </a:solidFill>
            <a:miter/>
          </a:ln>
        </p:spPr>
        <p:txBody>
          <a:bodyPr lIns="60959" rIns="60959"/>
          <a:lstStyle/>
          <a:p>
            <a:pPr defTabSz="607467" eaLnBrk="1">
              <a:defRPr/>
            </a:pPr>
            <a:endParaRPr sz="2400" kern="0">
              <a:solidFill>
                <a:srgbClr val="000000"/>
              </a:solidFill>
              <a:latin typeface="Calibri"/>
              <a:cs typeface="Calibri"/>
              <a:sym typeface="Calibri"/>
            </a:endParaRPr>
          </a:p>
        </p:txBody>
      </p:sp>
      <p:sp>
        <p:nvSpPr>
          <p:cNvPr id="104481" name="Línea">
            <a:extLst>
              <a:ext uri="{FF2B5EF4-FFF2-40B4-BE49-F238E27FC236}">
                <a16:creationId xmlns:a16="http://schemas.microsoft.com/office/drawing/2014/main" id="{0D058525-11C8-4336-AF4A-25989E2A4264}"/>
              </a:ext>
            </a:extLst>
          </p:cNvPr>
          <p:cNvSpPr>
            <a:spLocks noChangeShapeType="1"/>
          </p:cNvSpPr>
          <p:nvPr/>
        </p:nvSpPr>
        <p:spPr bwMode="auto">
          <a:xfrm flipH="1">
            <a:off x="11309350" y="2866593"/>
            <a:ext cx="7939" cy="3184957"/>
          </a:xfrm>
          <a:prstGeom prst="line">
            <a:avLst/>
          </a:prstGeom>
          <a:noFill/>
          <a:ln w="28575">
            <a:solidFill>
              <a:srgbClr val="E7B900"/>
            </a:solidFill>
            <a:miter lim="800000"/>
            <a:headEnd/>
            <a:tailEnd/>
          </a:ln>
          <a:extLst>
            <a:ext uri="{909E8E84-426E-40DD-AFC4-6F175D3DCCD1}">
              <a14:hiddenFill xmlns:a14="http://schemas.microsoft.com/office/drawing/2010/main">
                <a:noFill/>
              </a14:hiddenFill>
            </a:ext>
          </a:extLst>
        </p:spPr>
        <p:txBody>
          <a:bodyPr lIns="60959" rIns="60959"/>
          <a:lstStyle/>
          <a:p>
            <a:endParaRPr lang="es-ES"/>
          </a:p>
        </p:txBody>
      </p:sp>
      <p:sp>
        <p:nvSpPr>
          <p:cNvPr id="37" name="AutoShape 4">
            <a:extLst>
              <a:ext uri="{FF2B5EF4-FFF2-40B4-BE49-F238E27FC236}">
                <a16:creationId xmlns:a16="http://schemas.microsoft.com/office/drawing/2014/main" id="{FD2C3EB6-46FC-4FC7-B826-096AEFB03BA1}"/>
              </a:ext>
            </a:extLst>
          </p:cNvPr>
          <p:cNvSpPr>
            <a:spLocks noChangeArrowheads="1"/>
          </p:cNvSpPr>
          <p:nvPr/>
        </p:nvSpPr>
        <p:spPr bwMode="auto">
          <a:xfrm>
            <a:off x="3346884" y="2755172"/>
            <a:ext cx="1046162" cy="32861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50"/>
                </a:moveTo>
                <a:lnTo>
                  <a:pt x="20022" y="3650"/>
                </a:lnTo>
                <a:lnTo>
                  <a:pt x="20022" y="0"/>
                </a:lnTo>
                <a:lnTo>
                  <a:pt x="21600" y="10949"/>
                </a:lnTo>
                <a:lnTo>
                  <a:pt x="20022" y="21600"/>
                </a:lnTo>
                <a:lnTo>
                  <a:pt x="20022" y="17727"/>
                </a:lnTo>
                <a:lnTo>
                  <a:pt x="0" y="17727"/>
                </a:lnTo>
                <a:lnTo>
                  <a:pt x="0" y="3650"/>
                </a:lnTo>
                <a:close/>
              </a:path>
            </a:pathLst>
          </a:custGeom>
          <a:solidFill>
            <a:srgbClr val="808000"/>
          </a:solidFill>
          <a:ln>
            <a:noFill/>
          </a:ln>
        </p:spPr>
        <p:txBody>
          <a:bodyPr wrap="none" anchor="ctr"/>
          <a:lstStyle/>
          <a:p>
            <a:endParaRPr lang="es-ES"/>
          </a:p>
        </p:txBody>
      </p:sp>
    </p:spTree>
    <p:extLst>
      <p:ext uri="{BB962C8B-B14F-4D97-AF65-F5344CB8AC3E}">
        <p14:creationId xmlns:p14="http://schemas.microsoft.com/office/powerpoint/2010/main" val="3558870232"/>
      </p:ext>
    </p:extLst>
  </p:cSld>
  <p:clrMapOvr>
    <a:masterClrMapping/>
  </p:clrMapOvr>
  <p:transition spd="slow">
    <p:push dir="u"/>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Rectángulo"/>
          <p:cNvSpPr/>
          <p:nvPr/>
        </p:nvSpPr>
        <p:spPr>
          <a:xfrm>
            <a:off x="-197893" y="-35091"/>
            <a:ext cx="9702844" cy="7200045"/>
          </a:xfrm>
          <a:prstGeom prst="rect">
            <a:avLst/>
          </a:prstGeom>
          <a:solidFill>
            <a:srgbClr val="81981B"/>
          </a:solidFill>
          <a:ln w="12700">
            <a:miter lim="400000"/>
          </a:ln>
        </p:spPr>
        <p:txBody>
          <a:bodyPr lIns="60941" tIns="45718" rIns="60941" bIns="45718" anchor="ctr"/>
          <a:lstStyle/>
          <a:p>
            <a:pPr>
              <a:spcBef>
                <a:spcPct val="20000"/>
              </a:spcBef>
              <a:defRPr/>
            </a:pPr>
            <a:endParaRPr lang="es-ES" sz="1100" b="1" dirty="0"/>
          </a:p>
        </p:txBody>
      </p:sp>
      <p:grpSp>
        <p:nvGrpSpPr>
          <p:cNvPr id="162" name="Grupo"/>
          <p:cNvGrpSpPr/>
          <p:nvPr/>
        </p:nvGrpSpPr>
        <p:grpSpPr>
          <a:xfrm>
            <a:off x="-729231" y="-150508"/>
            <a:ext cx="11463835" cy="5958353"/>
            <a:chOff x="24755" y="460333"/>
            <a:chExt cx="1774360" cy="1640877"/>
          </a:xfrm>
        </p:grpSpPr>
        <p:sp>
          <p:nvSpPr>
            <p:cNvPr id="158" name="Igualdad"/>
            <p:cNvSpPr txBox="1"/>
            <p:nvPr/>
          </p:nvSpPr>
          <p:spPr>
            <a:xfrm>
              <a:off x="208931" y="750297"/>
              <a:ext cx="1590184" cy="12544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60959" tIns="60959" rIns="60959" bIns="60959" numCol="1" anchor="t">
              <a:spAutoFit/>
            </a:bodyPr>
            <a:lstStyle>
              <a:lvl1pPr algn="r">
                <a:lnSpc>
                  <a:spcPct val="90000"/>
                </a:lnSpc>
                <a:defRPr sz="1400">
                  <a:solidFill>
                    <a:srgbClr val="FFFFFF"/>
                  </a:solidFill>
                  <a:latin typeface="Montserrat Regular"/>
                  <a:ea typeface="Montserrat Regular"/>
                  <a:cs typeface="Montserrat Regular"/>
                  <a:sym typeface="Montserrat Regular"/>
                </a:defRPr>
              </a:lvl1pPr>
            </a:lstStyle>
            <a:p>
              <a:endParaRPr sz="2400" b="1" dirty="0"/>
            </a:p>
          </p:txBody>
        </p:sp>
        <p:sp>
          <p:nvSpPr>
            <p:cNvPr id="160" name="Línea"/>
            <p:cNvSpPr/>
            <p:nvPr/>
          </p:nvSpPr>
          <p:spPr>
            <a:xfrm>
              <a:off x="341770" y="679998"/>
              <a:ext cx="1233489" cy="142121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1909"/>
                  </a:lnTo>
                  <a:lnTo>
                    <a:pt x="21600" y="0"/>
                  </a:lnTo>
                  <a:lnTo>
                    <a:pt x="3916" y="0"/>
                  </a:lnTo>
                </a:path>
              </a:pathLst>
            </a:custGeom>
            <a:noFill/>
            <a:ln w="12700" cap="flat">
              <a:solidFill>
                <a:srgbClr val="FFFFFF"/>
              </a:solidFill>
              <a:prstDash val="solid"/>
              <a:miter lim="400000"/>
            </a:ln>
            <a:effectLst>
              <a:outerShdw blurRad="38100" dist="20000" dir="5400000" rotWithShape="0">
                <a:srgbClr val="000000">
                  <a:alpha val="38000"/>
                </a:srgbClr>
              </a:outerShdw>
            </a:effectLst>
          </p:spPr>
          <p:txBody>
            <a:bodyPr wrap="square" lIns="60959" tIns="60959" rIns="60959" bIns="60959" numCol="1" anchor="t">
              <a:noAutofit/>
            </a:bodyPr>
            <a:lstStyle/>
            <a:p>
              <a:endParaRPr sz="2400"/>
            </a:p>
          </p:txBody>
        </p:sp>
        <p:sp>
          <p:nvSpPr>
            <p:cNvPr id="161" name="»"/>
            <p:cNvSpPr txBox="1"/>
            <p:nvPr/>
          </p:nvSpPr>
          <p:spPr>
            <a:xfrm>
              <a:off x="24755" y="460333"/>
              <a:ext cx="368352" cy="79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3179" tIns="43179" rIns="43179" bIns="43179" numCol="1" anchor="t">
              <a:noAutofit/>
            </a:bodyPr>
            <a:lstStyle>
              <a:lvl1pPr algn="r" defTabSz="643217">
                <a:lnSpc>
                  <a:spcPct val="90000"/>
                </a:lnSpc>
                <a:defRPr sz="5000">
                  <a:solidFill>
                    <a:srgbClr val="FFFFFF"/>
                  </a:solidFill>
                  <a:latin typeface="Montserrat Bold"/>
                  <a:ea typeface="Montserrat Bold"/>
                  <a:cs typeface="Montserrat Bold"/>
                  <a:sym typeface="Montserrat Bold"/>
                </a:defRPr>
              </a:lvl1pPr>
            </a:lstStyle>
            <a:p>
              <a:r>
                <a:rPr dirty="0"/>
                <a:t>»</a:t>
              </a:r>
            </a:p>
          </p:txBody>
        </p:sp>
      </p:grpSp>
      <p:grpSp>
        <p:nvGrpSpPr>
          <p:cNvPr id="26" name="Agrupar 25"/>
          <p:cNvGrpSpPr/>
          <p:nvPr/>
        </p:nvGrpSpPr>
        <p:grpSpPr>
          <a:xfrm>
            <a:off x="5728779" y="6084750"/>
            <a:ext cx="5626176" cy="650801"/>
            <a:chOff x="4756792" y="4563540"/>
            <a:chExt cx="4219632" cy="488101"/>
          </a:xfrm>
        </p:grpSpPr>
        <p:pic>
          <p:nvPicPr>
            <p:cNvPr id="27" name="Imagen 26" descr="blanco.emf"/>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847379" y="4680804"/>
              <a:ext cx="1129045" cy="240445"/>
            </a:xfrm>
            <a:prstGeom prst="rect">
              <a:avLst/>
            </a:prstGeom>
          </p:spPr>
        </p:pic>
        <p:cxnSp>
          <p:nvCxnSpPr>
            <p:cNvPr id="28" name="Conector recto 27"/>
            <p:cNvCxnSpPr/>
            <p:nvPr/>
          </p:nvCxnSpPr>
          <p:spPr>
            <a:xfrm>
              <a:off x="7715888" y="4563540"/>
              <a:ext cx="0" cy="488101"/>
            </a:xfrm>
            <a:prstGeom prst="line">
              <a:avLst/>
            </a:prstGeom>
            <a:noFill/>
            <a:ln w="12700" cap="flat" cmpd="sng">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29" name="CuadroTexto 28"/>
            <p:cNvSpPr txBox="1"/>
            <p:nvPr/>
          </p:nvSpPr>
          <p:spPr>
            <a:xfrm>
              <a:off x="4756792" y="462763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67733" tIns="67733" rIns="67733" bIns="67733" numCol="1" spcCol="38100" rtlCol="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275" hangingPunct="0"/>
              <a:r>
                <a:rPr lang="es-ES" sz="1600" b="1" dirty="0">
                  <a:solidFill>
                    <a:schemeClr val="bg1"/>
                  </a:solidFill>
                  <a:latin typeface="Montserrat Bold"/>
                  <a:cs typeface="Montserrat Bold"/>
                </a:rPr>
                <a:t>www.f</a:t>
              </a:r>
              <a:r>
                <a:rPr lang="es-ES" sz="1600" b="1" dirty="0">
                  <a:solidFill>
                    <a:schemeClr val="bg1"/>
                  </a:solidFill>
                  <a:latin typeface="Montserrat Bold"/>
                  <a:cs typeface="Montserrat Bold"/>
                  <a:sym typeface="Helvetica Neue"/>
                </a:rPr>
                <a:t>undacionadsis.org</a:t>
              </a:r>
            </a:p>
          </p:txBody>
        </p:sp>
      </p:grpSp>
      <p:pic>
        <p:nvPicPr>
          <p:cNvPr id="30" name="Imagen 29" descr="blanco.emf"/>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20747" y="5606328"/>
            <a:ext cx="936484" cy="956843"/>
          </a:xfrm>
          <a:prstGeom prst="rect">
            <a:avLst/>
          </a:prstGeom>
        </p:spPr>
      </p:pic>
      <p:sp>
        <p:nvSpPr>
          <p:cNvPr id="45" name="CuadroTexto 44"/>
          <p:cNvSpPr txBox="1"/>
          <p:nvPr/>
        </p:nvSpPr>
        <p:spPr>
          <a:xfrm>
            <a:off x="547653" y="849541"/>
            <a:ext cx="8097583" cy="4228846"/>
          </a:xfrm>
          <a:prstGeom prst="rect">
            <a:avLst/>
          </a:prstGeom>
          <a:noFill/>
        </p:spPr>
        <p:txBody>
          <a:bodyPr wrap="square" lIns="91414" tIns="45718" rIns="91414" bIns="45718" rtlCol="0">
            <a:spAutoFit/>
          </a:bodyPr>
          <a:lstStyle/>
          <a:p>
            <a:pPr marL="285664" indent="-285664">
              <a:spcBef>
                <a:spcPct val="20000"/>
              </a:spcBef>
              <a:buFont typeface="Wingdings" panose="05000000000000000000" pitchFamily="2" charset="2"/>
              <a:buChar char="ü"/>
              <a:defRPr/>
            </a:pPr>
            <a:r>
              <a:rPr lang="es-ES" sz="2800" b="1" dirty="0">
                <a:solidFill>
                  <a:schemeClr val="bg1"/>
                </a:solidFill>
              </a:rPr>
              <a:t>Cuando el niño o la niña no puede parar de usar la tecnología</a:t>
            </a:r>
          </a:p>
          <a:p>
            <a:pPr marL="285664" indent="-285664">
              <a:spcBef>
                <a:spcPct val="20000"/>
              </a:spcBef>
              <a:buFont typeface="Wingdings" panose="05000000000000000000" pitchFamily="2" charset="2"/>
              <a:buChar char="ü"/>
              <a:defRPr/>
            </a:pPr>
            <a:r>
              <a:rPr lang="es-ES" sz="2800" b="1" dirty="0">
                <a:solidFill>
                  <a:schemeClr val="bg1"/>
                </a:solidFill>
              </a:rPr>
              <a:t>Deja de hacer otras actividades importantes o disminuye el rendimiento escolar o laboral</a:t>
            </a:r>
          </a:p>
          <a:p>
            <a:pPr marL="285664" indent="-285664">
              <a:spcBef>
                <a:spcPct val="20000"/>
              </a:spcBef>
              <a:buFont typeface="Wingdings" panose="05000000000000000000" pitchFamily="2" charset="2"/>
              <a:buChar char="ü"/>
              <a:defRPr/>
            </a:pPr>
            <a:r>
              <a:rPr lang="es-ES" sz="2800" b="1" dirty="0">
                <a:solidFill>
                  <a:schemeClr val="bg1"/>
                </a:solidFill>
              </a:rPr>
              <a:t>Irritación, nerviosismo, agresividad cuando no se puede usar/no tiene conectividad o se le priva del aplicación o del dispositivo.</a:t>
            </a:r>
          </a:p>
          <a:p>
            <a:pPr marL="285664" indent="-285664">
              <a:spcBef>
                <a:spcPct val="20000"/>
              </a:spcBef>
              <a:buFont typeface="Wingdings" panose="05000000000000000000" pitchFamily="2" charset="2"/>
              <a:buChar char="ü"/>
              <a:defRPr/>
            </a:pPr>
            <a:r>
              <a:rPr lang="es-ES" sz="2800" b="1" dirty="0">
                <a:solidFill>
                  <a:schemeClr val="bg1"/>
                </a:solidFill>
              </a:rPr>
              <a:t>Pensamientos repetitivos y obsesivos cuando no se puede usar</a:t>
            </a:r>
          </a:p>
        </p:txBody>
      </p:sp>
      <p:sp>
        <p:nvSpPr>
          <p:cNvPr id="3" name="CuadroTexto 2"/>
          <p:cNvSpPr txBox="1"/>
          <p:nvPr/>
        </p:nvSpPr>
        <p:spPr>
          <a:xfrm>
            <a:off x="1650628" y="4"/>
            <a:ext cx="8952717" cy="584771"/>
          </a:xfrm>
          <a:prstGeom prst="rect">
            <a:avLst/>
          </a:prstGeom>
          <a:noFill/>
        </p:spPr>
        <p:txBody>
          <a:bodyPr wrap="square" lIns="91414" tIns="45718" rIns="91414" bIns="45718" rtlCol="0">
            <a:spAutoFit/>
          </a:bodyPr>
          <a:lstStyle/>
          <a:p>
            <a:r>
              <a:rPr lang="es-ES_tradnl" sz="3200" b="1" dirty="0">
                <a:solidFill>
                  <a:schemeClr val="bg1"/>
                </a:solidFill>
              </a:rPr>
              <a:t>Detección problemas con TECNOLOGÍA</a:t>
            </a:r>
            <a:endParaRPr lang="es-ES" sz="3200" b="1" dirty="0">
              <a:solidFill>
                <a:schemeClr val="bg1"/>
              </a:solidFill>
            </a:endParaRPr>
          </a:p>
        </p:txBody>
      </p:sp>
      <p:sp>
        <p:nvSpPr>
          <p:cNvPr id="4" name="3 Rectángulo"/>
          <p:cNvSpPr/>
          <p:nvPr/>
        </p:nvSpPr>
        <p:spPr>
          <a:xfrm>
            <a:off x="5977219" y="3244359"/>
            <a:ext cx="239116" cy="384717"/>
          </a:xfrm>
          <a:prstGeom prst="rect">
            <a:avLst/>
          </a:prstGeom>
        </p:spPr>
        <p:txBody>
          <a:bodyPr wrap="none" lIns="91414" tIns="45718" rIns="91414" bIns="45718">
            <a:spAutoFit/>
          </a:bodyPr>
          <a:lstStyle/>
          <a:p>
            <a:r>
              <a:rPr lang="es-ES" dirty="0"/>
              <a:t> </a:t>
            </a: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4947" y="2066970"/>
            <a:ext cx="2631916" cy="156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19288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s://euc-powerpoint.officeapps.live.com/pods/GetClipboardImage.ashx?Id=fa221e92-8a6b-4055-9ee2-41deb5a61243&amp;DC=GEU5&amp;wdoverrides=GetClipboardImageEnabled: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5346" y="200527"/>
            <a:ext cx="8618787" cy="6464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036968"/>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Rectángulo"/>
          <p:cNvSpPr/>
          <p:nvPr/>
        </p:nvSpPr>
        <p:spPr>
          <a:xfrm>
            <a:off x="-197893" y="-35091"/>
            <a:ext cx="9702844" cy="7200045"/>
          </a:xfrm>
          <a:prstGeom prst="rect">
            <a:avLst/>
          </a:prstGeom>
          <a:solidFill>
            <a:srgbClr val="81981B"/>
          </a:solidFill>
          <a:ln w="12700">
            <a:miter lim="400000"/>
          </a:ln>
        </p:spPr>
        <p:txBody>
          <a:bodyPr lIns="60941" tIns="45718" rIns="60941" bIns="45718" anchor="ctr"/>
          <a:lstStyle/>
          <a:p>
            <a:pPr>
              <a:spcBef>
                <a:spcPct val="20000"/>
              </a:spcBef>
              <a:defRPr/>
            </a:pPr>
            <a:endParaRPr lang="es-ES" sz="1100" b="1" dirty="0"/>
          </a:p>
        </p:txBody>
      </p:sp>
      <p:grpSp>
        <p:nvGrpSpPr>
          <p:cNvPr id="162" name="Grupo"/>
          <p:cNvGrpSpPr/>
          <p:nvPr/>
        </p:nvGrpSpPr>
        <p:grpSpPr>
          <a:xfrm>
            <a:off x="-729231" y="-150508"/>
            <a:ext cx="11463835" cy="6569781"/>
            <a:chOff x="24755" y="460333"/>
            <a:chExt cx="1774360" cy="1640877"/>
          </a:xfrm>
        </p:grpSpPr>
        <p:sp>
          <p:nvSpPr>
            <p:cNvPr id="158" name="Igualdad"/>
            <p:cNvSpPr txBox="1"/>
            <p:nvPr/>
          </p:nvSpPr>
          <p:spPr>
            <a:xfrm>
              <a:off x="208931" y="750297"/>
              <a:ext cx="1590184" cy="12544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60959" tIns="60959" rIns="60959" bIns="60959" numCol="1" anchor="t">
              <a:spAutoFit/>
            </a:bodyPr>
            <a:lstStyle>
              <a:lvl1pPr algn="r">
                <a:lnSpc>
                  <a:spcPct val="90000"/>
                </a:lnSpc>
                <a:defRPr sz="1400">
                  <a:solidFill>
                    <a:srgbClr val="FFFFFF"/>
                  </a:solidFill>
                  <a:latin typeface="Montserrat Regular"/>
                  <a:ea typeface="Montserrat Regular"/>
                  <a:cs typeface="Montserrat Regular"/>
                  <a:sym typeface="Montserrat Regular"/>
                </a:defRPr>
              </a:lvl1pPr>
            </a:lstStyle>
            <a:p>
              <a:endParaRPr sz="2400" b="1" dirty="0"/>
            </a:p>
          </p:txBody>
        </p:sp>
        <p:sp>
          <p:nvSpPr>
            <p:cNvPr id="160" name="Línea"/>
            <p:cNvSpPr/>
            <p:nvPr/>
          </p:nvSpPr>
          <p:spPr>
            <a:xfrm>
              <a:off x="341770" y="679998"/>
              <a:ext cx="1233489" cy="142121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1909"/>
                  </a:lnTo>
                  <a:lnTo>
                    <a:pt x="21600" y="0"/>
                  </a:lnTo>
                  <a:lnTo>
                    <a:pt x="3916" y="0"/>
                  </a:lnTo>
                </a:path>
              </a:pathLst>
            </a:custGeom>
            <a:noFill/>
            <a:ln w="12700" cap="flat">
              <a:solidFill>
                <a:srgbClr val="FFFFFF"/>
              </a:solidFill>
              <a:prstDash val="solid"/>
              <a:miter lim="400000"/>
            </a:ln>
            <a:effectLst>
              <a:outerShdw blurRad="38100" dist="20000" dir="5400000" rotWithShape="0">
                <a:srgbClr val="000000">
                  <a:alpha val="38000"/>
                </a:srgbClr>
              </a:outerShdw>
            </a:effectLst>
          </p:spPr>
          <p:txBody>
            <a:bodyPr wrap="square" lIns="60959" tIns="60959" rIns="60959" bIns="60959" numCol="1" anchor="t">
              <a:noAutofit/>
            </a:bodyPr>
            <a:lstStyle/>
            <a:p>
              <a:endParaRPr sz="2400"/>
            </a:p>
          </p:txBody>
        </p:sp>
        <p:sp>
          <p:nvSpPr>
            <p:cNvPr id="161" name="»"/>
            <p:cNvSpPr txBox="1"/>
            <p:nvPr/>
          </p:nvSpPr>
          <p:spPr>
            <a:xfrm>
              <a:off x="24755" y="460333"/>
              <a:ext cx="368352" cy="79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3179" tIns="43179" rIns="43179" bIns="43179" numCol="1" anchor="t">
              <a:noAutofit/>
            </a:bodyPr>
            <a:lstStyle>
              <a:lvl1pPr algn="r" defTabSz="643217">
                <a:lnSpc>
                  <a:spcPct val="90000"/>
                </a:lnSpc>
                <a:defRPr sz="5000">
                  <a:solidFill>
                    <a:srgbClr val="FFFFFF"/>
                  </a:solidFill>
                  <a:latin typeface="Montserrat Bold"/>
                  <a:ea typeface="Montserrat Bold"/>
                  <a:cs typeface="Montserrat Bold"/>
                  <a:sym typeface="Montserrat Bold"/>
                </a:defRPr>
              </a:lvl1pPr>
            </a:lstStyle>
            <a:p>
              <a:r>
                <a:rPr dirty="0"/>
                <a:t>»</a:t>
              </a:r>
            </a:p>
          </p:txBody>
        </p:sp>
      </p:grpSp>
      <p:grpSp>
        <p:nvGrpSpPr>
          <p:cNvPr id="26" name="Agrupar 25"/>
          <p:cNvGrpSpPr/>
          <p:nvPr/>
        </p:nvGrpSpPr>
        <p:grpSpPr>
          <a:xfrm>
            <a:off x="5728779" y="6084750"/>
            <a:ext cx="5626176" cy="650801"/>
            <a:chOff x="4756792" y="4563540"/>
            <a:chExt cx="4219632" cy="488101"/>
          </a:xfrm>
        </p:grpSpPr>
        <p:pic>
          <p:nvPicPr>
            <p:cNvPr id="27" name="Imagen 26" descr="blanco.emf"/>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847379" y="4680804"/>
              <a:ext cx="1129045" cy="240445"/>
            </a:xfrm>
            <a:prstGeom prst="rect">
              <a:avLst/>
            </a:prstGeom>
          </p:spPr>
        </p:pic>
        <p:cxnSp>
          <p:nvCxnSpPr>
            <p:cNvPr id="28" name="Conector recto 27"/>
            <p:cNvCxnSpPr/>
            <p:nvPr/>
          </p:nvCxnSpPr>
          <p:spPr>
            <a:xfrm>
              <a:off x="7715888" y="4563540"/>
              <a:ext cx="0" cy="488101"/>
            </a:xfrm>
            <a:prstGeom prst="line">
              <a:avLst/>
            </a:prstGeom>
            <a:noFill/>
            <a:ln w="12700" cap="flat" cmpd="sng">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29" name="CuadroTexto 28"/>
            <p:cNvSpPr txBox="1"/>
            <p:nvPr/>
          </p:nvSpPr>
          <p:spPr>
            <a:xfrm>
              <a:off x="4756792" y="462763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67733" tIns="67733" rIns="67733" bIns="67733" numCol="1" spcCol="38100" rtlCol="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275" hangingPunct="0"/>
              <a:r>
                <a:rPr lang="es-ES" sz="1600" b="1" dirty="0">
                  <a:solidFill>
                    <a:schemeClr val="bg1"/>
                  </a:solidFill>
                  <a:latin typeface="Montserrat Bold"/>
                  <a:cs typeface="Montserrat Bold"/>
                </a:rPr>
                <a:t>www.f</a:t>
              </a:r>
              <a:r>
                <a:rPr lang="es-ES" sz="1600" b="1" dirty="0">
                  <a:solidFill>
                    <a:schemeClr val="bg1"/>
                  </a:solidFill>
                  <a:latin typeface="Montserrat Bold"/>
                  <a:cs typeface="Montserrat Bold"/>
                  <a:sym typeface="Helvetica Neue"/>
                </a:rPr>
                <a:t>undacionadsis.org</a:t>
              </a:r>
            </a:p>
          </p:txBody>
        </p:sp>
      </p:grpSp>
      <p:pic>
        <p:nvPicPr>
          <p:cNvPr id="30" name="Imagen 29" descr="blanco.emf"/>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20747" y="5606328"/>
            <a:ext cx="936484" cy="956843"/>
          </a:xfrm>
          <a:prstGeom prst="rect">
            <a:avLst/>
          </a:prstGeom>
        </p:spPr>
      </p:pic>
      <p:sp>
        <p:nvSpPr>
          <p:cNvPr id="45" name="CuadroTexto 44"/>
          <p:cNvSpPr txBox="1"/>
          <p:nvPr/>
        </p:nvSpPr>
        <p:spPr>
          <a:xfrm>
            <a:off x="831273" y="797537"/>
            <a:ext cx="8457035" cy="5693862"/>
          </a:xfrm>
          <a:prstGeom prst="rect">
            <a:avLst/>
          </a:prstGeom>
          <a:noFill/>
        </p:spPr>
        <p:txBody>
          <a:bodyPr wrap="square" lIns="91414" tIns="45718" rIns="91414" bIns="45718" rtlCol="0">
            <a:spAutoFit/>
          </a:bodyPr>
          <a:lstStyle/>
          <a:p>
            <a:pPr marL="285664" indent="-285664">
              <a:spcBef>
                <a:spcPct val="20000"/>
              </a:spcBef>
              <a:buFont typeface="Wingdings" panose="05000000000000000000" pitchFamily="2" charset="2"/>
              <a:buChar char="ü"/>
              <a:defRPr/>
            </a:pPr>
            <a:r>
              <a:rPr lang="es-ES" sz="2800" b="1" dirty="0">
                <a:solidFill>
                  <a:schemeClr val="bg1"/>
                </a:solidFill>
              </a:rPr>
              <a:t> Aislamiento o Retraimiento intrafamiliar: no quiere confluir con familiares </a:t>
            </a:r>
          </a:p>
          <a:p>
            <a:pPr marL="285664" indent="-285664">
              <a:spcBef>
                <a:spcPct val="20000"/>
              </a:spcBef>
              <a:buFont typeface="Wingdings" panose="05000000000000000000" pitchFamily="2" charset="2"/>
              <a:buChar char="ü"/>
              <a:defRPr/>
            </a:pPr>
            <a:r>
              <a:rPr lang="es-ES" sz="2800" b="1" dirty="0">
                <a:solidFill>
                  <a:schemeClr val="bg1"/>
                </a:solidFill>
              </a:rPr>
              <a:t>Aislamiento o Retraimiento </a:t>
            </a:r>
            <a:r>
              <a:rPr lang="es-ES" sz="2800" b="1" dirty="0" err="1">
                <a:solidFill>
                  <a:schemeClr val="bg1"/>
                </a:solidFill>
              </a:rPr>
              <a:t>extrafamiliar</a:t>
            </a:r>
            <a:r>
              <a:rPr lang="es-ES" sz="2800" b="1" dirty="0">
                <a:solidFill>
                  <a:schemeClr val="bg1"/>
                </a:solidFill>
              </a:rPr>
              <a:t>:  amistades, actividades de ocio, deporte, etc.</a:t>
            </a:r>
          </a:p>
          <a:p>
            <a:pPr marL="285664" indent="-285664">
              <a:spcBef>
                <a:spcPct val="20000"/>
              </a:spcBef>
              <a:buFont typeface="Wingdings" panose="05000000000000000000" pitchFamily="2" charset="2"/>
              <a:buChar char="ü"/>
              <a:defRPr/>
            </a:pPr>
            <a:r>
              <a:rPr lang="es-ES" sz="2800" b="1" dirty="0">
                <a:solidFill>
                  <a:schemeClr val="bg1"/>
                </a:solidFill>
              </a:rPr>
              <a:t>Cambios comportamentales evidentes: brusquedad, habla monosilábica, etc.</a:t>
            </a:r>
          </a:p>
          <a:p>
            <a:pPr marL="285664" indent="-285664">
              <a:spcBef>
                <a:spcPct val="20000"/>
              </a:spcBef>
              <a:buFont typeface="Wingdings" panose="05000000000000000000" pitchFamily="2" charset="2"/>
              <a:buChar char="ü"/>
              <a:defRPr/>
            </a:pPr>
            <a:r>
              <a:rPr lang="es-ES" sz="2800" b="1" dirty="0">
                <a:solidFill>
                  <a:schemeClr val="bg1"/>
                </a:solidFill>
              </a:rPr>
              <a:t>Conductas </a:t>
            </a:r>
            <a:r>
              <a:rPr lang="es-ES" sz="2800" b="1" dirty="0" err="1">
                <a:solidFill>
                  <a:schemeClr val="bg1"/>
                </a:solidFill>
              </a:rPr>
              <a:t>predelictivas</a:t>
            </a:r>
            <a:r>
              <a:rPr lang="es-ES" sz="2800" b="1" dirty="0">
                <a:solidFill>
                  <a:schemeClr val="bg1"/>
                </a:solidFill>
              </a:rPr>
              <a:t>: robar, falsificación de datos, etc.</a:t>
            </a:r>
          </a:p>
          <a:p>
            <a:pPr marL="285664" indent="-285664">
              <a:spcBef>
                <a:spcPct val="20000"/>
              </a:spcBef>
              <a:buFont typeface="Wingdings" panose="05000000000000000000" pitchFamily="2" charset="2"/>
              <a:buChar char="ü"/>
              <a:defRPr/>
            </a:pPr>
            <a:r>
              <a:rPr lang="es-ES" sz="2800" b="1" dirty="0">
                <a:solidFill>
                  <a:schemeClr val="bg1"/>
                </a:solidFill>
              </a:rPr>
              <a:t>Mentir o negación ante el uso que se le da a la tecnología, a pesar de ser “pillado/a”</a:t>
            </a:r>
          </a:p>
          <a:p>
            <a:pPr marL="285664" indent="-285664">
              <a:spcBef>
                <a:spcPct val="20000"/>
              </a:spcBef>
              <a:buFont typeface="Wingdings" panose="05000000000000000000" pitchFamily="2" charset="2"/>
              <a:buChar char="ü"/>
              <a:defRPr/>
            </a:pPr>
            <a:r>
              <a:rPr lang="es-ES" sz="2800" b="1" dirty="0">
                <a:solidFill>
                  <a:schemeClr val="bg1"/>
                </a:solidFill>
              </a:rPr>
              <a:t>Poner en riesgo los estudios o la familia por causa del juego ( absentismo) </a:t>
            </a:r>
          </a:p>
        </p:txBody>
      </p:sp>
      <p:sp>
        <p:nvSpPr>
          <p:cNvPr id="3" name="CuadroTexto 2"/>
          <p:cNvSpPr txBox="1"/>
          <p:nvPr/>
        </p:nvSpPr>
        <p:spPr>
          <a:xfrm>
            <a:off x="1650628" y="4"/>
            <a:ext cx="8952717" cy="584771"/>
          </a:xfrm>
          <a:prstGeom prst="rect">
            <a:avLst/>
          </a:prstGeom>
          <a:noFill/>
        </p:spPr>
        <p:txBody>
          <a:bodyPr wrap="square" lIns="91414" tIns="45718" rIns="91414" bIns="45718" rtlCol="0">
            <a:spAutoFit/>
          </a:bodyPr>
          <a:lstStyle/>
          <a:p>
            <a:r>
              <a:rPr lang="es-ES_tradnl" sz="3200" b="1" dirty="0">
                <a:solidFill>
                  <a:schemeClr val="bg1"/>
                </a:solidFill>
              </a:rPr>
              <a:t>Detección problemas con TECNOLOGÍA</a:t>
            </a:r>
            <a:endParaRPr lang="es-ES" sz="3200" b="1" dirty="0">
              <a:solidFill>
                <a:schemeClr val="bg1"/>
              </a:solidFill>
            </a:endParaRPr>
          </a:p>
        </p:txBody>
      </p:sp>
      <p:sp>
        <p:nvSpPr>
          <p:cNvPr id="4" name="3 Rectángulo"/>
          <p:cNvSpPr/>
          <p:nvPr/>
        </p:nvSpPr>
        <p:spPr>
          <a:xfrm>
            <a:off x="5977219" y="3244359"/>
            <a:ext cx="239116" cy="384717"/>
          </a:xfrm>
          <a:prstGeom prst="rect">
            <a:avLst/>
          </a:prstGeom>
        </p:spPr>
        <p:txBody>
          <a:bodyPr wrap="none" lIns="91414" tIns="45718" rIns="91414" bIns="45718">
            <a:spAutoFit/>
          </a:bodyPr>
          <a:lstStyle/>
          <a:p>
            <a:r>
              <a:rPr lang="es-ES" dirty="0"/>
              <a:t> </a:t>
            </a: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4947" y="2066970"/>
            <a:ext cx="2631916" cy="156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22941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s://euc-powerpoint.officeapps.live.com/pods/GetClipboardImage.ashx?Id=acd28146-2fb4-4251-a8d9-d856dd9b6c5b&amp;DC=GEU2&amp;wdoverrides=GetClipboardImageEnabled: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0209" y="252664"/>
            <a:ext cx="7956883" cy="5967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8905007"/>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a:extLst>
              <a:ext uri="{FF2B5EF4-FFF2-40B4-BE49-F238E27FC236}">
                <a16:creationId xmlns:a16="http://schemas.microsoft.com/office/drawing/2014/main" id="{EF0ED632-90C0-48A2-93DA-8367F1F01D7A}"/>
              </a:ext>
            </a:extLst>
          </p:cNvPr>
          <p:cNvSpPr>
            <a:spLocks noGrp="1" noChangeArrowheads="1"/>
          </p:cNvSpPr>
          <p:nvPr>
            <p:ph idx="1"/>
          </p:nvPr>
        </p:nvSpPr>
        <p:spPr bwMode="auto">
          <a:xfrm>
            <a:off x="0" y="-1"/>
            <a:ext cx="12192000" cy="868097"/>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p>
            <a:pPr marL="0" indent="0" algn="ctr">
              <a:buNone/>
            </a:pPr>
            <a:endParaRPr lang="es-ES" sz="3600" b="1" dirty="0"/>
          </a:p>
          <a:p>
            <a:pPr marL="0" indent="0" algn="ctr">
              <a:buNone/>
            </a:pPr>
            <a:endParaRPr lang="es-ES" sz="4000" b="1" dirty="0">
              <a:solidFill>
                <a:schemeClr val="bg1"/>
              </a:solidFill>
            </a:endParaRPr>
          </a:p>
          <a:p>
            <a:pPr marL="0" indent="0" algn="ctr">
              <a:buNone/>
            </a:pPr>
            <a:endParaRPr lang="es-ES" sz="2400" b="1" dirty="0">
              <a:solidFill>
                <a:schemeClr val="bg1"/>
              </a:solidFill>
            </a:endParaRPr>
          </a:p>
          <a:p>
            <a:pPr marL="0" indent="0" algn="ctr">
              <a:buNone/>
            </a:pPr>
            <a:endParaRPr lang="es-ES" b="1" dirty="0"/>
          </a:p>
          <a:p>
            <a:pPr marL="0" indent="0" algn="ctr">
              <a:buNone/>
            </a:pPr>
            <a:endParaRPr lang="es-ES" sz="2400" dirty="0"/>
          </a:p>
          <a:p>
            <a:pPr marL="0" indent="0" algn="ctr">
              <a:buNone/>
            </a:pPr>
            <a:endParaRPr lang="es-ES" sz="2400" dirty="0"/>
          </a:p>
        </p:txBody>
      </p:sp>
      <p:sp>
        <p:nvSpPr>
          <p:cNvPr id="2" name="CuadroTexto 1"/>
          <p:cNvSpPr txBox="1"/>
          <p:nvPr/>
        </p:nvSpPr>
        <p:spPr>
          <a:xfrm>
            <a:off x="561109" y="498764"/>
            <a:ext cx="6858000" cy="369332"/>
          </a:xfrm>
          <a:prstGeom prst="rect">
            <a:avLst/>
          </a:prstGeom>
          <a:noFill/>
        </p:spPr>
        <p:txBody>
          <a:bodyPr wrap="square" rtlCol="0">
            <a:spAutoFit/>
          </a:bodyPr>
          <a:lstStyle/>
          <a:p>
            <a:r>
              <a:rPr lang="es-ES" dirty="0"/>
              <a:t>. </a:t>
            </a:r>
          </a:p>
        </p:txBody>
      </p:sp>
      <p:grpSp>
        <p:nvGrpSpPr>
          <p:cNvPr id="6" name="Agrupar 19">
            <a:extLst>
              <a:ext uri="{FF2B5EF4-FFF2-40B4-BE49-F238E27FC236}">
                <a16:creationId xmlns:a16="http://schemas.microsoft.com/office/drawing/2014/main" id="{A515B960-2485-4D2C-919D-F905CC821065}"/>
              </a:ext>
            </a:extLst>
          </p:cNvPr>
          <p:cNvGrpSpPr>
            <a:grpSpLocks/>
          </p:cNvGrpSpPr>
          <p:nvPr/>
        </p:nvGrpSpPr>
        <p:grpSpPr bwMode="auto">
          <a:xfrm>
            <a:off x="6013005" y="6140282"/>
            <a:ext cx="5626100" cy="650875"/>
            <a:chOff x="4756792" y="3895482"/>
            <a:chExt cx="4219635" cy="488101"/>
          </a:xfrm>
        </p:grpSpPr>
        <p:cxnSp>
          <p:nvCxnSpPr>
            <p:cNvPr id="7" name="Conector recto 6">
              <a:extLst>
                <a:ext uri="{FF2B5EF4-FFF2-40B4-BE49-F238E27FC236}">
                  <a16:creationId xmlns:a16="http://schemas.microsoft.com/office/drawing/2014/main" id="{9D03B505-DAFE-4E24-814B-E865033F7187}"/>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8" name="CuadroTexto 7">
              <a:extLst>
                <a:ext uri="{FF2B5EF4-FFF2-40B4-BE49-F238E27FC236}">
                  <a16:creationId xmlns:a16="http://schemas.microsoft.com/office/drawing/2014/main" id="{A7AE71C6-2F26-4F60-8423-0C518B1F2EDF}"/>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9" name="Imagen 22" descr="negro.emf">
              <a:extLst>
                <a:ext uri="{FF2B5EF4-FFF2-40B4-BE49-F238E27FC236}">
                  <a16:creationId xmlns:a16="http://schemas.microsoft.com/office/drawing/2014/main" id="{AC892AF2-A124-469D-839A-D31ED27BE789}"/>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n 23" descr="logo.emf">
            <a:extLst>
              <a:ext uri="{FF2B5EF4-FFF2-40B4-BE49-F238E27FC236}">
                <a16:creationId xmlns:a16="http://schemas.microsoft.com/office/drawing/2014/main" id="{A551A0AC-F093-44D1-A9EF-67793C97E2B0}"/>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995044" y="6024285"/>
            <a:ext cx="594318" cy="60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ángulo 11"/>
          <p:cNvSpPr/>
          <p:nvPr/>
        </p:nvSpPr>
        <p:spPr>
          <a:xfrm>
            <a:off x="480291" y="1138673"/>
            <a:ext cx="10843492" cy="923330"/>
          </a:xfrm>
          <a:prstGeom prst="rect">
            <a:avLst/>
          </a:prstGeom>
        </p:spPr>
        <p:txBody>
          <a:bodyPr wrap="square">
            <a:spAutoFit/>
          </a:bodyPr>
          <a:lstStyle/>
          <a:p>
            <a:pPr algn="just"/>
            <a:r>
              <a:rPr lang="es-ES" b="1" dirty="0">
                <a:solidFill>
                  <a:srgbClr val="61008E"/>
                </a:solidFill>
                <a:latin typeface="Roboto"/>
              </a:rPr>
              <a:t>Los dispositivos electrónicos nos conectan más con los que están lejos y al mismo tiempo nos desconectan de los que están </a:t>
            </a:r>
            <a:r>
              <a:rPr lang="es-ES" b="1" dirty="0" err="1">
                <a:solidFill>
                  <a:srgbClr val="61008E"/>
                </a:solidFill>
                <a:latin typeface="Roboto"/>
              </a:rPr>
              <a:t>cerca.</a:t>
            </a:r>
            <a:r>
              <a:rPr lang="es-ES" b="1" i="1" dirty="0" err="1">
                <a:solidFill>
                  <a:srgbClr val="383838"/>
                </a:solidFill>
                <a:latin typeface="Lato"/>
              </a:rPr>
              <a:t>Evelyn</a:t>
            </a:r>
            <a:r>
              <a:rPr lang="es-ES" b="1" i="1" dirty="0">
                <a:solidFill>
                  <a:srgbClr val="383838"/>
                </a:solidFill>
                <a:latin typeface="Lato"/>
              </a:rPr>
              <a:t> Téllez, investigadora del Centro de Investigación e Innovación en Tecnologías de la Información y Comunicación (INFOTEC)</a:t>
            </a:r>
            <a:endParaRPr lang="es-ES" b="1" i="1" dirty="0">
              <a:solidFill>
                <a:srgbClr val="383838"/>
              </a:solidFill>
              <a:effectLst/>
              <a:latin typeface="Lato"/>
            </a:endParaRPr>
          </a:p>
        </p:txBody>
      </p:sp>
      <p:graphicFrame>
        <p:nvGraphicFramePr>
          <p:cNvPr id="13" name="Diagrama 12"/>
          <p:cNvGraphicFramePr/>
          <p:nvPr/>
        </p:nvGraphicFramePr>
        <p:xfrm>
          <a:off x="691184" y="1967345"/>
          <a:ext cx="10632598" cy="40569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51270073"/>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a:extLst>
              <a:ext uri="{FF2B5EF4-FFF2-40B4-BE49-F238E27FC236}">
                <a16:creationId xmlns:a16="http://schemas.microsoft.com/office/drawing/2014/main" id="{EF0ED632-90C0-48A2-93DA-8367F1F01D7A}"/>
              </a:ext>
            </a:extLst>
          </p:cNvPr>
          <p:cNvSpPr>
            <a:spLocks noGrp="1" noChangeArrowheads="1"/>
          </p:cNvSpPr>
          <p:nvPr>
            <p:ph idx="1"/>
          </p:nvPr>
        </p:nvSpPr>
        <p:spPr bwMode="auto">
          <a:xfrm>
            <a:off x="0" y="-1"/>
            <a:ext cx="12192000" cy="868097"/>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p>
            <a:pPr marL="0" indent="0" algn="ctr">
              <a:buNone/>
            </a:pPr>
            <a:endParaRPr lang="es-ES" sz="3600" b="1" dirty="0"/>
          </a:p>
          <a:p>
            <a:pPr marL="0" indent="0" algn="ctr">
              <a:buNone/>
            </a:pPr>
            <a:endParaRPr lang="es-ES" sz="4000" b="1" dirty="0">
              <a:solidFill>
                <a:schemeClr val="bg1"/>
              </a:solidFill>
            </a:endParaRPr>
          </a:p>
          <a:p>
            <a:pPr marL="0" indent="0" algn="ctr">
              <a:buNone/>
            </a:pPr>
            <a:endParaRPr lang="es-ES" sz="2400" b="1" dirty="0">
              <a:solidFill>
                <a:schemeClr val="bg1"/>
              </a:solidFill>
            </a:endParaRPr>
          </a:p>
          <a:p>
            <a:pPr marL="0" indent="0" algn="ctr">
              <a:buNone/>
            </a:pPr>
            <a:endParaRPr lang="es-ES" b="1" dirty="0"/>
          </a:p>
          <a:p>
            <a:pPr marL="0" indent="0" algn="ctr">
              <a:buNone/>
            </a:pPr>
            <a:endParaRPr lang="es-ES" sz="2400" dirty="0"/>
          </a:p>
          <a:p>
            <a:pPr marL="0" indent="0" algn="ctr">
              <a:buNone/>
            </a:pPr>
            <a:endParaRPr lang="es-ES" sz="2400" dirty="0"/>
          </a:p>
        </p:txBody>
      </p:sp>
      <p:sp>
        <p:nvSpPr>
          <p:cNvPr id="2" name="CuadroTexto 1"/>
          <p:cNvSpPr txBox="1"/>
          <p:nvPr/>
        </p:nvSpPr>
        <p:spPr>
          <a:xfrm>
            <a:off x="561109" y="498764"/>
            <a:ext cx="6858000" cy="369332"/>
          </a:xfrm>
          <a:prstGeom prst="rect">
            <a:avLst/>
          </a:prstGeom>
          <a:noFill/>
        </p:spPr>
        <p:txBody>
          <a:bodyPr wrap="square" rtlCol="0">
            <a:spAutoFit/>
          </a:bodyPr>
          <a:lstStyle/>
          <a:p>
            <a:r>
              <a:rPr lang="es-ES" dirty="0"/>
              <a:t>. </a:t>
            </a:r>
          </a:p>
        </p:txBody>
      </p:sp>
      <p:grpSp>
        <p:nvGrpSpPr>
          <p:cNvPr id="6" name="Agrupar 19">
            <a:extLst>
              <a:ext uri="{FF2B5EF4-FFF2-40B4-BE49-F238E27FC236}">
                <a16:creationId xmlns:a16="http://schemas.microsoft.com/office/drawing/2014/main" id="{A515B960-2485-4D2C-919D-F905CC821065}"/>
              </a:ext>
            </a:extLst>
          </p:cNvPr>
          <p:cNvGrpSpPr>
            <a:grpSpLocks/>
          </p:cNvGrpSpPr>
          <p:nvPr/>
        </p:nvGrpSpPr>
        <p:grpSpPr bwMode="auto">
          <a:xfrm>
            <a:off x="6013005" y="6140282"/>
            <a:ext cx="5626100" cy="650875"/>
            <a:chOff x="4756792" y="3895482"/>
            <a:chExt cx="4219635" cy="488101"/>
          </a:xfrm>
        </p:grpSpPr>
        <p:cxnSp>
          <p:nvCxnSpPr>
            <p:cNvPr id="7" name="Conector recto 6">
              <a:extLst>
                <a:ext uri="{FF2B5EF4-FFF2-40B4-BE49-F238E27FC236}">
                  <a16:creationId xmlns:a16="http://schemas.microsoft.com/office/drawing/2014/main" id="{9D03B505-DAFE-4E24-814B-E865033F7187}"/>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8" name="CuadroTexto 7">
              <a:extLst>
                <a:ext uri="{FF2B5EF4-FFF2-40B4-BE49-F238E27FC236}">
                  <a16:creationId xmlns:a16="http://schemas.microsoft.com/office/drawing/2014/main" id="{A7AE71C6-2F26-4F60-8423-0C518B1F2EDF}"/>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9" name="Imagen 22" descr="negro.emf">
              <a:extLst>
                <a:ext uri="{FF2B5EF4-FFF2-40B4-BE49-F238E27FC236}">
                  <a16:creationId xmlns:a16="http://schemas.microsoft.com/office/drawing/2014/main" id="{AC892AF2-A124-469D-839A-D31ED27BE789}"/>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n 23" descr="logo.emf">
            <a:extLst>
              <a:ext uri="{FF2B5EF4-FFF2-40B4-BE49-F238E27FC236}">
                <a16:creationId xmlns:a16="http://schemas.microsoft.com/office/drawing/2014/main" id="{A551A0AC-F093-44D1-A9EF-67793C97E2B0}"/>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995044" y="6024285"/>
            <a:ext cx="594318" cy="60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ángulo 11"/>
          <p:cNvSpPr/>
          <p:nvPr/>
        </p:nvSpPr>
        <p:spPr>
          <a:xfrm>
            <a:off x="480291" y="1138673"/>
            <a:ext cx="10843492" cy="646331"/>
          </a:xfrm>
          <a:prstGeom prst="rect">
            <a:avLst/>
          </a:prstGeom>
        </p:spPr>
        <p:txBody>
          <a:bodyPr wrap="square">
            <a:spAutoFit/>
          </a:bodyPr>
          <a:lstStyle/>
          <a:p>
            <a:pPr algn="ctr"/>
            <a:r>
              <a:rPr lang="es-ES" b="1" i="1" dirty="0"/>
              <a:t>“No se trata de prohibir la exposición a los medios, se trata de enseñar a </a:t>
            </a:r>
            <a:r>
              <a:rPr lang="es-ES" b="1" i="1" dirty="0" err="1"/>
              <a:t>l@s</a:t>
            </a:r>
            <a:r>
              <a:rPr lang="es-ES" b="1" i="1" dirty="0"/>
              <a:t> </a:t>
            </a:r>
            <a:r>
              <a:rPr lang="es-ES" b="1" i="1" dirty="0" err="1"/>
              <a:t>hij@s</a:t>
            </a:r>
            <a:r>
              <a:rPr lang="es-ES" b="1" i="1" dirty="0"/>
              <a:t>  autocontrol, discernimiento y uso apropiado de lo que la tecnología nos provee”</a:t>
            </a:r>
            <a:endParaRPr lang="es-ES" b="1" i="1" dirty="0">
              <a:solidFill>
                <a:srgbClr val="383838"/>
              </a:solidFill>
              <a:effectLst/>
              <a:latin typeface="Lato"/>
            </a:endParaRPr>
          </a:p>
        </p:txBody>
      </p:sp>
      <p:graphicFrame>
        <p:nvGraphicFramePr>
          <p:cNvPr id="13" name="Diagrama 12"/>
          <p:cNvGraphicFramePr/>
          <p:nvPr>
            <p:extLst>
              <p:ext uri="{D42A27DB-BD31-4B8C-83A1-F6EECF244321}">
                <p14:modId xmlns:p14="http://schemas.microsoft.com/office/powerpoint/2010/main" val="1682482021"/>
              </p:ext>
            </p:extLst>
          </p:nvPr>
        </p:nvGraphicFramePr>
        <p:xfrm>
          <a:off x="561109" y="1967344"/>
          <a:ext cx="10956636" cy="43114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41170084"/>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Figura"/>
          <p:cNvSpPr/>
          <p:nvPr/>
        </p:nvSpPr>
        <p:spPr>
          <a:xfrm>
            <a:off x="10245" y="686789"/>
            <a:ext cx="1016000" cy="1466851"/>
          </a:xfrm>
          <a:custGeom>
            <a:avLst/>
            <a:gdLst/>
            <a:ahLst/>
            <a:cxnLst>
              <a:cxn ang="0">
                <a:pos x="wd2" y="hd2"/>
              </a:cxn>
              <a:cxn ang="5400000">
                <a:pos x="wd2" y="hd2"/>
              </a:cxn>
              <a:cxn ang="10800000">
                <a:pos x="wd2" y="hd2"/>
              </a:cxn>
              <a:cxn ang="16200000">
                <a:pos x="wd2" y="hd2"/>
              </a:cxn>
            </a:cxnLst>
            <a:rect l="0" t="0" r="r" b="b"/>
            <a:pathLst>
              <a:path w="21600" h="21600" extrusionOk="0">
                <a:moveTo>
                  <a:pt x="21417" y="21600"/>
                </a:moveTo>
                <a:lnTo>
                  <a:pt x="21600" y="15406"/>
                </a:lnTo>
                <a:lnTo>
                  <a:pt x="138" y="0"/>
                </a:lnTo>
                <a:lnTo>
                  <a:pt x="0" y="12198"/>
                </a:lnTo>
                <a:lnTo>
                  <a:pt x="21417" y="21600"/>
                </a:lnTo>
                <a:close/>
              </a:path>
            </a:pathLst>
          </a:custGeom>
          <a:solidFill>
            <a:srgbClr val="D99C0F"/>
          </a:solidFill>
          <a:ln w="12700">
            <a:miter lim="400000"/>
          </a:ln>
        </p:spPr>
        <p:txBody>
          <a:bodyPr lIns="60941" tIns="45718" rIns="60941" bIns="45718"/>
          <a:lstStyle/>
          <a:p>
            <a:endParaRPr sz="2400"/>
          </a:p>
        </p:txBody>
      </p:sp>
      <p:sp>
        <p:nvSpPr>
          <p:cNvPr id="205" name="Figura"/>
          <p:cNvSpPr/>
          <p:nvPr/>
        </p:nvSpPr>
        <p:spPr>
          <a:xfrm>
            <a:off x="-3567" y="2427725"/>
            <a:ext cx="1086011" cy="1007607"/>
          </a:xfrm>
          <a:custGeom>
            <a:avLst/>
            <a:gdLst/>
            <a:ahLst/>
            <a:cxnLst>
              <a:cxn ang="0">
                <a:pos x="wd2" y="hd2"/>
              </a:cxn>
              <a:cxn ang="5400000">
                <a:pos x="wd2" y="hd2"/>
              </a:cxn>
              <a:cxn ang="10800000">
                <a:pos x="wd2" y="hd2"/>
              </a:cxn>
              <a:cxn ang="16200000">
                <a:pos x="wd2" y="hd2"/>
              </a:cxn>
            </a:cxnLst>
            <a:rect l="0" t="0" r="r" b="b"/>
            <a:pathLst>
              <a:path w="21600" h="21600" extrusionOk="0">
                <a:moveTo>
                  <a:pt x="21417" y="21600"/>
                </a:moveTo>
                <a:lnTo>
                  <a:pt x="21600" y="12924"/>
                </a:lnTo>
                <a:lnTo>
                  <a:pt x="0" y="0"/>
                </a:lnTo>
                <a:lnTo>
                  <a:pt x="0" y="16720"/>
                </a:lnTo>
                <a:lnTo>
                  <a:pt x="21417" y="21600"/>
                </a:lnTo>
                <a:close/>
              </a:path>
            </a:pathLst>
          </a:custGeom>
          <a:solidFill>
            <a:srgbClr val="5E7D12"/>
          </a:solidFill>
          <a:ln w="12700">
            <a:miter lim="400000"/>
          </a:ln>
        </p:spPr>
        <p:txBody>
          <a:bodyPr lIns="60941" tIns="45718" rIns="60941" bIns="45718"/>
          <a:lstStyle/>
          <a:p>
            <a:endParaRPr sz="2400"/>
          </a:p>
        </p:txBody>
      </p:sp>
      <p:sp>
        <p:nvSpPr>
          <p:cNvPr id="207" name="Figura"/>
          <p:cNvSpPr/>
          <p:nvPr/>
        </p:nvSpPr>
        <p:spPr>
          <a:xfrm>
            <a:off x="-4549" y="4256470"/>
            <a:ext cx="994833" cy="1107017"/>
          </a:xfrm>
          <a:custGeom>
            <a:avLst/>
            <a:gdLst/>
            <a:ahLst/>
            <a:cxnLst>
              <a:cxn ang="0">
                <a:pos x="wd2" y="hd2"/>
              </a:cxn>
              <a:cxn ang="5400000">
                <a:pos x="wd2" y="hd2"/>
              </a:cxn>
              <a:cxn ang="10800000">
                <a:pos x="wd2" y="hd2"/>
              </a:cxn>
              <a:cxn ang="16200000">
                <a:pos x="wd2" y="hd2"/>
              </a:cxn>
            </a:cxnLst>
            <a:rect l="0" t="0" r="r" b="b"/>
            <a:pathLst>
              <a:path w="21600" h="21600" extrusionOk="0">
                <a:moveTo>
                  <a:pt x="21417" y="4678"/>
                </a:moveTo>
                <a:lnTo>
                  <a:pt x="21600" y="15940"/>
                </a:lnTo>
                <a:lnTo>
                  <a:pt x="0" y="21600"/>
                </a:lnTo>
                <a:lnTo>
                  <a:pt x="138" y="0"/>
                </a:lnTo>
                <a:lnTo>
                  <a:pt x="21417" y="4678"/>
                </a:lnTo>
                <a:close/>
              </a:path>
            </a:pathLst>
          </a:custGeom>
          <a:solidFill>
            <a:srgbClr val="D99C0F"/>
          </a:solidFill>
          <a:ln w="12700">
            <a:miter lim="400000"/>
          </a:ln>
        </p:spPr>
        <p:txBody>
          <a:bodyPr lIns="60941" tIns="45718" rIns="60941" bIns="45718"/>
          <a:lstStyle/>
          <a:p>
            <a:endParaRPr sz="2400"/>
          </a:p>
        </p:txBody>
      </p:sp>
      <p:sp>
        <p:nvSpPr>
          <p:cNvPr id="214" name="Montserrat Light"/>
          <p:cNvSpPr txBox="1"/>
          <p:nvPr/>
        </p:nvSpPr>
        <p:spPr>
          <a:xfrm>
            <a:off x="1109211" y="257329"/>
            <a:ext cx="10859369" cy="1200325"/>
          </a:xfrm>
          <a:prstGeom prst="rect">
            <a:avLst/>
          </a:prstGeom>
          <a:ln w="12700">
            <a:miter lim="400000"/>
          </a:ln>
          <a:extLst>
            <a:ext uri="{C572A759-6A51-4108-AA02-DFA0A04FC94B}">
              <ma14:wrappingTextBoxFlag xmlns="" xmlns:ma14="http://schemas.microsoft.com/office/mac/drawingml/2011/main" val="1"/>
            </a:ext>
          </a:extLst>
        </p:spPr>
        <p:txBody>
          <a:bodyPr wrap="square" lIns="60941" tIns="45718" rIns="60941" bIns="45718">
            <a:spAutoFit/>
          </a:bodyPr>
          <a:lstStyle>
            <a:lvl1pPr>
              <a:defRPr sz="1400">
                <a:latin typeface="Montserrat Regular"/>
                <a:ea typeface="Montserrat Regular"/>
                <a:cs typeface="Montserrat Regular"/>
                <a:sym typeface="Montserrat Regular"/>
              </a:defRPr>
            </a:lvl1pPr>
          </a:lstStyle>
          <a:p>
            <a:pPr algn="ctr"/>
            <a:r>
              <a:rPr lang="es-ES" sz="3600" b="1" dirty="0">
                <a:latin typeface="Montserrat Light"/>
              </a:rPr>
              <a:t>PAUTAS EDUCATIVAS Y/O USO SALUDABLE:</a:t>
            </a:r>
          </a:p>
          <a:p>
            <a:pPr algn="ctr"/>
            <a:r>
              <a:rPr lang="es-ES" sz="3600" b="1" dirty="0">
                <a:latin typeface="Montserrat Light"/>
              </a:rPr>
              <a:t>TECNOLOGÍA</a:t>
            </a:r>
            <a:endParaRPr sz="3600" b="1" dirty="0">
              <a:latin typeface="Montserrat Light"/>
            </a:endParaRPr>
          </a:p>
        </p:txBody>
      </p:sp>
      <p:sp>
        <p:nvSpPr>
          <p:cNvPr id="218" name="Montserrat Light"/>
          <p:cNvSpPr txBox="1"/>
          <p:nvPr/>
        </p:nvSpPr>
        <p:spPr>
          <a:xfrm>
            <a:off x="5515429" y="4474815"/>
            <a:ext cx="6350691" cy="420564"/>
          </a:xfrm>
          <a:prstGeom prst="rect">
            <a:avLst/>
          </a:prstGeom>
          <a:ln w="12700">
            <a:miter lim="400000"/>
          </a:ln>
          <a:extLst>
            <a:ext uri="{C572A759-6A51-4108-AA02-DFA0A04FC94B}">
              <ma14:wrappingTextBoxFlag xmlns="" xmlns:ma14="http://schemas.microsoft.com/office/mac/drawingml/2011/main" val="1"/>
            </a:ext>
          </a:extLst>
        </p:spPr>
        <p:txBody>
          <a:bodyPr wrap="square" lIns="60941" tIns="45718" rIns="60941" bIns="45718">
            <a:spAutoFit/>
          </a:bodyPr>
          <a:lstStyle>
            <a:lvl1pPr>
              <a:defRPr sz="1400">
                <a:latin typeface="Montserrat Regular"/>
                <a:ea typeface="Montserrat Regular"/>
                <a:cs typeface="Montserrat Regular"/>
                <a:sym typeface="Montserrat Regular"/>
              </a:defRPr>
            </a:lvl1pPr>
          </a:lstStyle>
          <a:p>
            <a:endParaRPr lang="es-ES" sz="2100" dirty="0">
              <a:latin typeface="Montserrat Light"/>
            </a:endParaRPr>
          </a:p>
        </p:txBody>
      </p:sp>
      <p:grpSp>
        <p:nvGrpSpPr>
          <p:cNvPr id="20" name="Agrupar 19"/>
          <p:cNvGrpSpPr/>
          <p:nvPr/>
        </p:nvGrpSpPr>
        <p:grpSpPr>
          <a:xfrm>
            <a:off x="6342391" y="6065632"/>
            <a:ext cx="5626180" cy="650801"/>
            <a:chOff x="4756792" y="3895482"/>
            <a:chExt cx="4219635" cy="488101"/>
          </a:xfrm>
        </p:grpSpPr>
        <p:cxnSp>
          <p:nvCxnSpPr>
            <p:cNvPr id="21" name="Conector recto 20"/>
            <p:cNvCxnSpPr/>
            <p:nvPr/>
          </p:nvCxnSpPr>
          <p:spPr>
            <a:xfrm>
              <a:off x="7715888"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22" name="CuadroTexto 21"/>
            <p:cNvSpPr txBox="1"/>
            <p:nvPr/>
          </p:nvSpPr>
          <p:spPr>
            <a:xfrm>
              <a:off x="4756792" y="3959579"/>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67733" tIns="67733" rIns="67733" bIns="67733" numCol="1" spcCol="38100" rtlCol="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275" hangingPunct="0"/>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23" name="Imagen 22" descr="negro.emf"/>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847379" y="3999354"/>
              <a:ext cx="1129048" cy="240446"/>
            </a:xfrm>
            <a:prstGeom prst="rect">
              <a:avLst/>
            </a:prstGeom>
          </p:spPr>
        </p:pic>
      </p:grpSp>
      <p:pic>
        <p:nvPicPr>
          <p:cNvPr id="24" name="Imagen 23" descr="logo.emf"/>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47651" y="5521605"/>
            <a:ext cx="936484" cy="956843"/>
          </a:xfrm>
          <a:prstGeom prst="rect">
            <a:avLst/>
          </a:prstGeom>
        </p:spPr>
      </p:pic>
      <p:sp>
        <p:nvSpPr>
          <p:cNvPr id="18" name="8 CuadroTexto"/>
          <p:cNvSpPr txBox="1">
            <a:spLocks noChangeArrowheads="1"/>
          </p:cNvSpPr>
          <p:nvPr/>
        </p:nvSpPr>
        <p:spPr bwMode="auto">
          <a:xfrm>
            <a:off x="1659456" y="1457652"/>
            <a:ext cx="9065693" cy="4770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4" tIns="45718" rIns="91414"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pPr>
            <a:r>
              <a:rPr lang="es-ES" altLang="es-ES" sz="1900" dirty="0">
                <a:latin typeface="Arial" panose="020B0604020202020204" pitchFamily="34" charset="0"/>
              </a:rPr>
              <a:t> Planificar tiempo, momento y lugar de uso</a:t>
            </a:r>
          </a:p>
          <a:p>
            <a:pPr eaLnBrk="1" hangingPunct="1">
              <a:spcBef>
                <a:spcPct val="0"/>
              </a:spcBef>
            </a:pPr>
            <a:endParaRPr lang="es-ES" altLang="es-ES" sz="1900" dirty="0">
              <a:latin typeface="Arial" panose="020B0604020202020204" pitchFamily="34" charset="0"/>
            </a:endParaRPr>
          </a:p>
          <a:p>
            <a:pPr eaLnBrk="1" hangingPunct="1">
              <a:spcBef>
                <a:spcPct val="0"/>
              </a:spcBef>
            </a:pPr>
            <a:r>
              <a:rPr lang="es-ES" altLang="es-ES" sz="1900" dirty="0">
                <a:latin typeface="Arial" panose="020B0604020202020204" pitchFamily="34" charset="0"/>
              </a:rPr>
              <a:t> Tener otras actividades de ocio y tiempo libre</a:t>
            </a:r>
          </a:p>
          <a:p>
            <a:pPr eaLnBrk="1" hangingPunct="1">
              <a:spcBef>
                <a:spcPct val="0"/>
              </a:spcBef>
              <a:buFontTx/>
              <a:buNone/>
            </a:pPr>
            <a:endParaRPr lang="es-ES" altLang="es-ES" sz="1900" dirty="0">
              <a:latin typeface="Arial" panose="020B0604020202020204" pitchFamily="34" charset="0"/>
            </a:endParaRPr>
          </a:p>
          <a:p>
            <a:pPr eaLnBrk="1" hangingPunct="1">
              <a:spcBef>
                <a:spcPct val="0"/>
              </a:spcBef>
            </a:pPr>
            <a:r>
              <a:rPr lang="es-ES" altLang="es-ES" sz="1900" dirty="0">
                <a:latin typeface="Arial" panose="020B0604020202020204" pitchFamily="34" charset="0"/>
              </a:rPr>
              <a:t> No dejar de atender obligaciones familiares, laborales y escolares</a:t>
            </a:r>
          </a:p>
          <a:p>
            <a:pPr eaLnBrk="1" hangingPunct="1">
              <a:spcBef>
                <a:spcPct val="0"/>
              </a:spcBef>
              <a:buFontTx/>
              <a:buNone/>
            </a:pPr>
            <a:endParaRPr lang="es-ES" altLang="es-ES" sz="1900" dirty="0">
              <a:latin typeface="Arial" panose="020B0604020202020204" pitchFamily="34" charset="0"/>
            </a:endParaRPr>
          </a:p>
          <a:p>
            <a:pPr eaLnBrk="1" hangingPunct="1">
              <a:spcBef>
                <a:spcPct val="0"/>
              </a:spcBef>
            </a:pPr>
            <a:r>
              <a:rPr lang="es-ES" altLang="es-ES" sz="1900" dirty="0">
                <a:latin typeface="Arial" panose="020B0604020202020204" pitchFamily="34" charset="0"/>
              </a:rPr>
              <a:t> Precaución con el acceso a contenidos inadecuados</a:t>
            </a:r>
          </a:p>
          <a:p>
            <a:pPr eaLnBrk="1" hangingPunct="1">
              <a:spcBef>
                <a:spcPct val="0"/>
              </a:spcBef>
              <a:buFontTx/>
              <a:buNone/>
            </a:pPr>
            <a:endParaRPr lang="es-ES" altLang="es-ES" sz="1900" dirty="0">
              <a:latin typeface="Arial" panose="020B0604020202020204" pitchFamily="34" charset="0"/>
            </a:endParaRPr>
          </a:p>
          <a:p>
            <a:pPr eaLnBrk="1" hangingPunct="1">
              <a:spcBef>
                <a:spcPct val="0"/>
              </a:spcBef>
            </a:pPr>
            <a:r>
              <a:rPr lang="es-ES" altLang="es-ES" sz="1900" dirty="0">
                <a:latin typeface="Arial" panose="020B0604020202020204" pitchFamily="34" charset="0"/>
              </a:rPr>
              <a:t> Usar la tecnología como diversión y no como evitación de problemas</a:t>
            </a:r>
          </a:p>
          <a:p>
            <a:pPr eaLnBrk="1" hangingPunct="1">
              <a:spcBef>
                <a:spcPct val="0"/>
              </a:spcBef>
              <a:buFontTx/>
              <a:buNone/>
            </a:pPr>
            <a:endParaRPr lang="es-ES" altLang="es-ES" sz="1900" dirty="0">
              <a:latin typeface="Arial" panose="020B0604020202020204" pitchFamily="34" charset="0"/>
            </a:endParaRPr>
          </a:p>
          <a:p>
            <a:pPr eaLnBrk="1" hangingPunct="1">
              <a:spcBef>
                <a:spcPct val="0"/>
              </a:spcBef>
            </a:pPr>
            <a:r>
              <a:rPr lang="es-ES" altLang="es-ES" sz="1900" dirty="0">
                <a:latin typeface="Arial" panose="020B0604020202020204" pitchFamily="34" charset="0"/>
              </a:rPr>
              <a:t> No usarlas con estados emocionales negativos o bajo consumo de sustancias</a:t>
            </a:r>
          </a:p>
          <a:p>
            <a:pPr eaLnBrk="1" hangingPunct="1">
              <a:spcBef>
                <a:spcPct val="0"/>
              </a:spcBef>
              <a:buFontTx/>
              <a:buNone/>
            </a:pPr>
            <a:endParaRPr lang="es-ES" altLang="es-ES" sz="1900" dirty="0">
              <a:latin typeface="Arial" panose="020B0604020202020204" pitchFamily="34" charset="0"/>
            </a:endParaRPr>
          </a:p>
          <a:p>
            <a:pPr eaLnBrk="1" hangingPunct="1">
              <a:spcBef>
                <a:spcPct val="0"/>
              </a:spcBef>
            </a:pPr>
            <a:r>
              <a:rPr lang="es-ES" altLang="es-ES" sz="1900" dirty="0">
                <a:latin typeface="Arial" panose="020B0604020202020204" pitchFamily="34" charset="0"/>
              </a:rPr>
              <a:t> Respetar horas de sueño y comida durante su uso</a:t>
            </a:r>
          </a:p>
          <a:p>
            <a:pPr eaLnBrk="1" hangingPunct="1">
              <a:spcBef>
                <a:spcPct val="0"/>
              </a:spcBef>
              <a:buFontTx/>
              <a:buNone/>
            </a:pPr>
            <a:endParaRPr lang="es-ES" altLang="es-ES" sz="1900" dirty="0">
              <a:latin typeface="Arial" panose="020B0604020202020204" pitchFamily="34" charset="0"/>
            </a:endParaRPr>
          </a:p>
          <a:p>
            <a:pPr eaLnBrk="1" hangingPunct="1">
              <a:spcBef>
                <a:spcPct val="0"/>
              </a:spcBef>
            </a:pPr>
            <a:r>
              <a:rPr lang="es-ES" altLang="es-ES" sz="1900" dirty="0">
                <a:latin typeface="Arial" panose="020B0604020202020204" pitchFamily="34" charset="0"/>
              </a:rPr>
              <a:t> Menores: edades recomendadas, filtros parentales, compartir su uso</a:t>
            </a:r>
          </a:p>
          <a:p>
            <a:pPr eaLnBrk="1" hangingPunct="1">
              <a:spcBef>
                <a:spcPct val="0"/>
              </a:spcBef>
              <a:buFontTx/>
              <a:buNone/>
            </a:pPr>
            <a:endParaRPr lang="es-ES" altLang="es-ES" sz="1900" dirty="0">
              <a:latin typeface="Arial" panose="020B0604020202020204" pitchFamily="34" charset="0"/>
            </a:endParaRPr>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79421" y="1420213"/>
            <a:ext cx="2999872" cy="2640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51034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8"/>
                                        </p:tgtEl>
                                        <p:attrNameLst>
                                          <p:attrName>style.visibility</p:attrName>
                                        </p:attrNameLst>
                                      </p:cBhvr>
                                      <p:to>
                                        <p:strVal val="visible"/>
                                      </p:to>
                                    </p:set>
                                    <p:animEffect transition="in" filter="fade">
                                      <p:cBhvr>
                                        <p:cTn id="7" dur="1000"/>
                                        <p:tgtEl>
                                          <p:spTgt spid="218"/>
                                        </p:tgtEl>
                                      </p:cBhvr>
                                    </p:animEffect>
                                    <p:anim calcmode="lin" valueType="num">
                                      <p:cBhvr>
                                        <p:cTn id="8" dur="1000" fill="hold"/>
                                        <p:tgtEl>
                                          <p:spTgt spid="218"/>
                                        </p:tgtEl>
                                        <p:attrNameLst>
                                          <p:attrName>ppt_x</p:attrName>
                                        </p:attrNameLst>
                                      </p:cBhvr>
                                      <p:tavLst>
                                        <p:tav tm="0">
                                          <p:val>
                                            <p:strVal val="#ppt_x"/>
                                          </p:val>
                                        </p:tav>
                                        <p:tav tm="100000">
                                          <p:val>
                                            <p:strVal val="#ppt_x"/>
                                          </p:val>
                                        </p:tav>
                                      </p:tavLst>
                                    </p:anim>
                                    <p:anim calcmode="lin" valueType="num">
                                      <p:cBhvr>
                                        <p:cTn id="9" dur="1000" fill="hold"/>
                                        <p:tgtEl>
                                          <p:spTgt spid="2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box(in)">
                                      <p:cBhvr>
                                        <p:cTn id="1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 grpId="0" animBg="1"/>
      <p:bldP spid="1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Rectángulo"/>
          <p:cNvSpPr/>
          <p:nvPr/>
        </p:nvSpPr>
        <p:spPr>
          <a:xfrm>
            <a:off x="0" y="-18472"/>
            <a:ext cx="9190428" cy="6876472"/>
          </a:xfrm>
          <a:prstGeom prst="rect">
            <a:avLst/>
          </a:prstGeom>
          <a:solidFill>
            <a:srgbClr val="81981B"/>
          </a:solidFill>
          <a:ln w="12700">
            <a:miter lim="400000"/>
          </a:ln>
        </p:spPr>
        <p:txBody>
          <a:bodyPr lIns="60941" tIns="45718" rIns="60941" bIns="45718" anchor="ctr"/>
          <a:lstStyle/>
          <a:p>
            <a:pPr>
              <a:spcBef>
                <a:spcPct val="20000"/>
              </a:spcBef>
              <a:defRPr/>
            </a:pPr>
            <a:r>
              <a:rPr lang="es-ES" sz="1100" dirty="0"/>
              <a:t>»</a:t>
            </a:r>
            <a:endParaRPr lang="es-ES" sz="1100" b="1" dirty="0"/>
          </a:p>
        </p:txBody>
      </p:sp>
      <p:grpSp>
        <p:nvGrpSpPr>
          <p:cNvPr id="162" name="Grupo"/>
          <p:cNvGrpSpPr/>
          <p:nvPr/>
        </p:nvGrpSpPr>
        <p:grpSpPr>
          <a:xfrm>
            <a:off x="-90077" y="240640"/>
            <a:ext cx="9806732" cy="6307942"/>
            <a:chOff x="24755" y="460333"/>
            <a:chExt cx="1774360" cy="1640877"/>
          </a:xfrm>
        </p:grpSpPr>
        <p:sp>
          <p:nvSpPr>
            <p:cNvPr id="158" name="Igualdad"/>
            <p:cNvSpPr txBox="1"/>
            <p:nvPr/>
          </p:nvSpPr>
          <p:spPr>
            <a:xfrm>
              <a:off x="208931" y="750297"/>
              <a:ext cx="1590184" cy="12544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60959" tIns="60959" rIns="60959" bIns="60959" numCol="1" anchor="t">
              <a:spAutoFit/>
            </a:bodyPr>
            <a:lstStyle>
              <a:lvl1pPr algn="r">
                <a:lnSpc>
                  <a:spcPct val="90000"/>
                </a:lnSpc>
                <a:defRPr sz="1400">
                  <a:solidFill>
                    <a:srgbClr val="FFFFFF"/>
                  </a:solidFill>
                  <a:latin typeface="Montserrat Regular"/>
                  <a:ea typeface="Montserrat Regular"/>
                  <a:cs typeface="Montserrat Regular"/>
                  <a:sym typeface="Montserrat Regular"/>
                </a:defRPr>
              </a:lvl1pPr>
            </a:lstStyle>
            <a:p>
              <a:endParaRPr sz="2400" b="1" dirty="0"/>
            </a:p>
          </p:txBody>
        </p:sp>
        <p:sp>
          <p:nvSpPr>
            <p:cNvPr id="160" name="Línea"/>
            <p:cNvSpPr/>
            <p:nvPr/>
          </p:nvSpPr>
          <p:spPr>
            <a:xfrm>
              <a:off x="341770" y="570902"/>
              <a:ext cx="1319167" cy="153030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1909"/>
                  </a:lnTo>
                  <a:lnTo>
                    <a:pt x="21600" y="0"/>
                  </a:lnTo>
                  <a:lnTo>
                    <a:pt x="3916" y="0"/>
                  </a:lnTo>
                </a:path>
              </a:pathLst>
            </a:custGeom>
            <a:noFill/>
            <a:ln w="12700" cap="flat">
              <a:solidFill>
                <a:srgbClr val="FFFFFF"/>
              </a:solidFill>
              <a:prstDash val="solid"/>
              <a:miter lim="400000"/>
            </a:ln>
            <a:effectLst>
              <a:outerShdw blurRad="38100" dist="20000" dir="5400000" rotWithShape="0">
                <a:srgbClr val="000000">
                  <a:alpha val="38000"/>
                </a:srgbClr>
              </a:outerShdw>
            </a:effectLst>
          </p:spPr>
          <p:txBody>
            <a:bodyPr wrap="square" lIns="60959" tIns="60959" rIns="60959" bIns="60959" numCol="1" anchor="t">
              <a:noAutofit/>
            </a:bodyPr>
            <a:lstStyle/>
            <a:p>
              <a:endParaRPr sz="2400"/>
            </a:p>
          </p:txBody>
        </p:sp>
        <p:sp>
          <p:nvSpPr>
            <p:cNvPr id="161" name="»"/>
            <p:cNvSpPr txBox="1"/>
            <p:nvPr/>
          </p:nvSpPr>
          <p:spPr>
            <a:xfrm>
              <a:off x="24755" y="460333"/>
              <a:ext cx="368352" cy="79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3179" tIns="43179" rIns="43179" bIns="43179" numCol="1" anchor="t">
              <a:noAutofit/>
            </a:bodyPr>
            <a:lstStyle>
              <a:lvl1pPr algn="r" defTabSz="643217">
                <a:lnSpc>
                  <a:spcPct val="90000"/>
                </a:lnSpc>
                <a:defRPr sz="5000">
                  <a:solidFill>
                    <a:srgbClr val="FFFFFF"/>
                  </a:solidFill>
                  <a:latin typeface="Montserrat Bold"/>
                  <a:ea typeface="Montserrat Bold"/>
                  <a:cs typeface="Montserrat Bold"/>
                  <a:sym typeface="Montserrat Bold"/>
                </a:defRPr>
              </a:lvl1pPr>
            </a:lstStyle>
            <a:p>
              <a:endParaRPr dirty="0"/>
            </a:p>
          </p:txBody>
        </p:sp>
      </p:grpSp>
      <p:sp>
        <p:nvSpPr>
          <p:cNvPr id="2" name="CuadroTexto 1"/>
          <p:cNvSpPr txBox="1"/>
          <p:nvPr/>
        </p:nvSpPr>
        <p:spPr>
          <a:xfrm>
            <a:off x="309181" y="647765"/>
            <a:ext cx="8631619" cy="5900817"/>
          </a:xfrm>
          <a:prstGeom prst="rect">
            <a:avLst/>
          </a:prstGeom>
          <a:noFill/>
        </p:spPr>
        <p:txBody>
          <a:bodyPr wrap="square" lIns="91414" tIns="45718" rIns="91414" bIns="45718" rtlCol="0">
            <a:spAutoFit/>
          </a:bodyPr>
          <a:lstStyle/>
          <a:p>
            <a:pPr marL="285664" indent="-285664">
              <a:spcBef>
                <a:spcPct val="20000"/>
              </a:spcBef>
              <a:buFont typeface="Wingdings" panose="05000000000000000000" pitchFamily="2" charset="2"/>
              <a:buChar char="ü"/>
              <a:defRPr/>
            </a:pPr>
            <a:r>
              <a:rPr lang="es-ES" sz="2400" b="1" dirty="0">
                <a:solidFill>
                  <a:schemeClr val="bg1"/>
                </a:solidFill>
              </a:rPr>
              <a:t>Cuando se apuesta frecuentemente</a:t>
            </a:r>
          </a:p>
          <a:p>
            <a:pPr marL="285664" indent="-285664">
              <a:spcBef>
                <a:spcPct val="20000"/>
              </a:spcBef>
              <a:buFont typeface="Wingdings" panose="05000000000000000000" pitchFamily="2" charset="2"/>
              <a:buChar char="ü"/>
              <a:defRPr/>
            </a:pPr>
            <a:r>
              <a:rPr lang="es-ES" sz="2400" b="1" dirty="0">
                <a:solidFill>
                  <a:schemeClr val="bg1"/>
                </a:solidFill>
              </a:rPr>
              <a:t>Se invierte dinero sobrante en el juego</a:t>
            </a:r>
          </a:p>
          <a:p>
            <a:pPr marL="285664" indent="-285664">
              <a:spcBef>
                <a:spcPct val="20000"/>
              </a:spcBef>
              <a:buFont typeface="Wingdings" panose="05000000000000000000" pitchFamily="2" charset="2"/>
              <a:buChar char="ü"/>
              <a:defRPr/>
            </a:pPr>
            <a:r>
              <a:rPr lang="es-ES" sz="2400" b="1" dirty="0">
                <a:solidFill>
                  <a:schemeClr val="bg1"/>
                </a:solidFill>
              </a:rPr>
              <a:t>Se piensa y se habla de juego muy a menudo</a:t>
            </a:r>
          </a:p>
          <a:p>
            <a:pPr marL="285664" indent="-285664">
              <a:spcBef>
                <a:spcPct val="20000"/>
              </a:spcBef>
              <a:buFont typeface="Wingdings" panose="05000000000000000000" pitchFamily="2" charset="2"/>
              <a:buChar char="ü"/>
              <a:defRPr/>
            </a:pPr>
            <a:r>
              <a:rPr lang="es-ES" sz="2400" b="1" dirty="0">
                <a:solidFill>
                  <a:schemeClr val="bg1"/>
                </a:solidFill>
              </a:rPr>
              <a:t>Estar absorbido por el juego</a:t>
            </a:r>
          </a:p>
          <a:p>
            <a:pPr marL="285664" indent="-285664">
              <a:spcBef>
                <a:spcPct val="20000"/>
              </a:spcBef>
              <a:buFont typeface="Wingdings" panose="05000000000000000000" pitchFamily="2" charset="2"/>
              <a:buChar char="ü"/>
              <a:defRPr/>
            </a:pPr>
            <a:r>
              <a:rPr lang="es-ES" sz="2400" b="1" dirty="0">
                <a:solidFill>
                  <a:schemeClr val="bg1"/>
                </a:solidFill>
              </a:rPr>
              <a:t>Intentar apostar menos, pero se es incapaz de hacerlo</a:t>
            </a:r>
          </a:p>
          <a:p>
            <a:pPr marL="285664" indent="-285664">
              <a:spcBef>
                <a:spcPct val="20000"/>
              </a:spcBef>
              <a:buFont typeface="Wingdings" panose="05000000000000000000" pitchFamily="2" charset="2"/>
              <a:buChar char="ü"/>
              <a:defRPr/>
            </a:pPr>
            <a:r>
              <a:rPr lang="es-ES" sz="2400" b="1" dirty="0">
                <a:solidFill>
                  <a:schemeClr val="bg1"/>
                </a:solidFill>
              </a:rPr>
              <a:t>Estar irritable cuando no se apuesta</a:t>
            </a:r>
          </a:p>
          <a:p>
            <a:pPr marL="285664" indent="-285664">
              <a:spcBef>
                <a:spcPct val="20000"/>
              </a:spcBef>
              <a:buFont typeface="Wingdings" panose="05000000000000000000" pitchFamily="2" charset="2"/>
              <a:buChar char="ü"/>
              <a:defRPr/>
            </a:pPr>
            <a:r>
              <a:rPr lang="es-ES" sz="2400" b="1" dirty="0">
                <a:solidFill>
                  <a:schemeClr val="bg1"/>
                </a:solidFill>
              </a:rPr>
              <a:t>Recuperar el dinero perdido</a:t>
            </a:r>
          </a:p>
          <a:p>
            <a:pPr marL="285664" indent="-285664">
              <a:spcBef>
                <a:spcPct val="20000"/>
              </a:spcBef>
              <a:buFont typeface="Wingdings" panose="05000000000000000000" pitchFamily="2" charset="2"/>
              <a:buChar char="ü"/>
              <a:defRPr/>
            </a:pPr>
            <a:r>
              <a:rPr lang="es-ES" sz="2400" b="1" dirty="0">
                <a:solidFill>
                  <a:schemeClr val="bg1"/>
                </a:solidFill>
              </a:rPr>
              <a:t>Mentir en relación con el juego</a:t>
            </a:r>
          </a:p>
          <a:p>
            <a:pPr marL="285664" indent="-285664">
              <a:spcBef>
                <a:spcPct val="20000"/>
              </a:spcBef>
              <a:buFont typeface="Wingdings" panose="05000000000000000000" pitchFamily="2" charset="2"/>
              <a:buChar char="ü"/>
              <a:defRPr/>
            </a:pPr>
            <a:r>
              <a:rPr lang="es-ES" sz="2400" b="1" dirty="0">
                <a:solidFill>
                  <a:schemeClr val="bg1"/>
                </a:solidFill>
              </a:rPr>
              <a:t>Pedir dinero prestado para jugar</a:t>
            </a:r>
          </a:p>
          <a:p>
            <a:pPr marL="285664" indent="-285664">
              <a:spcBef>
                <a:spcPct val="20000"/>
              </a:spcBef>
              <a:buFont typeface="Wingdings" panose="05000000000000000000" pitchFamily="2" charset="2"/>
              <a:buChar char="ü"/>
              <a:defRPr/>
            </a:pPr>
            <a:r>
              <a:rPr lang="es-ES" sz="2400" b="1" dirty="0">
                <a:solidFill>
                  <a:schemeClr val="bg1"/>
                </a:solidFill>
              </a:rPr>
              <a:t>Poner en riesgo los estudios o la familia por causa del juego</a:t>
            </a:r>
          </a:p>
          <a:p>
            <a:pPr marL="285664" indent="-285664">
              <a:spcBef>
                <a:spcPct val="20000"/>
              </a:spcBef>
              <a:buFont typeface="Wingdings" panose="05000000000000000000" pitchFamily="2" charset="2"/>
              <a:buChar char="ü"/>
              <a:defRPr/>
            </a:pPr>
            <a:r>
              <a:rPr lang="es-ES" sz="2400" b="1" dirty="0">
                <a:solidFill>
                  <a:schemeClr val="bg1"/>
                </a:solidFill>
              </a:rPr>
              <a:t>Infravalorar las pérdidas</a:t>
            </a:r>
          </a:p>
          <a:p>
            <a:pPr marL="285664" indent="-285664">
              <a:spcBef>
                <a:spcPct val="20000"/>
              </a:spcBef>
              <a:buFont typeface="Wingdings" panose="05000000000000000000" pitchFamily="2" charset="2"/>
              <a:buChar char="ü"/>
              <a:defRPr/>
            </a:pPr>
            <a:r>
              <a:rPr lang="es-ES" sz="2400" b="1" dirty="0">
                <a:solidFill>
                  <a:schemeClr val="bg1"/>
                </a:solidFill>
              </a:rPr>
              <a:t>Beber alcohol en exceso y frecuentar bares</a:t>
            </a:r>
          </a:p>
        </p:txBody>
      </p:sp>
      <p:sp>
        <p:nvSpPr>
          <p:cNvPr id="3" name="CuadroTexto 2"/>
          <p:cNvSpPr txBox="1"/>
          <p:nvPr/>
        </p:nvSpPr>
        <p:spPr>
          <a:xfrm>
            <a:off x="1495261" y="128141"/>
            <a:ext cx="8581612" cy="584771"/>
          </a:xfrm>
          <a:prstGeom prst="rect">
            <a:avLst/>
          </a:prstGeom>
          <a:noFill/>
        </p:spPr>
        <p:txBody>
          <a:bodyPr wrap="square" lIns="91414" tIns="45718" rIns="91414" bIns="45718" rtlCol="0">
            <a:spAutoFit/>
          </a:bodyPr>
          <a:lstStyle/>
          <a:p>
            <a:r>
              <a:rPr lang="es-ES" sz="3200" b="1" dirty="0">
                <a:solidFill>
                  <a:schemeClr val="bg1"/>
                </a:solidFill>
              </a:rPr>
              <a:t>Detección problemas en APUESTAS</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0428" y="2031110"/>
            <a:ext cx="2545493" cy="19795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56178" y="5153288"/>
            <a:ext cx="841375"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6554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Figura"/>
          <p:cNvSpPr/>
          <p:nvPr/>
        </p:nvSpPr>
        <p:spPr>
          <a:xfrm>
            <a:off x="10245" y="686789"/>
            <a:ext cx="1016000" cy="1466851"/>
          </a:xfrm>
          <a:custGeom>
            <a:avLst/>
            <a:gdLst/>
            <a:ahLst/>
            <a:cxnLst>
              <a:cxn ang="0">
                <a:pos x="wd2" y="hd2"/>
              </a:cxn>
              <a:cxn ang="5400000">
                <a:pos x="wd2" y="hd2"/>
              </a:cxn>
              <a:cxn ang="10800000">
                <a:pos x="wd2" y="hd2"/>
              </a:cxn>
              <a:cxn ang="16200000">
                <a:pos x="wd2" y="hd2"/>
              </a:cxn>
            </a:cxnLst>
            <a:rect l="0" t="0" r="r" b="b"/>
            <a:pathLst>
              <a:path w="21600" h="21600" extrusionOk="0">
                <a:moveTo>
                  <a:pt x="21417" y="21600"/>
                </a:moveTo>
                <a:lnTo>
                  <a:pt x="21600" y="15406"/>
                </a:lnTo>
                <a:lnTo>
                  <a:pt x="138" y="0"/>
                </a:lnTo>
                <a:lnTo>
                  <a:pt x="0" y="12198"/>
                </a:lnTo>
                <a:lnTo>
                  <a:pt x="21417" y="21600"/>
                </a:lnTo>
                <a:close/>
              </a:path>
            </a:pathLst>
          </a:custGeom>
          <a:solidFill>
            <a:srgbClr val="D99C0F"/>
          </a:solidFill>
          <a:ln w="12700">
            <a:miter lim="400000"/>
          </a:ln>
        </p:spPr>
        <p:txBody>
          <a:bodyPr lIns="60941" tIns="45718" rIns="60941" bIns="45718"/>
          <a:lstStyle/>
          <a:p>
            <a:endParaRPr sz="2400"/>
          </a:p>
        </p:txBody>
      </p:sp>
      <p:sp>
        <p:nvSpPr>
          <p:cNvPr id="205" name="Figura"/>
          <p:cNvSpPr/>
          <p:nvPr/>
        </p:nvSpPr>
        <p:spPr>
          <a:xfrm>
            <a:off x="-3567" y="2427725"/>
            <a:ext cx="1086011" cy="1007607"/>
          </a:xfrm>
          <a:custGeom>
            <a:avLst/>
            <a:gdLst/>
            <a:ahLst/>
            <a:cxnLst>
              <a:cxn ang="0">
                <a:pos x="wd2" y="hd2"/>
              </a:cxn>
              <a:cxn ang="5400000">
                <a:pos x="wd2" y="hd2"/>
              </a:cxn>
              <a:cxn ang="10800000">
                <a:pos x="wd2" y="hd2"/>
              </a:cxn>
              <a:cxn ang="16200000">
                <a:pos x="wd2" y="hd2"/>
              </a:cxn>
            </a:cxnLst>
            <a:rect l="0" t="0" r="r" b="b"/>
            <a:pathLst>
              <a:path w="21600" h="21600" extrusionOk="0">
                <a:moveTo>
                  <a:pt x="21417" y="21600"/>
                </a:moveTo>
                <a:lnTo>
                  <a:pt x="21600" y="12924"/>
                </a:lnTo>
                <a:lnTo>
                  <a:pt x="0" y="0"/>
                </a:lnTo>
                <a:lnTo>
                  <a:pt x="0" y="16720"/>
                </a:lnTo>
                <a:lnTo>
                  <a:pt x="21417" y="21600"/>
                </a:lnTo>
                <a:close/>
              </a:path>
            </a:pathLst>
          </a:custGeom>
          <a:solidFill>
            <a:srgbClr val="5E7D12"/>
          </a:solidFill>
          <a:ln w="12700">
            <a:miter lim="400000"/>
          </a:ln>
        </p:spPr>
        <p:txBody>
          <a:bodyPr lIns="60941" tIns="45718" rIns="60941" bIns="45718"/>
          <a:lstStyle/>
          <a:p>
            <a:endParaRPr sz="2400"/>
          </a:p>
        </p:txBody>
      </p:sp>
      <p:sp>
        <p:nvSpPr>
          <p:cNvPr id="207" name="Figura"/>
          <p:cNvSpPr/>
          <p:nvPr/>
        </p:nvSpPr>
        <p:spPr>
          <a:xfrm>
            <a:off x="-4549" y="4256470"/>
            <a:ext cx="994833" cy="1107017"/>
          </a:xfrm>
          <a:custGeom>
            <a:avLst/>
            <a:gdLst/>
            <a:ahLst/>
            <a:cxnLst>
              <a:cxn ang="0">
                <a:pos x="wd2" y="hd2"/>
              </a:cxn>
              <a:cxn ang="5400000">
                <a:pos x="wd2" y="hd2"/>
              </a:cxn>
              <a:cxn ang="10800000">
                <a:pos x="wd2" y="hd2"/>
              </a:cxn>
              <a:cxn ang="16200000">
                <a:pos x="wd2" y="hd2"/>
              </a:cxn>
            </a:cxnLst>
            <a:rect l="0" t="0" r="r" b="b"/>
            <a:pathLst>
              <a:path w="21600" h="21600" extrusionOk="0">
                <a:moveTo>
                  <a:pt x="21417" y="4678"/>
                </a:moveTo>
                <a:lnTo>
                  <a:pt x="21600" y="15940"/>
                </a:lnTo>
                <a:lnTo>
                  <a:pt x="0" y="21600"/>
                </a:lnTo>
                <a:lnTo>
                  <a:pt x="138" y="0"/>
                </a:lnTo>
                <a:lnTo>
                  <a:pt x="21417" y="4678"/>
                </a:lnTo>
                <a:close/>
              </a:path>
            </a:pathLst>
          </a:custGeom>
          <a:solidFill>
            <a:srgbClr val="D99C0F"/>
          </a:solidFill>
          <a:ln w="12700">
            <a:miter lim="400000"/>
          </a:ln>
        </p:spPr>
        <p:txBody>
          <a:bodyPr lIns="60941" tIns="45718" rIns="60941" bIns="45718"/>
          <a:lstStyle/>
          <a:p>
            <a:endParaRPr sz="2400"/>
          </a:p>
        </p:txBody>
      </p:sp>
      <p:sp>
        <p:nvSpPr>
          <p:cNvPr id="214" name="Montserrat Light"/>
          <p:cNvSpPr txBox="1"/>
          <p:nvPr/>
        </p:nvSpPr>
        <p:spPr>
          <a:xfrm>
            <a:off x="1109211" y="257329"/>
            <a:ext cx="10859369" cy="1200325"/>
          </a:xfrm>
          <a:prstGeom prst="rect">
            <a:avLst/>
          </a:prstGeom>
          <a:ln w="12700">
            <a:miter lim="400000"/>
          </a:ln>
          <a:extLst>
            <a:ext uri="{C572A759-6A51-4108-AA02-DFA0A04FC94B}">
              <ma14:wrappingTextBoxFlag xmlns="" xmlns:ma14="http://schemas.microsoft.com/office/mac/drawingml/2011/main" val="1"/>
            </a:ext>
          </a:extLst>
        </p:spPr>
        <p:txBody>
          <a:bodyPr wrap="square" lIns="60941" tIns="45718" rIns="60941" bIns="45718">
            <a:spAutoFit/>
          </a:bodyPr>
          <a:lstStyle>
            <a:lvl1pPr>
              <a:defRPr sz="1400">
                <a:latin typeface="Montserrat Regular"/>
                <a:ea typeface="Montserrat Regular"/>
                <a:cs typeface="Montserrat Regular"/>
                <a:sym typeface="Montserrat Regular"/>
              </a:defRPr>
            </a:lvl1pPr>
          </a:lstStyle>
          <a:p>
            <a:pPr algn="ctr"/>
            <a:r>
              <a:rPr lang="es-ES" sz="3600" b="1" dirty="0">
                <a:latin typeface="Montserrat Light"/>
              </a:rPr>
              <a:t>PAUTAS EDUCATIVAS Y/O USO SALUDABLE:</a:t>
            </a:r>
          </a:p>
          <a:p>
            <a:pPr algn="ctr"/>
            <a:r>
              <a:rPr lang="es-ES" sz="3600" b="1" dirty="0">
                <a:latin typeface="Montserrat Light"/>
              </a:rPr>
              <a:t>JUEGO RESPONSABLE</a:t>
            </a:r>
            <a:endParaRPr sz="3600" b="1" dirty="0">
              <a:latin typeface="Montserrat Light"/>
            </a:endParaRPr>
          </a:p>
        </p:txBody>
      </p:sp>
      <p:sp>
        <p:nvSpPr>
          <p:cNvPr id="218" name="Montserrat Light"/>
          <p:cNvSpPr txBox="1"/>
          <p:nvPr/>
        </p:nvSpPr>
        <p:spPr>
          <a:xfrm>
            <a:off x="5515429" y="4474815"/>
            <a:ext cx="6350691" cy="420564"/>
          </a:xfrm>
          <a:prstGeom prst="rect">
            <a:avLst/>
          </a:prstGeom>
          <a:ln w="12700">
            <a:miter lim="400000"/>
          </a:ln>
          <a:extLst>
            <a:ext uri="{C572A759-6A51-4108-AA02-DFA0A04FC94B}">
              <ma14:wrappingTextBoxFlag xmlns="" xmlns:ma14="http://schemas.microsoft.com/office/mac/drawingml/2011/main" val="1"/>
            </a:ext>
          </a:extLst>
        </p:spPr>
        <p:txBody>
          <a:bodyPr wrap="square" lIns="60941" tIns="45718" rIns="60941" bIns="45718">
            <a:spAutoFit/>
          </a:bodyPr>
          <a:lstStyle>
            <a:lvl1pPr>
              <a:defRPr sz="1400">
                <a:latin typeface="Montserrat Regular"/>
                <a:ea typeface="Montserrat Regular"/>
                <a:cs typeface="Montserrat Regular"/>
                <a:sym typeface="Montserrat Regular"/>
              </a:defRPr>
            </a:lvl1pPr>
          </a:lstStyle>
          <a:p>
            <a:endParaRPr lang="es-ES" sz="2100" dirty="0">
              <a:latin typeface="Montserrat Light"/>
            </a:endParaRPr>
          </a:p>
        </p:txBody>
      </p:sp>
      <p:grpSp>
        <p:nvGrpSpPr>
          <p:cNvPr id="20" name="Agrupar 19"/>
          <p:cNvGrpSpPr/>
          <p:nvPr/>
        </p:nvGrpSpPr>
        <p:grpSpPr>
          <a:xfrm>
            <a:off x="6342391" y="6065632"/>
            <a:ext cx="5626180" cy="650801"/>
            <a:chOff x="4756792" y="3895482"/>
            <a:chExt cx="4219635" cy="488101"/>
          </a:xfrm>
        </p:grpSpPr>
        <p:cxnSp>
          <p:nvCxnSpPr>
            <p:cNvPr id="21" name="Conector recto 20"/>
            <p:cNvCxnSpPr/>
            <p:nvPr/>
          </p:nvCxnSpPr>
          <p:spPr>
            <a:xfrm>
              <a:off x="7715888"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22" name="CuadroTexto 21"/>
            <p:cNvSpPr txBox="1"/>
            <p:nvPr/>
          </p:nvSpPr>
          <p:spPr>
            <a:xfrm>
              <a:off x="4756792" y="3959579"/>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67733" tIns="67733" rIns="67733" bIns="67733" numCol="1" spcCol="38100" rtlCol="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275" hangingPunct="0"/>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23" name="Imagen 22" descr="negro.emf"/>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847379" y="3999354"/>
              <a:ext cx="1129048" cy="240446"/>
            </a:xfrm>
            <a:prstGeom prst="rect">
              <a:avLst/>
            </a:prstGeom>
          </p:spPr>
        </p:pic>
      </p:grpSp>
      <p:pic>
        <p:nvPicPr>
          <p:cNvPr id="24" name="Imagen 23" descr="logo.emf"/>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47651" y="5521605"/>
            <a:ext cx="936484" cy="956843"/>
          </a:xfrm>
          <a:prstGeom prst="rect">
            <a:avLst/>
          </a:prstGeom>
        </p:spPr>
      </p:pic>
      <p:sp>
        <p:nvSpPr>
          <p:cNvPr id="18" name="8 CuadroTexto"/>
          <p:cNvSpPr txBox="1">
            <a:spLocks noChangeArrowheads="1"/>
          </p:cNvSpPr>
          <p:nvPr/>
        </p:nvSpPr>
        <p:spPr bwMode="auto">
          <a:xfrm>
            <a:off x="1487056" y="1339276"/>
            <a:ext cx="9892144" cy="497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4" tIns="45718" rIns="91414"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pPr>
            <a:r>
              <a:rPr lang="es-ES" altLang="es-ES" sz="1900" dirty="0">
                <a:latin typeface="Arial" panose="020B0604020202020204" pitchFamily="34" charset="0"/>
              </a:rPr>
              <a:t> Jugar para divertirse y no para resolver problemas económicos.</a:t>
            </a:r>
          </a:p>
          <a:p>
            <a:pPr eaLnBrk="1" hangingPunct="1">
              <a:spcBef>
                <a:spcPct val="0"/>
              </a:spcBef>
            </a:pPr>
            <a:endParaRPr lang="es-ES" altLang="es-ES" sz="1800" dirty="0">
              <a:latin typeface="Arial" panose="020B0604020202020204" pitchFamily="34" charset="0"/>
            </a:endParaRPr>
          </a:p>
          <a:p>
            <a:pPr eaLnBrk="1" hangingPunct="1">
              <a:spcBef>
                <a:spcPct val="0"/>
              </a:spcBef>
            </a:pPr>
            <a:r>
              <a:rPr lang="es-ES" altLang="es-ES" sz="1900" dirty="0">
                <a:latin typeface="Arial" panose="020B0604020202020204" pitchFamily="34" charset="0"/>
              </a:rPr>
              <a:t> Apostar en compañía.</a:t>
            </a:r>
          </a:p>
          <a:p>
            <a:pPr eaLnBrk="1" hangingPunct="1">
              <a:spcBef>
                <a:spcPct val="0"/>
              </a:spcBef>
              <a:buFontTx/>
              <a:buNone/>
            </a:pPr>
            <a:endParaRPr lang="es-ES" altLang="es-ES" sz="1400" dirty="0">
              <a:latin typeface="Arial" panose="020B0604020202020204" pitchFamily="34" charset="0"/>
            </a:endParaRPr>
          </a:p>
          <a:p>
            <a:pPr eaLnBrk="1" hangingPunct="1">
              <a:spcBef>
                <a:spcPct val="0"/>
              </a:spcBef>
            </a:pPr>
            <a:r>
              <a:rPr lang="es-ES" altLang="es-ES" sz="1900" dirty="0">
                <a:latin typeface="Arial" panose="020B0604020202020204" pitchFamily="34" charset="0"/>
              </a:rPr>
              <a:t> Jugar una pequeña parte del dinero destinado al ocio.</a:t>
            </a:r>
          </a:p>
          <a:p>
            <a:pPr eaLnBrk="1" hangingPunct="1">
              <a:spcBef>
                <a:spcPct val="0"/>
              </a:spcBef>
              <a:buFontTx/>
              <a:buNone/>
            </a:pPr>
            <a:endParaRPr lang="es-ES" altLang="es-ES" sz="1800" dirty="0">
              <a:latin typeface="Arial" panose="020B0604020202020204" pitchFamily="34" charset="0"/>
            </a:endParaRPr>
          </a:p>
          <a:p>
            <a:pPr eaLnBrk="1" hangingPunct="1">
              <a:spcBef>
                <a:spcPct val="0"/>
              </a:spcBef>
            </a:pPr>
            <a:r>
              <a:rPr lang="es-ES" altLang="es-ES" sz="1900" dirty="0">
                <a:latin typeface="Arial" panose="020B0604020202020204" pitchFamily="34" charset="0"/>
              </a:rPr>
              <a:t> Límite de tiempo y dinero dedicado a apostar</a:t>
            </a:r>
          </a:p>
          <a:p>
            <a:pPr eaLnBrk="1" hangingPunct="1">
              <a:spcBef>
                <a:spcPct val="0"/>
              </a:spcBef>
              <a:buFontTx/>
              <a:buNone/>
            </a:pPr>
            <a:endParaRPr lang="es-ES" altLang="es-ES" sz="1400" dirty="0">
              <a:latin typeface="Arial" panose="020B0604020202020204" pitchFamily="34" charset="0"/>
            </a:endParaRPr>
          </a:p>
          <a:p>
            <a:pPr eaLnBrk="1" hangingPunct="1">
              <a:spcBef>
                <a:spcPct val="0"/>
              </a:spcBef>
            </a:pPr>
            <a:r>
              <a:rPr lang="es-ES" altLang="es-ES" sz="1900" dirty="0">
                <a:latin typeface="Arial" panose="020B0604020202020204" pitchFamily="34" charset="0"/>
              </a:rPr>
              <a:t> </a:t>
            </a:r>
            <a:r>
              <a:rPr lang="es-ES" altLang="es-ES" sz="1900" dirty="0" err="1">
                <a:latin typeface="Arial" panose="020B0604020202020204" pitchFamily="34" charset="0"/>
              </a:rPr>
              <a:t>Jgar</a:t>
            </a:r>
            <a:r>
              <a:rPr lang="es-ES" altLang="es-ES" sz="1900" dirty="0">
                <a:latin typeface="Arial" panose="020B0604020202020204" pitchFamily="34" charset="0"/>
              </a:rPr>
              <a:t> de forma espaciada (1 vez a la semana)</a:t>
            </a:r>
          </a:p>
          <a:p>
            <a:pPr eaLnBrk="1" hangingPunct="1">
              <a:spcBef>
                <a:spcPct val="0"/>
              </a:spcBef>
              <a:buFontTx/>
              <a:buNone/>
            </a:pPr>
            <a:endParaRPr lang="es-ES" altLang="es-ES" sz="1900" dirty="0">
              <a:latin typeface="Arial" panose="020B0604020202020204" pitchFamily="34" charset="0"/>
            </a:endParaRPr>
          </a:p>
          <a:p>
            <a:pPr eaLnBrk="1" hangingPunct="1">
              <a:spcBef>
                <a:spcPct val="0"/>
              </a:spcBef>
            </a:pPr>
            <a:r>
              <a:rPr lang="es-ES" altLang="es-ES" sz="1900" dirty="0">
                <a:latin typeface="Arial" panose="020B0604020202020204" pitchFamily="34" charset="0"/>
              </a:rPr>
              <a:t> Se atiende a las obligaciones diarias ( familia, estudios, </a:t>
            </a:r>
            <a:r>
              <a:rPr lang="es-ES" altLang="es-ES" sz="1900" dirty="0" err="1">
                <a:latin typeface="Arial" panose="020B0604020202020204" pitchFamily="34" charset="0"/>
              </a:rPr>
              <a:t>etc</a:t>
            </a:r>
            <a:r>
              <a:rPr lang="es-ES" altLang="es-ES" sz="1900" dirty="0">
                <a:latin typeface="Arial" panose="020B0604020202020204" pitchFamily="34" charset="0"/>
              </a:rPr>
              <a:t>)</a:t>
            </a:r>
          </a:p>
          <a:p>
            <a:pPr eaLnBrk="1" hangingPunct="1">
              <a:spcBef>
                <a:spcPct val="0"/>
              </a:spcBef>
              <a:buFontTx/>
              <a:buNone/>
            </a:pPr>
            <a:endParaRPr lang="es-ES" altLang="es-ES" sz="1400" dirty="0">
              <a:latin typeface="Arial" panose="020B0604020202020204" pitchFamily="34" charset="0"/>
            </a:endParaRPr>
          </a:p>
          <a:p>
            <a:pPr eaLnBrk="1" hangingPunct="1">
              <a:spcBef>
                <a:spcPct val="0"/>
              </a:spcBef>
            </a:pPr>
            <a:r>
              <a:rPr lang="es-ES" altLang="es-ES" sz="1900" dirty="0">
                <a:latin typeface="Arial" panose="020B0604020202020204" pitchFamily="34" charset="0"/>
              </a:rPr>
              <a:t> Se tiene otras aficiones y se mantienen amistades estables</a:t>
            </a:r>
          </a:p>
          <a:p>
            <a:pPr eaLnBrk="1" hangingPunct="1">
              <a:spcBef>
                <a:spcPct val="0"/>
              </a:spcBef>
              <a:buFontTx/>
              <a:buNone/>
            </a:pPr>
            <a:endParaRPr lang="es-ES" altLang="es-ES" sz="1100" dirty="0">
              <a:latin typeface="Arial" panose="020B0604020202020204" pitchFamily="34" charset="0"/>
            </a:endParaRPr>
          </a:p>
          <a:p>
            <a:pPr eaLnBrk="1" hangingPunct="1">
              <a:spcBef>
                <a:spcPct val="0"/>
              </a:spcBef>
            </a:pPr>
            <a:r>
              <a:rPr lang="es-ES" altLang="es-ES" sz="1900" dirty="0">
                <a:latin typeface="Arial" panose="020B0604020202020204" pitchFamily="34" charset="0"/>
              </a:rPr>
              <a:t> No juega para pagar deudas ni intenta recuperar pérdidas</a:t>
            </a:r>
          </a:p>
          <a:p>
            <a:pPr eaLnBrk="1" hangingPunct="1">
              <a:spcBef>
                <a:spcPct val="0"/>
              </a:spcBef>
              <a:buFontTx/>
              <a:buNone/>
            </a:pPr>
            <a:endParaRPr lang="es-ES" altLang="es-ES" sz="1400" dirty="0">
              <a:latin typeface="Arial" panose="020B0604020202020204" pitchFamily="34" charset="0"/>
            </a:endParaRPr>
          </a:p>
          <a:p>
            <a:pPr eaLnBrk="1" hangingPunct="1">
              <a:spcBef>
                <a:spcPct val="0"/>
              </a:spcBef>
            </a:pPr>
            <a:r>
              <a:rPr lang="es-ES" altLang="es-ES" sz="1900" dirty="0">
                <a:latin typeface="Arial" panose="020B0604020202020204" pitchFamily="34" charset="0"/>
              </a:rPr>
              <a:t> No juega cuando está muy nervioso/a, deprimido/a o irritado/a. No juega por </a:t>
            </a:r>
            <a:r>
              <a:rPr lang="es-ES" altLang="es-ES" sz="1900" i="1" dirty="0">
                <a:latin typeface="Arial" panose="020B0604020202020204" pitchFamily="34" charset="0"/>
              </a:rPr>
              <a:t>aburrimiento. </a:t>
            </a:r>
            <a:endParaRPr lang="es-ES" altLang="es-ES" sz="1900" dirty="0">
              <a:latin typeface="Arial" panose="020B0604020202020204" pitchFamily="34" charset="0"/>
            </a:endParaRPr>
          </a:p>
        </p:txBody>
      </p:sp>
      <p:pic>
        <p:nvPicPr>
          <p:cNvPr id="614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49189" y="3010216"/>
            <a:ext cx="3092667" cy="2056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28421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8"/>
                                        </p:tgtEl>
                                        <p:attrNameLst>
                                          <p:attrName>style.visibility</p:attrName>
                                        </p:attrNameLst>
                                      </p:cBhvr>
                                      <p:to>
                                        <p:strVal val="visible"/>
                                      </p:to>
                                    </p:set>
                                    <p:animEffect transition="in" filter="fade">
                                      <p:cBhvr>
                                        <p:cTn id="7" dur="1000"/>
                                        <p:tgtEl>
                                          <p:spTgt spid="218"/>
                                        </p:tgtEl>
                                      </p:cBhvr>
                                    </p:animEffect>
                                    <p:anim calcmode="lin" valueType="num">
                                      <p:cBhvr>
                                        <p:cTn id="8" dur="1000" fill="hold"/>
                                        <p:tgtEl>
                                          <p:spTgt spid="218"/>
                                        </p:tgtEl>
                                        <p:attrNameLst>
                                          <p:attrName>ppt_x</p:attrName>
                                        </p:attrNameLst>
                                      </p:cBhvr>
                                      <p:tavLst>
                                        <p:tav tm="0">
                                          <p:val>
                                            <p:strVal val="#ppt_x"/>
                                          </p:val>
                                        </p:tav>
                                        <p:tav tm="100000">
                                          <p:val>
                                            <p:strVal val="#ppt_x"/>
                                          </p:val>
                                        </p:tav>
                                      </p:tavLst>
                                    </p:anim>
                                    <p:anim calcmode="lin" valueType="num">
                                      <p:cBhvr>
                                        <p:cTn id="9" dur="1000" fill="hold"/>
                                        <p:tgtEl>
                                          <p:spTgt spid="2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box(in)">
                                      <p:cBhvr>
                                        <p:cTn id="1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 grpId="0" animBg="1"/>
      <p:bldP spid="1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Rectángulo"/>
          <p:cNvSpPr/>
          <p:nvPr/>
        </p:nvSpPr>
        <p:spPr>
          <a:xfrm>
            <a:off x="3" y="-175564"/>
            <a:ext cx="12350228" cy="7200045"/>
          </a:xfrm>
          <a:prstGeom prst="rect">
            <a:avLst/>
          </a:prstGeom>
          <a:solidFill>
            <a:srgbClr val="81981B"/>
          </a:solidFill>
          <a:ln w="12700">
            <a:miter lim="400000"/>
          </a:ln>
        </p:spPr>
        <p:txBody>
          <a:bodyPr lIns="60941" tIns="45718" rIns="60941" bIns="45718" anchor="ctr"/>
          <a:lstStyle/>
          <a:p>
            <a:pPr algn="ctr">
              <a:defRPr>
                <a:solidFill>
                  <a:srgbClr val="FFFFFF"/>
                </a:solidFill>
              </a:defRPr>
            </a:pPr>
            <a:endParaRPr sz="2400">
              <a:solidFill>
                <a:srgbClr val="FFFFFF"/>
              </a:solidFill>
            </a:endParaRPr>
          </a:p>
        </p:txBody>
      </p:sp>
      <p:sp>
        <p:nvSpPr>
          <p:cNvPr id="151" name="Cuadrado"/>
          <p:cNvSpPr/>
          <p:nvPr/>
        </p:nvSpPr>
        <p:spPr>
          <a:xfrm>
            <a:off x="1074957" y="712272"/>
            <a:ext cx="272579" cy="298763"/>
          </a:xfrm>
          <a:prstGeom prst="rect">
            <a:avLst/>
          </a:prstGeom>
          <a:solidFill>
            <a:srgbClr val="E7B900"/>
          </a:solidFill>
          <a:ln w="12700">
            <a:miter lim="400000"/>
          </a:ln>
        </p:spPr>
        <p:txBody>
          <a:bodyPr lIns="60941" tIns="45718" rIns="60941" bIns="45718" anchor="ctr"/>
          <a:lstStyle/>
          <a:p>
            <a:pPr algn="ctr">
              <a:defRPr>
                <a:solidFill>
                  <a:srgbClr val="FFFFFF"/>
                </a:solidFill>
              </a:defRPr>
            </a:pPr>
            <a:endParaRPr sz="2400">
              <a:solidFill>
                <a:srgbClr val="FFFFFF"/>
              </a:solidFill>
            </a:endParaRPr>
          </a:p>
        </p:txBody>
      </p:sp>
      <p:grpSp>
        <p:nvGrpSpPr>
          <p:cNvPr id="26" name="Agrupar 25"/>
          <p:cNvGrpSpPr/>
          <p:nvPr/>
        </p:nvGrpSpPr>
        <p:grpSpPr>
          <a:xfrm>
            <a:off x="6342410" y="6084750"/>
            <a:ext cx="5626175" cy="650801"/>
            <a:chOff x="4756792" y="4563540"/>
            <a:chExt cx="4219632" cy="488101"/>
          </a:xfrm>
        </p:grpSpPr>
        <p:pic>
          <p:nvPicPr>
            <p:cNvPr id="27" name="Imagen 2" descr="blanco.em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47379" y="4680804"/>
              <a:ext cx="1129045" cy="240445"/>
            </a:xfrm>
            <a:prstGeom prst="rect">
              <a:avLst/>
            </a:prstGeom>
          </p:spPr>
        </p:pic>
        <p:cxnSp>
          <p:nvCxnSpPr>
            <p:cNvPr id="28" name="Conector recto 3"/>
            <p:cNvCxnSpPr/>
            <p:nvPr/>
          </p:nvCxnSpPr>
          <p:spPr>
            <a:xfrm>
              <a:off x="7715888" y="4563540"/>
              <a:ext cx="0" cy="488101"/>
            </a:xfrm>
            <a:prstGeom prst="line">
              <a:avLst/>
            </a:prstGeom>
            <a:noFill/>
            <a:ln w="12700" cap="flat" cmpd="sng">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29" name="CuadroTexto 4"/>
            <p:cNvSpPr txBox="1"/>
            <p:nvPr/>
          </p:nvSpPr>
          <p:spPr>
            <a:xfrm>
              <a:off x="4756792" y="462763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67733" tIns="67733" rIns="67733" bIns="67733" numCol="1" spcCol="38100" rtlCol="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275" hangingPunct="0"/>
              <a:r>
                <a:rPr lang="es-ES" sz="1600" b="1" err="1">
                  <a:solidFill>
                    <a:prstClr val="white"/>
                  </a:solidFill>
                  <a:latin typeface="Montserrat Bold"/>
                  <a:cs typeface="Montserrat Bold"/>
                </a:rPr>
                <a:t>www.f</a:t>
              </a:r>
              <a:r>
                <a:rPr lang="es-ES" sz="1600" b="1" err="1">
                  <a:solidFill>
                    <a:prstClr val="white"/>
                  </a:solidFill>
                  <a:latin typeface="Montserrat Bold"/>
                  <a:cs typeface="Montserrat Bold"/>
                  <a:sym typeface="Helvetica Neue"/>
                </a:rPr>
                <a:t>undacionadsis.org</a:t>
              </a:r>
              <a:endParaRPr lang="es-ES" sz="1600" b="1">
                <a:solidFill>
                  <a:prstClr val="white"/>
                </a:solidFill>
                <a:latin typeface="Montserrat Bold"/>
                <a:cs typeface="Montserrat Bold"/>
                <a:sym typeface="Helvetica Neue"/>
              </a:endParaRPr>
            </a:p>
          </p:txBody>
        </p:sp>
      </p:grpSp>
      <p:pic>
        <p:nvPicPr>
          <p:cNvPr id="30" name="Imagen 29" descr="blanco.em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7651" y="5521601"/>
            <a:ext cx="936484" cy="956843"/>
          </a:xfrm>
          <a:prstGeom prst="rect">
            <a:avLst/>
          </a:prstGeom>
        </p:spPr>
      </p:pic>
      <p:sp>
        <p:nvSpPr>
          <p:cNvPr id="25" name="Montserrat Light"/>
          <p:cNvSpPr txBox="1"/>
          <p:nvPr/>
        </p:nvSpPr>
        <p:spPr>
          <a:xfrm>
            <a:off x="1484155" y="260828"/>
            <a:ext cx="9714807" cy="1323439"/>
          </a:xfrm>
          <a:prstGeom prst="rect">
            <a:avLst/>
          </a:prstGeom>
          <a:ln w="12700">
            <a:miter lim="400000"/>
          </a:ln>
          <a:extLst>
            <a:ext uri="{C572A759-6A51-4108-AA02-DFA0A04FC94B}">
              <ma14:wrappingTextBoxFlag xmlns:ma14="http://schemas.microsoft.com/office/mac/drawingml/2011/main" xmlns="" val="1"/>
            </a:ext>
          </a:extLst>
        </p:spPr>
        <p:txBody>
          <a:bodyPr wrap="square" lIns="60941" tIns="45718" rIns="60941" bIns="45718" anchor="t">
            <a:spAutoFit/>
          </a:bodyPr>
          <a:lstStyle>
            <a:lvl1pPr algn="r">
              <a:defRPr sz="3200">
                <a:solidFill>
                  <a:srgbClr val="FFFFFF"/>
                </a:solidFill>
                <a:latin typeface="Montserrat Regular"/>
                <a:ea typeface="Montserrat Regular"/>
                <a:cs typeface="Montserrat Regular"/>
                <a:sym typeface="Montserrat Regular"/>
              </a:defRPr>
            </a:lvl1pPr>
          </a:lstStyle>
          <a:p>
            <a:pPr algn="l"/>
            <a:r>
              <a:rPr lang="es-ES_tradnl" sz="4000" dirty="0"/>
              <a:t>Estrategias de Prevención: nueva cultura del Ocio/Juego. </a:t>
            </a:r>
            <a:r>
              <a:rPr lang="es-ES" sz="3600" dirty="0"/>
              <a:t> </a:t>
            </a:r>
          </a:p>
        </p:txBody>
      </p:sp>
      <p:graphicFrame>
        <p:nvGraphicFramePr>
          <p:cNvPr id="3" name="Diagrama 2"/>
          <p:cNvGraphicFramePr/>
          <p:nvPr>
            <p:extLst>
              <p:ext uri="{D42A27DB-BD31-4B8C-83A1-F6EECF244321}">
                <p14:modId xmlns:p14="http://schemas.microsoft.com/office/powerpoint/2010/main" val="3525308779"/>
              </p:ext>
            </p:extLst>
          </p:nvPr>
        </p:nvGraphicFramePr>
        <p:xfrm>
          <a:off x="855421" y="1671493"/>
          <a:ext cx="10068219" cy="50554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074"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36261" y="1408960"/>
            <a:ext cx="2560639"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16748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s://euc-powerpoint.officeapps.live.com/pods/GetClipboardImage.ashx?Id=92b8f499-3633-4ef2-8f2c-c3fdf2f85928&amp;DC=GEU2&amp;wdoverrides=GetClipboardImageEnabled: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463" y="511343"/>
            <a:ext cx="97536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029026"/>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s://euc-powerpoint.officeapps.live.com/pods/GetClipboardImage.ashx?Id=3e084132-8ae0-4b5f-b27f-ac9675d2d89a&amp;DC=GEU2&amp;wdoverrides=GetClipboardImageEnabled: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601" y="206178"/>
            <a:ext cx="11554527" cy="6499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5593301"/>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s://euc-powerpoint.officeapps.live.com/pods/GetClipboardImage.ashx?Id=8e71748b-b198-43cd-bbe6-9003e6424ac6&amp;DC=GEU2&amp;wdoverrides=GetClipboardImageEnabled: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27" y="163974"/>
            <a:ext cx="11841018" cy="6660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719910"/>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s://euc-powerpoint.officeapps.live.com/pods/GetClipboardImage.ashx?Id=ae1133f2-4849-4ba8-b8aa-98547625d9af&amp;DC=GEU5&amp;wdoverrides=GetClipboardImageEnabled: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8510" y="-78535"/>
            <a:ext cx="9070108" cy="6802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408871"/>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s://euc-powerpoint.officeapps.live.com/pods/GetClipboardImage.ashx?Id=44f87a3e-203a-411a-b5fb-bbe0d3faefd9&amp;DC=GEU5&amp;wdoverrides=GetClipboardImageEnabled: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0105" y="0"/>
            <a:ext cx="8965431" cy="6724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917736"/>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s://euc-powerpoint.officeapps.live.com/pods/GetClipboardImage.ashx?Id=b2c8f586-71b1-4709-b290-053fb65e9859&amp;DC=GEU5&amp;wdoverrides=GetClipboardImageEnabled: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7389" y="0"/>
            <a:ext cx="8871284" cy="6653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1381197"/>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s://euc-powerpoint.officeapps.live.com/pods/GetClipboardImage.ashx?Id=463e39bc-3496-4a03-981a-7cefddd94a1c&amp;DC=GEU2&amp;wdoverrides=GetClipboardImageEnabled: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763" y="0"/>
            <a:ext cx="11994237" cy="6746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830497"/>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ángulo">
            <a:extLst>
              <a:ext uri="{FF2B5EF4-FFF2-40B4-BE49-F238E27FC236}">
                <a16:creationId xmlns:a16="http://schemas.microsoft.com/office/drawing/2014/main" id="{E836B889-63D7-41B9-BCE8-8C21468858C7}"/>
              </a:ext>
            </a:extLst>
          </p:cNvPr>
          <p:cNvSpPr>
            <a:spLocks noChangeArrowheads="1"/>
          </p:cNvSpPr>
          <p:nvPr/>
        </p:nvSpPr>
        <p:spPr bwMode="auto">
          <a:xfrm>
            <a:off x="0" y="-171450"/>
            <a:ext cx="12350750" cy="7200900"/>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s-ES" altLang="es-ES" sz="2400">
              <a:solidFill>
                <a:srgbClr val="FFFFFF"/>
              </a:solidFill>
            </a:endParaRPr>
          </a:p>
        </p:txBody>
      </p:sp>
      <p:grpSp>
        <p:nvGrpSpPr>
          <p:cNvPr id="228355" name="Agrupar 151">
            <a:extLst>
              <a:ext uri="{FF2B5EF4-FFF2-40B4-BE49-F238E27FC236}">
                <a16:creationId xmlns:a16="http://schemas.microsoft.com/office/drawing/2014/main" id="{2C7721A8-D721-4B42-A1E6-CF1B84051C6A}"/>
              </a:ext>
            </a:extLst>
          </p:cNvPr>
          <p:cNvGrpSpPr>
            <a:grpSpLocks/>
          </p:cNvGrpSpPr>
          <p:nvPr/>
        </p:nvGrpSpPr>
        <p:grpSpPr bwMode="auto">
          <a:xfrm>
            <a:off x="368300" y="3921125"/>
            <a:ext cx="11260138" cy="1660525"/>
            <a:chOff x="15522175" y="12161676"/>
            <a:chExt cx="8445183" cy="1245981"/>
          </a:xfrm>
        </p:grpSpPr>
        <p:pic>
          <p:nvPicPr>
            <p:cNvPr id="228357" name="Imagen 2" descr="blanco.emf">
              <a:extLst>
                <a:ext uri="{FF2B5EF4-FFF2-40B4-BE49-F238E27FC236}">
                  <a16:creationId xmlns:a16="http://schemas.microsoft.com/office/drawing/2014/main" id="{2DC7C00C-1D30-44A0-A5FA-244D228ADC5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874126" y="12360843"/>
              <a:ext cx="3093232" cy="658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8" name="Conector recto 3">
              <a:extLst>
                <a:ext uri="{FF2B5EF4-FFF2-40B4-BE49-F238E27FC236}">
                  <a16:creationId xmlns:a16="http://schemas.microsoft.com/office/drawing/2014/main" id="{107DE35D-126B-4100-A8E5-A9ED3F18B153}"/>
                </a:ext>
              </a:extLst>
            </p:cNvPr>
            <p:cNvCxnSpPr/>
            <p:nvPr/>
          </p:nvCxnSpPr>
          <p:spPr>
            <a:xfrm>
              <a:off x="20458076" y="12161676"/>
              <a:ext cx="0" cy="1245981"/>
            </a:xfrm>
            <a:prstGeom prst="line">
              <a:avLst/>
            </a:prstGeom>
            <a:noFill/>
            <a:ln w="254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159" name="CuadroTexto 4">
              <a:extLst>
                <a:ext uri="{FF2B5EF4-FFF2-40B4-BE49-F238E27FC236}">
                  <a16:creationId xmlns:a16="http://schemas.microsoft.com/office/drawing/2014/main" id="{CA854743-63DC-4E9C-BCB3-7F242B4FF3F5}"/>
                </a:ext>
              </a:extLst>
            </p:cNvPr>
            <p:cNvSpPr txBox="1"/>
            <p:nvPr/>
          </p:nvSpPr>
          <p:spPr>
            <a:xfrm>
              <a:off x="15522175" y="12394556"/>
              <a:ext cx="4635451" cy="5950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4267" b="1">
                  <a:solidFill>
                    <a:schemeClr val="bg1"/>
                  </a:solidFill>
                  <a:latin typeface="+mn-lt"/>
                  <a:cs typeface="+mn-cs"/>
                </a:rPr>
                <a:t>www.f</a:t>
              </a:r>
              <a:r>
                <a:rPr lang="es-ES" sz="4267" b="1">
                  <a:solidFill>
                    <a:schemeClr val="bg1"/>
                  </a:solidFill>
                  <a:latin typeface="+mn-lt"/>
                  <a:cs typeface="+mn-cs"/>
                  <a:sym typeface="Helvetica Neue"/>
                </a:rPr>
                <a:t>undacionadsis.org</a:t>
              </a:r>
            </a:p>
          </p:txBody>
        </p:sp>
      </p:grpSp>
      <p:sp>
        <p:nvSpPr>
          <p:cNvPr id="228356" name="CuadroTexto 1">
            <a:extLst>
              <a:ext uri="{FF2B5EF4-FFF2-40B4-BE49-F238E27FC236}">
                <a16:creationId xmlns:a16="http://schemas.microsoft.com/office/drawing/2014/main" id="{CF3C962E-62B1-4D82-AE01-8523CE9A0E22}"/>
              </a:ext>
            </a:extLst>
          </p:cNvPr>
          <p:cNvSpPr txBox="1">
            <a:spLocks noChangeArrowheads="1"/>
          </p:cNvSpPr>
          <p:nvPr/>
        </p:nvSpPr>
        <p:spPr bwMode="auto">
          <a:xfrm>
            <a:off x="4346575" y="1416050"/>
            <a:ext cx="671512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6600">
                <a:solidFill>
                  <a:schemeClr val="bg1"/>
                </a:solidFill>
              </a:rPr>
              <a:t>GRACIAS</a:t>
            </a:r>
          </a:p>
        </p:txBody>
      </p:sp>
    </p:spTree>
    <p:extLst>
      <p:ext uri="{BB962C8B-B14F-4D97-AF65-F5344CB8AC3E}">
        <p14:creationId xmlns:p14="http://schemas.microsoft.com/office/powerpoint/2010/main" val="277376377"/>
      </p:ext>
    </p:extLst>
  </p:cSld>
  <p:clrMapOvr>
    <a:masterClrMapping/>
  </p:clrMapOvr>
  <p:transition spd="slow">
    <p:randomBar dir="ver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igura">
            <a:extLst>
              <a:ext uri="{FF2B5EF4-FFF2-40B4-BE49-F238E27FC236}">
                <a16:creationId xmlns:a16="http://schemas.microsoft.com/office/drawing/2014/main" id="{D72BBBB0-7ED6-411A-9503-EA23D8881C72}"/>
              </a:ext>
            </a:extLst>
          </p:cNvPr>
          <p:cNvSpPr>
            <a:spLocks noChangeArrowheads="1"/>
          </p:cNvSpPr>
          <p:nvPr/>
        </p:nvSpPr>
        <p:spPr bwMode="auto">
          <a:xfrm>
            <a:off x="9525" y="687388"/>
            <a:ext cx="1016000" cy="14668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417" y="21600"/>
                </a:moveTo>
                <a:lnTo>
                  <a:pt x="21600" y="15406"/>
                </a:lnTo>
                <a:lnTo>
                  <a:pt x="138" y="0"/>
                </a:lnTo>
                <a:lnTo>
                  <a:pt x="0" y="12198"/>
                </a:lnTo>
                <a:lnTo>
                  <a:pt x="21417" y="21600"/>
                </a:lnTo>
                <a:close/>
              </a:path>
            </a:pathLst>
          </a:custGeom>
          <a:solidFill>
            <a:srgbClr val="D99C0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0484" name="Figura">
            <a:extLst>
              <a:ext uri="{FF2B5EF4-FFF2-40B4-BE49-F238E27FC236}">
                <a16:creationId xmlns:a16="http://schemas.microsoft.com/office/drawing/2014/main" id="{7F0F35A8-C551-45AF-BF19-F2069B9D2546}"/>
              </a:ext>
            </a:extLst>
          </p:cNvPr>
          <p:cNvSpPr>
            <a:spLocks noChangeArrowheads="1"/>
          </p:cNvSpPr>
          <p:nvPr/>
        </p:nvSpPr>
        <p:spPr bwMode="auto">
          <a:xfrm>
            <a:off x="-9842" y="2227264"/>
            <a:ext cx="1085850" cy="100806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417" y="21600"/>
                </a:moveTo>
                <a:lnTo>
                  <a:pt x="21600" y="12924"/>
                </a:lnTo>
                <a:lnTo>
                  <a:pt x="0" y="0"/>
                </a:lnTo>
                <a:lnTo>
                  <a:pt x="0" y="16720"/>
                </a:lnTo>
                <a:lnTo>
                  <a:pt x="21417" y="21600"/>
                </a:lnTo>
                <a:close/>
              </a:path>
            </a:pathLst>
          </a:custGeom>
          <a:solidFill>
            <a:srgbClr val="5E7D12"/>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0486" name="Figura">
            <a:extLst>
              <a:ext uri="{FF2B5EF4-FFF2-40B4-BE49-F238E27FC236}">
                <a16:creationId xmlns:a16="http://schemas.microsoft.com/office/drawing/2014/main" id="{4450F3AB-432A-4AEE-B9E5-FC8E4FAA25E0}"/>
              </a:ext>
            </a:extLst>
          </p:cNvPr>
          <p:cNvSpPr>
            <a:spLocks noChangeArrowheads="1"/>
          </p:cNvSpPr>
          <p:nvPr/>
        </p:nvSpPr>
        <p:spPr bwMode="auto">
          <a:xfrm>
            <a:off x="9525" y="3581114"/>
            <a:ext cx="995363" cy="11080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417" y="4678"/>
                </a:moveTo>
                <a:lnTo>
                  <a:pt x="21600" y="15940"/>
                </a:lnTo>
                <a:lnTo>
                  <a:pt x="0" y="21600"/>
                </a:lnTo>
                <a:lnTo>
                  <a:pt x="138" y="0"/>
                </a:lnTo>
                <a:lnTo>
                  <a:pt x="21417" y="4678"/>
                </a:lnTo>
                <a:close/>
              </a:path>
            </a:pathLst>
          </a:custGeom>
          <a:solidFill>
            <a:srgbClr val="D99C0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0488" name="Montserrat Light">
            <a:extLst>
              <a:ext uri="{FF2B5EF4-FFF2-40B4-BE49-F238E27FC236}">
                <a16:creationId xmlns:a16="http://schemas.microsoft.com/office/drawing/2014/main" id="{7D6CD60E-1E37-480C-B16B-78AA3FAD2D68}"/>
              </a:ext>
            </a:extLst>
          </p:cNvPr>
          <p:cNvSpPr txBox="1">
            <a:spLocks noChangeArrowheads="1"/>
          </p:cNvSpPr>
          <p:nvPr/>
        </p:nvSpPr>
        <p:spPr bwMode="auto">
          <a:xfrm>
            <a:off x="92405" y="460453"/>
            <a:ext cx="116211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3200" b="1" dirty="0">
                <a:latin typeface="Montserrat Light" charset="0"/>
                <a:sym typeface="Montserrat Regular" charset="0"/>
              </a:rPr>
              <a:t>     ESTRATEGIAS DE PREVENCIÓN ORGANIZACIONALES </a:t>
            </a:r>
            <a:endParaRPr lang="es-ES" altLang="es-ES" sz="2000" b="1" dirty="0">
              <a:latin typeface="Montserrat Light" charset="0"/>
              <a:sym typeface="Montserrat Regular" charset="0"/>
            </a:endParaRPr>
          </a:p>
        </p:txBody>
      </p:sp>
      <p:sp>
        <p:nvSpPr>
          <p:cNvPr id="217" name="Montserrat Light">
            <a:extLst>
              <a:ext uri="{FF2B5EF4-FFF2-40B4-BE49-F238E27FC236}">
                <a16:creationId xmlns:a16="http://schemas.microsoft.com/office/drawing/2014/main" id="{7F6B98A6-AB0B-4954-9663-8AACA130AF01}"/>
              </a:ext>
            </a:extLst>
          </p:cNvPr>
          <p:cNvSpPr txBox="1">
            <a:spLocks noChangeArrowheads="1"/>
          </p:cNvSpPr>
          <p:nvPr/>
        </p:nvSpPr>
        <p:spPr bwMode="auto">
          <a:xfrm>
            <a:off x="4984750" y="2430463"/>
            <a:ext cx="63960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2400">
              <a:latin typeface="Montserrat Light" charset="0"/>
              <a:sym typeface="Montserrat Regular" charset="0"/>
            </a:endParaRPr>
          </a:p>
        </p:txBody>
      </p:sp>
      <p:sp>
        <p:nvSpPr>
          <p:cNvPr id="218" name="Montserrat Light">
            <a:extLst>
              <a:ext uri="{FF2B5EF4-FFF2-40B4-BE49-F238E27FC236}">
                <a16:creationId xmlns:a16="http://schemas.microsoft.com/office/drawing/2014/main" id="{3DDF5D7E-3371-4E5F-9914-F22B20914459}"/>
              </a:ext>
            </a:extLst>
          </p:cNvPr>
          <p:cNvSpPr txBox="1"/>
          <p:nvPr/>
        </p:nvSpPr>
        <p:spPr>
          <a:xfrm>
            <a:off x="5514975" y="4475163"/>
            <a:ext cx="6351588" cy="470000"/>
          </a:xfrm>
          <a:prstGeom prst="rect">
            <a:avLst/>
          </a:prstGeom>
          <a:ln w="12700">
            <a:miter lim="400000"/>
          </a:ln>
          <a:extLst>
            <a:ext uri="{C572A759-6A51-4108-AA02-DFA0A04FC94B}"/>
          </a:extLst>
        </p:spPr>
        <p:txBody>
          <a:bodyPr lIns="60959" rIns="60959">
            <a:spAutoFit/>
          </a:bodyPr>
          <a:lstStyle>
            <a:lvl1pPr>
              <a:defRPr sz="1400">
                <a:latin typeface="Montserrat Regular"/>
                <a:ea typeface="Montserrat Regular"/>
                <a:cs typeface="Montserrat Regular"/>
                <a:sym typeface="Montserrat Regular"/>
              </a:defRPr>
            </a:lvl1pPr>
          </a:lstStyle>
          <a:p>
            <a:pPr lvl="0" algn="just">
              <a:lnSpc>
                <a:spcPct val="107000"/>
              </a:lnSpc>
              <a:spcAft>
                <a:spcPts val="800"/>
              </a:spcAft>
            </a:pPr>
            <a:endParaRPr lang="es-ES" sz="2400" dirty="0">
              <a:latin typeface="Calibri" panose="020F0502020204030204" pitchFamily="34" charset="0"/>
              <a:ea typeface="Calibri" panose="020F0502020204030204" pitchFamily="34" charset="0"/>
              <a:cs typeface="Times New Roman" panose="02020603050405020304" pitchFamily="18" charset="0"/>
            </a:endParaRPr>
          </a:p>
        </p:txBody>
      </p:sp>
      <p:grpSp>
        <p:nvGrpSpPr>
          <p:cNvPr id="20492" name="Agrupar 19">
            <a:extLst>
              <a:ext uri="{FF2B5EF4-FFF2-40B4-BE49-F238E27FC236}">
                <a16:creationId xmlns:a16="http://schemas.microsoft.com/office/drawing/2014/main" id="{A515B960-2485-4D2C-919D-F905CC821065}"/>
              </a:ext>
            </a:extLst>
          </p:cNvPr>
          <p:cNvGrpSpPr>
            <a:grpSpLocks/>
          </p:cNvGrpSpPr>
          <p:nvPr/>
        </p:nvGrpSpPr>
        <p:grpSpPr bwMode="auto">
          <a:xfrm>
            <a:off x="6087431" y="5970158"/>
            <a:ext cx="5626100" cy="650875"/>
            <a:chOff x="4756792" y="3895482"/>
            <a:chExt cx="4219635" cy="488101"/>
          </a:xfrm>
        </p:grpSpPr>
        <p:cxnSp>
          <p:nvCxnSpPr>
            <p:cNvPr id="21" name="Conector recto 20">
              <a:extLst>
                <a:ext uri="{FF2B5EF4-FFF2-40B4-BE49-F238E27FC236}">
                  <a16:creationId xmlns:a16="http://schemas.microsoft.com/office/drawing/2014/main" id="{9D03B505-DAFE-4E24-814B-E865033F7187}"/>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22" name="CuadroTexto 21">
              <a:extLst>
                <a:ext uri="{FF2B5EF4-FFF2-40B4-BE49-F238E27FC236}">
                  <a16:creationId xmlns:a16="http://schemas.microsoft.com/office/drawing/2014/main" id="{A7AE71C6-2F26-4F60-8423-0C518B1F2EDF}"/>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dirty="0">
                  <a:latin typeface="Montserrat Bold"/>
                  <a:cs typeface="Montserrat Bold"/>
                </a:rPr>
                <a:t>www.f</a:t>
              </a:r>
              <a:r>
                <a:rPr lang="es-ES" sz="1600" b="1" dirty="0">
                  <a:latin typeface="Montserrat Bold"/>
                  <a:cs typeface="Montserrat Bold"/>
                  <a:sym typeface="Helvetica Neue"/>
                </a:rPr>
                <a:t>undacionadsis.org</a:t>
              </a:r>
            </a:p>
          </p:txBody>
        </p:sp>
        <p:pic>
          <p:nvPicPr>
            <p:cNvPr id="20499" name="Imagen 22" descr="negro.emf">
              <a:extLst>
                <a:ext uri="{FF2B5EF4-FFF2-40B4-BE49-F238E27FC236}">
                  <a16:creationId xmlns:a16="http://schemas.microsoft.com/office/drawing/2014/main" id="{AC892AF2-A124-469D-839A-D31ED27BE789}"/>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493" name="Imagen 23" descr="logo.emf">
            <a:extLst>
              <a:ext uri="{FF2B5EF4-FFF2-40B4-BE49-F238E27FC236}">
                <a16:creationId xmlns:a16="http://schemas.microsoft.com/office/drawing/2014/main" id="{A551A0AC-F093-44D1-A9EF-67793C97E2B0}"/>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379314" y="5826643"/>
            <a:ext cx="866707" cy="88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a:extLst>
              <a:ext uri="{FF2B5EF4-FFF2-40B4-BE49-F238E27FC236}">
                <a16:creationId xmlns:a16="http://schemas.microsoft.com/office/drawing/2014/main" id="{0B5FCB33-99E2-436C-8F29-E85AA410CDBD}"/>
              </a:ext>
            </a:extLst>
          </p:cNvPr>
          <p:cNvSpPr/>
          <p:nvPr/>
        </p:nvSpPr>
        <p:spPr>
          <a:xfrm>
            <a:off x="3473450" y="1355725"/>
            <a:ext cx="8193088" cy="415498"/>
          </a:xfrm>
          <a:prstGeom prst="rect">
            <a:avLst/>
          </a:prstGeom>
        </p:spPr>
        <p:txBody>
          <a:bodyPr>
            <a:spAutoFit/>
          </a:bodyPr>
          <a:lstStyle/>
          <a:p>
            <a:pPr eaLnBrk="1" fontAlgn="auto" hangingPunct="1">
              <a:spcBef>
                <a:spcPts val="0"/>
              </a:spcBef>
              <a:spcAft>
                <a:spcPts val="0"/>
              </a:spcAft>
              <a:defRPr/>
            </a:pPr>
            <a:endParaRPr lang="es-ES" sz="1050" dirty="0">
              <a:solidFill>
                <a:srgbClr val="000000"/>
              </a:solidFill>
              <a:cs typeface="+mn-cs"/>
            </a:endParaRPr>
          </a:p>
          <a:p>
            <a:pPr eaLnBrk="1" fontAlgn="auto" hangingPunct="1">
              <a:spcBef>
                <a:spcPts val="0"/>
              </a:spcBef>
              <a:spcAft>
                <a:spcPts val="0"/>
              </a:spcAft>
              <a:defRPr/>
            </a:pPr>
            <a:endParaRPr lang="es-ES" sz="1050" dirty="0">
              <a:cs typeface="+mn-cs"/>
            </a:endParaRPr>
          </a:p>
        </p:txBody>
      </p:sp>
      <p:sp>
        <p:nvSpPr>
          <p:cNvPr id="20496" name="Rectángulo 3">
            <a:extLst>
              <a:ext uri="{FF2B5EF4-FFF2-40B4-BE49-F238E27FC236}">
                <a16:creationId xmlns:a16="http://schemas.microsoft.com/office/drawing/2014/main" id="{708718C5-F298-439B-BA86-A5BBDBCED814}"/>
              </a:ext>
            </a:extLst>
          </p:cNvPr>
          <p:cNvSpPr>
            <a:spLocks noChangeArrowheads="1"/>
          </p:cNvSpPr>
          <p:nvPr/>
        </p:nvSpPr>
        <p:spPr bwMode="auto">
          <a:xfrm>
            <a:off x="4984750" y="2876550"/>
            <a:ext cx="34197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s-ES" altLang="es-ES" b="1" dirty="0"/>
          </a:p>
        </p:txBody>
      </p:sp>
      <p:sp>
        <p:nvSpPr>
          <p:cNvPr id="4" name="Rectángulo 3"/>
          <p:cNvSpPr/>
          <p:nvPr/>
        </p:nvSpPr>
        <p:spPr>
          <a:xfrm>
            <a:off x="1233377" y="1355724"/>
            <a:ext cx="10433161" cy="4555093"/>
          </a:xfrm>
          <a:prstGeom prst="rect">
            <a:avLst/>
          </a:prstGeom>
        </p:spPr>
        <p:txBody>
          <a:bodyPr wrap="square">
            <a:spAutoFit/>
          </a:bodyPr>
          <a:lstStyle/>
          <a:p>
            <a:pPr algn="just">
              <a:spcAft>
                <a:spcPts val="0"/>
              </a:spcAft>
            </a:pPr>
            <a:r>
              <a:rPr lang="es-ES" sz="2800" dirty="0">
                <a:latin typeface="Calibri" panose="020F0502020204030204" pitchFamily="34" charset="0"/>
                <a:ea typeface="Times New Roman" panose="02020603050405020304" pitchFamily="18" charset="0"/>
              </a:rPr>
              <a:t>Es necesaria realizarla desde una perspectiva de género, un proceso que incluya primero: </a:t>
            </a:r>
          </a:p>
          <a:p>
            <a:pPr algn="just">
              <a:spcAft>
                <a:spcPts val="0"/>
              </a:spcAft>
            </a:pPr>
            <a:endParaRPr lang="es-ES" sz="24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lphaLcPeriod"/>
              <a:tabLst>
                <a:tab pos="457200" algn="l"/>
              </a:tabLst>
            </a:pPr>
            <a:r>
              <a:rPr lang="es-ES" sz="2400" b="1" dirty="0">
                <a:latin typeface="Calibri" panose="020F0502020204030204" pitchFamily="34" charset="0"/>
                <a:ea typeface="Times New Roman" panose="02020603050405020304" pitchFamily="18" charset="0"/>
              </a:rPr>
              <a:t>La toma de conciencia mediante el análisis crítico de los videojuegos más famosos.</a:t>
            </a:r>
            <a:r>
              <a:rPr lang="es-ES" sz="2400" dirty="0">
                <a:latin typeface="Calibri" panose="020F0502020204030204" pitchFamily="34" charset="0"/>
                <a:ea typeface="Times New Roman" panose="02020603050405020304" pitchFamily="18" charset="0"/>
              </a:rPr>
              <a:t> </a:t>
            </a:r>
          </a:p>
          <a:p>
            <a:pPr lvl="0" algn="just">
              <a:spcAft>
                <a:spcPts val="0"/>
              </a:spcAft>
              <a:tabLst>
                <a:tab pos="457200" algn="l"/>
              </a:tabLst>
            </a:pPr>
            <a:endParaRPr lang="es-ES" sz="24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lphaLcPeriod" startAt="2"/>
              <a:tabLst>
                <a:tab pos="457200" algn="l"/>
              </a:tabLst>
            </a:pPr>
            <a:r>
              <a:rPr lang="es-ES" sz="2400" b="1" dirty="0">
                <a:latin typeface="Calibri" panose="020F0502020204030204" pitchFamily="34" charset="0"/>
                <a:ea typeface="Times New Roman" panose="02020603050405020304" pitchFamily="18" charset="0"/>
              </a:rPr>
              <a:t>Una propuesta de reflexión/acción para generar y promover hábitos y estilos de vida saludables e igualitarios en el uso de las TICs. </a:t>
            </a:r>
            <a:endParaRPr lang="es-ES" sz="2400" b="1" dirty="0">
              <a:latin typeface="Times New Roman" panose="02020603050405020304" pitchFamily="18" charset="0"/>
              <a:ea typeface="Times New Roman" panose="02020603050405020304" pitchFamily="18" charset="0"/>
            </a:endParaRPr>
          </a:p>
          <a:p>
            <a:pPr lvl="0" algn="just">
              <a:spcAft>
                <a:spcPts val="0"/>
              </a:spcAft>
              <a:tabLst>
                <a:tab pos="457200" algn="l"/>
              </a:tabLst>
            </a:pPr>
            <a:endParaRPr lang="es-ES" sz="24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lphaLcPeriod" startAt="3"/>
              <a:tabLst>
                <a:tab pos="457200" algn="l"/>
              </a:tabLst>
            </a:pPr>
            <a:r>
              <a:rPr lang="es-ES" sz="2400" b="1" dirty="0">
                <a:latin typeface="Calibri" panose="020F0502020204030204" pitchFamily="34" charset="0"/>
                <a:ea typeface="Times New Roman" panose="02020603050405020304" pitchFamily="18" charset="0"/>
              </a:rPr>
              <a:t>Una intervención integrada, que incida a la vez con los y las adolescentes y su contexto familiar y escolar. </a:t>
            </a:r>
            <a:r>
              <a:rPr lang="es-ES" b="1" dirty="0">
                <a:latin typeface="Calibri" panose="020F0502020204030204" pitchFamily="34" charset="0"/>
                <a:ea typeface="Times New Roman" panose="02020603050405020304" pitchFamily="18" charset="0"/>
              </a:rPr>
              <a:t> </a:t>
            </a:r>
            <a:endParaRPr lang="es-ES" b="1" dirty="0">
              <a:latin typeface="Times New Roman" panose="02020603050405020304" pitchFamily="18" charset="0"/>
              <a:ea typeface="Times New Roman" panose="02020603050405020304" pitchFamily="18" charset="0"/>
            </a:endParaRPr>
          </a:p>
          <a:p>
            <a:pPr indent="228600" algn="just">
              <a:spcAft>
                <a:spcPts val="0"/>
              </a:spcAft>
            </a:pPr>
            <a:r>
              <a:rPr lang="es-ES" dirty="0">
                <a:latin typeface="Calibri" panose="020F0502020204030204" pitchFamily="34" charset="0"/>
                <a:ea typeface="Times New Roman" panose="02020603050405020304" pitchFamily="18" charset="0"/>
              </a:rPr>
              <a:t> </a:t>
            </a:r>
            <a:endParaRPr lang="es-E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938416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xit" presetSubtype="0" accel="100000" fill="hold" grpId="0" nodeType="clickEffect">
                                  <p:stCondLst>
                                    <p:cond delay="0"/>
                                  </p:stCondLst>
                                  <p:childTnLst>
                                    <p:anim calcmode="lin" valueType="num">
                                      <p:cBhvr>
                                        <p:cTn id="6" dur="1000"/>
                                        <p:tgtEl>
                                          <p:spTgt spid="217"/>
                                        </p:tgtEl>
                                        <p:attrNameLst>
                                          <p:attrName>ppt_w</p:attrName>
                                        </p:attrNameLst>
                                      </p:cBhvr>
                                      <p:tavLst>
                                        <p:tav tm="0">
                                          <p:val>
                                            <p:strVal val="ppt_w"/>
                                          </p:val>
                                        </p:tav>
                                        <p:tav tm="100000">
                                          <p:val>
                                            <p:strVal val="ppt_w+.3"/>
                                          </p:val>
                                        </p:tav>
                                      </p:tavLst>
                                    </p:anim>
                                    <p:anim calcmode="lin" valueType="num">
                                      <p:cBhvr>
                                        <p:cTn id="7" dur="1000"/>
                                        <p:tgtEl>
                                          <p:spTgt spid="217"/>
                                        </p:tgtEl>
                                        <p:attrNameLst>
                                          <p:attrName>ppt_h</p:attrName>
                                        </p:attrNameLst>
                                      </p:cBhvr>
                                      <p:tavLst>
                                        <p:tav tm="0">
                                          <p:val>
                                            <p:strVal val="ppt_h"/>
                                          </p:val>
                                        </p:tav>
                                        <p:tav tm="100000">
                                          <p:val>
                                            <p:strVal val="ppt_h"/>
                                          </p:val>
                                        </p:tav>
                                      </p:tavLst>
                                    </p:anim>
                                    <p:animEffect transition="out" filter="fade">
                                      <p:cBhvr>
                                        <p:cTn id="8" dur="1000"/>
                                        <p:tgtEl>
                                          <p:spTgt spid="217"/>
                                        </p:tgtEl>
                                      </p:cBhvr>
                                    </p:animEffect>
                                    <p:set>
                                      <p:cBhvr>
                                        <p:cTn id="9" dur="1" fill="hold">
                                          <p:stCondLst>
                                            <p:cond delay="999"/>
                                          </p:stCondLst>
                                        </p:cTn>
                                        <p:tgtEl>
                                          <p:spTgt spid="217"/>
                                        </p:tgtEl>
                                        <p:attrNameLst>
                                          <p:attrName>style.visibility</p:attrName>
                                        </p:attrNameLst>
                                      </p:cBhvr>
                                      <p:to>
                                        <p:strVal val="hidden"/>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8"/>
                                        </p:tgtEl>
                                        <p:attrNameLst>
                                          <p:attrName>style.visibility</p:attrName>
                                        </p:attrNameLst>
                                      </p:cBhvr>
                                      <p:to>
                                        <p:strVal val="visible"/>
                                      </p:to>
                                    </p:set>
                                    <p:animEffect transition="in" filter="fade">
                                      <p:cBhvr>
                                        <p:cTn id="14" dur="1000"/>
                                        <p:tgtEl>
                                          <p:spTgt spid="218"/>
                                        </p:tgtEl>
                                      </p:cBhvr>
                                    </p:animEffect>
                                    <p:anim calcmode="lin" valueType="num">
                                      <p:cBhvr>
                                        <p:cTn id="15" dur="1000" fill="hold"/>
                                        <p:tgtEl>
                                          <p:spTgt spid="218"/>
                                        </p:tgtEl>
                                        <p:attrNameLst>
                                          <p:attrName>ppt_x</p:attrName>
                                        </p:attrNameLst>
                                      </p:cBhvr>
                                      <p:tavLst>
                                        <p:tav tm="0">
                                          <p:val>
                                            <p:strVal val="#ppt_x"/>
                                          </p:val>
                                        </p:tav>
                                        <p:tav tm="100000">
                                          <p:val>
                                            <p:strVal val="#ppt_x"/>
                                          </p:val>
                                        </p:tav>
                                      </p:tavLst>
                                    </p:anim>
                                    <p:anim calcmode="lin" valueType="num">
                                      <p:cBhvr>
                                        <p:cTn id="16" dur="1000" fill="hold"/>
                                        <p:tgtEl>
                                          <p:spTgt spid="2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 grpId="0" animBg="1"/>
      <p:bldP spid="21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igura">
            <a:extLst>
              <a:ext uri="{FF2B5EF4-FFF2-40B4-BE49-F238E27FC236}">
                <a16:creationId xmlns:a16="http://schemas.microsoft.com/office/drawing/2014/main" id="{D72BBBB0-7ED6-411A-9503-EA23D8881C72}"/>
              </a:ext>
            </a:extLst>
          </p:cNvPr>
          <p:cNvSpPr>
            <a:spLocks noChangeArrowheads="1"/>
          </p:cNvSpPr>
          <p:nvPr/>
        </p:nvSpPr>
        <p:spPr bwMode="auto">
          <a:xfrm>
            <a:off x="9525" y="687388"/>
            <a:ext cx="1016000" cy="14668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417" y="21600"/>
                </a:moveTo>
                <a:lnTo>
                  <a:pt x="21600" y="15406"/>
                </a:lnTo>
                <a:lnTo>
                  <a:pt x="138" y="0"/>
                </a:lnTo>
                <a:lnTo>
                  <a:pt x="0" y="12198"/>
                </a:lnTo>
                <a:lnTo>
                  <a:pt x="21417" y="21600"/>
                </a:lnTo>
                <a:close/>
              </a:path>
            </a:pathLst>
          </a:custGeom>
          <a:solidFill>
            <a:srgbClr val="D99C0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0484" name="Figura">
            <a:extLst>
              <a:ext uri="{FF2B5EF4-FFF2-40B4-BE49-F238E27FC236}">
                <a16:creationId xmlns:a16="http://schemas.microsoft.com/office/drawing/2014/main" id="{7F0F35A8-C551-45AF-BF19-F2069B9D2546}"/>
              </a:ext>
            </a:extLst>
          </p:cNvPr>
          <p:cNvSpPr>
            <a:spLocks noChangeArrowheads="1"/>
          </p:cNvSpPr>
          <p:nvPr/>
        </p:nvSpPr>
        <p:spPr bwMode="auto">
          <a:xfrm>
            <a:off x="-9842" y="2227264"/>
            <a:ext cx="1085850" cy="100806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417" y="21600"/>
                </a:moveTo>
                <a:lnTo>
                  <a:pt x="21600" y="12924"/>
                </a:lnTo>
                <a:lnTo>
                  <a:pt x="0" y="0"/>
                </a:lnTo>
                <a:lnTo>
                  <a:pt x="0" y="16720"/>
                </a:lnTo>
                <a:lnTo>
                  <a:pt x="21417" y="21600"/>
                </a:lnTo>
                <a:close/>
              </a:path>
            </a:pathLst>
          </a:custGeom>
          <a:solidFill>
            <a:srgbClr val="5E7D12"/>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0486" name="Figura">
            <a:extLst>
              <a:ext uri="{FF2B5EF4-FFF2-40B4-BE49-F238E27FC236}">
                <a16:creationId xmlns:a16="http://schemas.microsoft.com/office/drawing/2014/main" id="{4450F3AB-432A-4AEE-B9E5-FC8E4FAA25E0}"/>
              </a:ext>
            </a:extLst>
          </p:cNvPr>
          <p:cNvSpPr>
            <a:spLocks noChangeArrowheads="1"/>
          </p:cNvSpPr>
          <p:nvPr/>
        </p:nvSpPr>
        <p:spPr bwMode="auto">
          <a:xfrm>
            <a:off x="9525" y="3581114"/>
            <a:ext cx="995363" cy="11080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417" y="4678"/>
                </a:moveTo>
                <a:lnTo>
                  <a:pt x="21600" y="15940"/>
                </a:lnTo>
                <a:lnTo>
                  <a:pt x="0" y="21600"/>
                </a:lnTo>
                <a:lnTo>
                  <a:pt x="138" y="0"/>
                </a:lnTo>
                <a:lnTo>
                  <a:pt x="21417" y="4678"/>
                </a:lnTo>
                <a:close/>
              </a:path>
            </a:pathLst>
          </a:custGeom>
          <a:solidFill>
            <a:srgbClr val="D99C0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lstStyle/>
          <a:p>
            <a:endParaRPr lang="es-ES"/>
          </a:p>
        </p:txBody>
      </p:sp>
      <p:sp>
        <p:nvSpPr>
          <p:cNvPr id="20488" name="Montserrat Light">
            <a:extLst>
              <a:ext uri="{FF2B5EF4-FFF2-40B4-BE49-F238E27FC236}">
                <a16:creationId xmlns:a16="http://schemas.microsoft.com/office/drawing/2014/main" id="{7D6CD60E-1E37-480C-B16B-78AA3FAD2D68}"/>
              </a:ext>
            </a:extLst>
          </p:cNvPr>
          <p:cNvSpPr txBox="1">
            <a:spLocks noChangeArrowheads="1"/>
          </p:cNvSpPr>
          <p:nvPr/>
        </p:nvSpPr>
        <p:spPr bwMode="auto">
          <a:xfrm>
            <a:off x="1215593" y="357222"/>
            <a:ext cx="108585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3200" b="1" dirty="0">
                <a:latin typeface="Montserrat Light" charset="0"/>
                <a:sym typeface="Montserrat Regular" charset="0"/>
              </a:rPr>
              <a:t>ESTRATEGIAS DE PREVENCIÓN ORGANIZACIONALES</a:t>
            </a:r>
            <a:endParaRPr lang="es-ES" altLang="es-ES" sz="2000" b="1" dirty="0">
              <a:latin typeface="Montserrat Light" charset="0"/>
              <a:sym typeface="Montserrat Regular" charset="0"/>
            </a:endParaRPr>
          </a:p>
        </p:txBody>
      </p:sp>
      <p:sp>
        <p:nvSpPr>
          <p:cNvPr id="217" name="Montserrat Light">
            <a:extLst>
              <a:ext uri="{FF2B5EF4-FFF2-40B4-BE49-F238E27FC236}">
                <a16:creationId xmlns:a16="http://schemas.microsoft.com/office/drawing/2014/main" id="{7F6B98A6-AB0B-4954-9663-8AACA130AF01}"/>
              </a:ext>
            </a:extLst>
          </p:cNvPr>
          <p:cNvSpPr txBox="1">
            <a:spLocks noChangeArrowheads="1"/>
          </p:cNvSpPr>
          <p:nvPr/>
        </p:nvSpPr>
        <p:spPr bwMode="auto">
          <a:xfrm>
            <a:off x="4984750" y="2430463"/>
            <a:ext cx="63960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0959" rIns="6095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s-ES" altLang="es-ES" sz="2400">
              <a:latin typeface="Montserrat Light" charset="0"/>
              <a:sym typeface="Montserrat Regular" charset="0"/>
            </a:endParaRPr>
          </a:p>
        </p:txBody>
      </p:sp>
      <p:sp>
        <p:nvSpPr>
          <p:cNvPr id="218" name="Montserrat Light">
            <a:extLst>
              <a:ext uri="{FF2B5EF4-FFF2-40B4-BE49-F238E27FC236}">
                <a16:creationId xmlns:a16="http://schemas.microsoft.com/office/drawing/2014/main" id="{3DDF5D7E-3371-4E5F-9914-F22B20914459}"/>
              </a:ext>
            </a:extLst>
          </p:cNvPr>
          <p:cNvSpPr txBox="1"/>
          <p:nvPr/>
        </p:nvSpPr>
        <p:spPr>
          <a:xfrm>
            <a:off x="5514975" y="4475163"/>
            <a:ext cx="6351588" cy="470000"/>
          </a:xfrm>
          <a:prstGeom prst="rect">
            <a:avLst/>
          </a:prstGeom>
          <a:ln w="12700">
            <a:miter lim="400000"/>
          </a:ln>
          <a:extLst>
            <a:ext uri="{C572A759-6A51-4108-AA02-DFA0A04FC94B}"/>
          </a:extLst>
        </p:spPr>
        <p:txBody>
          <a:bodyPr lIns="60959" rIns="60959">
            <a:spAutoFit/>
          </a:bodyPr>
          <a:lstStyle>
            <a:lvl1pPr>
              <a:defRPr sz="1400">
                <a:latin typeface="Montserrat Regular"/>
                <a:ea typeface="Montserrat Regular"/>
                <a:cs typeface="Montserrat Regular"/>
                <a:sym typeface="Montserrat Regular"/>
              </a:defRPr>
            </a:lvl1pPr>
          </a:lstStyle>
          <a:p>
            <a:pPr lvl="0" algn="just">
              <a:lnSpc>
                <a:spcPct val="107000"/>
              </a:lnSpc>
              <a:spcAft>
                <a:spcPts val="800"/>
              </a:spcAft>
            </a:pPr>
            <a:endParaRPr lang="es-ES" sz="2400" dirty="0">
              <a:latin typeface="Calibri" panose="020F0502020204030204" pitchFamily="34" charset="0"/>
              <a:ea typeface="Calibri" panose="020F0502020204030204" pitchFamily="34" charset="0"/>
              <a:cs typeface="Times New Roman" panose="02020603050405020304" pitchFamily="18" charset="0"/>
            </a:endParaRPr>
          </a:p>
        </p:txBody>
      </p:sp>
      <p:grpSp>
        <p:nvGrpSpPr>
          <p:cNvPr id="20492" name="Agrupar 19">
            <a:extLst>
              <a:ext uri="{FF2B5EF4-FFF2-40B4-BE49-F238E27FC236}">
                <a16:creationId xmlns:a16="http://schemas.microsoft.com/office/drawing/2014/main" id="{A515B960-2485-4D2C-919D-F905CC821065}"/>
              </a:ext>
            </a:extLst>
          </p:cNvPr>
          <p:cNvGrpSpPr>
            <a:grpSpLocks/>
          </p:cNvGrpSpPr>
          <p:nvPr/>
        </p:nvGrpSpPr>
        <p:grpSpPr bwMode="auto">
          <a:xfrm>
            <a:off x="6040438" y="6038419"/>
            <a:ext cx="5626100" cy="650875"/>
            <a:chOff x="4756792" y="3895482"/>
            <a:chExt cx="4219635" cy="488101"/>
          </a:xfrm>
        </p:grpSpPr>
        <p:cxnSp>
          <p:nvCxnSpPr>
            <p:cNvPr id="21" name="Conector recto 20">
              <a:extLst>
                <a:ext uri="{FF2B5EF4-FFF2-40B4-BE49-F238E27FC236}">
                  <a16:creationId xmlns:a16="http://schemas.microsoft.com/office/drawing/2014/main" id="{9D03B505-DAFE-4E24-814B-E865033F7187}"/>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22" name="CuadroTexto 21">
              <a:extLst>
                <a:ext uri="{FF2B5EF4-FFF2-40B4-BE49-F238E27FC236}">
                  <a16:creationId xmlns:a16="http://schemas.microsoft.com/office/drawing/2014/main" id="{A7AE71C6-2F26-4F60-8423-0C518B1F2EDF}"/>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20499" name="Imagen 22" descr="negro.emf">
              <a:extLst>
                <a:ext uri="{FF2B5EF4-FFF2-40B4-BE49-F238E27FC236}">
                  <a16:creationId xmlns:a16="http://schemas.microsoft.com/office/drawing/2014/main" id="{AC892AF2-A124-469D-839A-D31ED27BE789}"/>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493" name="Imagen 23" descr="logo.emf">
            <a:extLst>
              <a:ext uri="{FF2B5EF4-FFF2-40B4-BE49-F238E27FC236}">
                <a16:creationId xmlns:a16="http://schemas.microsoft.com/office/drawing/2014/main" id="{A551A0AC-F093-44D1-A9EF-67793C97E2B0}"/>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125148" y="6060151"/>
            <a:ext cx="594318" cy="60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a:extLst>
              <a:ext uri="{FF2B5EF4-FFF2-40B4-BE49-F238E27FC236}">
                <a16:creationId xmlns:a16="http://schemas.microsoft.com/office/drawing/2014/main" id="{0B5FCB33-99E2-436C-8F29-E85AA410CDBD}"/>
              </a:ext>
            </a:extLst>
          </p:cNvPr>
          <p:cNvSpPr/>
          <p:nvPr/>
        </p:nvSpPr>
        <p:spPr>
          <a:xfrm>
            <a:off x="3473450" y="1355725"/>
            <a:ext cx="8193088" cy="415498"/>
          </a:xfrm>
          <a:prstGeom prst="rect">
            <a:avLst/>
          </a:prstGeom>
        </p:spPr>
        <p:txBody>
          <a:bodyPr>
            <a:spAutoFit/>
          </a:bodyPr>
          <a:lstStyle/>
          <a:p>
            <a:pPr eaLnBrk="1" fontAlgn="auto" hangingPunct="1">
              <a:spcBef>
                <a:spcPts val="0"/>
              </a:spcBef>
              <a:spcAft>
                <a:spcPts val="0"/>
              </a:spcAft>
              <a:defRPr/>
            </a:pPr>
            <a:endParaRPr lang="es-ES" sz="1050" dirty="0">
              <a:solidFill>
                <a:srgbClr val="000000"/>
              </a:solidFill>
              <a:cs typeface="+mn-cs"/>
            </a:endParaRPr>
          </a:p>
          <a:p>
            <a:pPr eaLnBrk="1" fontAlgn="auto" hangingPunct="1">
              <a:spcBef>
                <a:spcPts val="0"/>
              </a:spcBef>
              <a:spcAft>
                <a:spcPts val="0"/>
              </a:spcAft>
              <a:defRPr/>
            </a:pPr>
            <a:endParaRPr lang="es-ES" sz="1050" dirty="0">
              <a:cs typeface="+mn-cs"/>
            </a:endParaRPr>
          </a:p>
        </p:txBody>
      </p:sp>
      <p:sp>
        <p:nvSpPr>
          <p:cNvPr id="20496" name="Rectángulo 3">
            <a:extLst>
              <a:ext uri="{FF2B5EF4-FFF2-40B4-BE49-F238E27FC236}">
                <a16:creationId xmlns:a16="http://schemas.microsoft.com/office/drawing/2014/main" id="{708718C5-F298-439B-BA86-A5BBDBCED814}"/>
              </a:ext>
            </a:extLst>
          </p:cNvPr>
          <p:cNvSpPr>
            <a:spLocks noChangeArrowheads="1"/>
          </p:cNvSpPr>
          <p:nvPr/>
        </p:nvSpPr>
        <p:spPr bwMode="auto">
          <a:xfrm>
            <a:off x="4984750" y="2876550"/>
            <a:ext cx="34197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s-ES" altLang="es-ES" b="1" dirty="0"/>
          </a:p>
        </p:txBody>
      </p:sp>
      <p:sp>
        <p:nvSpPr>
          <p:cNvPr id="3" name="Rectángulo 2"/>
          <p:cNvSpPr/>
          <p:nvPr/>
        </p:nvSpPr>
        <p:spPr>
          <a:xfrm>
            <a:off x="1215593" y="1338596"/>
            <a:ext cx="10450945" cy="1257973"/>
          </a:xfrm>
          <a:prstGeom prst="rect">
            <a:avLst/>
          </a:prstGeom>
        </p:spPr>
        <p:txBody>
          <a:bodyPr wrap="square">
            <a:spAutoFit/>
          </a:bodyPr>
          <a:lstStyle/>
          <a:p>
            <a:pPr lvl="0" algn="just">
              <a:lnSpc>
                <a:spcPct val="107000"/>
              </a:lnSpc>
              <a:spcAft>
                <a:spcPts val="0"/>
              </a:spcAft>
            </a:pPr>
            <a:r>
              <a:rPr lang="es-ES" sz="2400" b="1" dirty="0">
                <a:latin typeface="Calibri" panose="020F0502020204030204" pitchFamily="34" charset="0"/>
                <a:ea typeface="Calibri" panose="020F0502020204030204" pitchFamily="34" charset="0"/>
                <a:cs typeface="Calibri" panose="020F0502020204030204" pitchFamily="34" charset="0"/>
              </a:rPr>
              <a:t>PREVENCIÓN UNIVERSAL</a:t>
            </a:r>
            <a:r>
              <a:rPr lang="es-ES" sz="2400" dirty="0">
                <a:latin typeface="Calibri" panose="020F0502020204030204" pitchFamily="34" charset="0"/>
                <a:ea typeface="Calibri" panose="020F0502020204030204" pitchFamily="34" charset="0"/>
                <a:cs typeface="Calibri" panose="020F0502020204030204" pitchFamily="34" charset="0"/>
              </a:rPr>
              <a:t>: </a:t>
            </a:r>
            <a:r>
              <a:rPr lang="es-ES" sz="2400" dirty="0"/>
              <a:t>sensibilizar sobre los riesgos e indicadores que conlleva el mal uso de los videojuegos en general y los que pueden llegar a desencadenar una adicción en particular.</a:t>
            </a:r>
            <a:endParaRPr lang="es-ES" sz="20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ángulo 3"/>
          <p:cNvSpPr/>
          <p:nvPr/>
        </p:nvSpPr>
        <p:spPr>
          <a:xfrm>
            <a:off x="1264733" y="2709799"/>
            <a:ext cx="10401805" cy="862800"/>
          </a:xfrm>
          <a:prstGeom prst="rect">
            <a:avLst/>
          </a:prstGeom>
        </p:spPr>
        <p:txBody>
          <a:bodyPr wrap="square">
            <a:spAutoFit/>
          </a:bodyPr>
          <a:lstStyle/>
          <a:p>
            <a:pPr lvl="0" algn="just">
              <a:lnSpc>
                <a:spcPct val="107000"/>
              </a:lnSpc>
              <a:spcAft>
                <a:spcPts val="0"/>
              </a:spcAft>
            </a:pPr>
            <a:r>
              <a:rPr lang="es-ES" sz="2400" b="1" dirty="0">
                <a:latin typeface="Calibri" panose="020F0502020204030204" pitchFamily="34" charset="0"/>
                <a:ea typeface="Calibri" panose="020F0502020204030204" pitchFamily="34" charset="0"/>
                <a:cs typeface="Calibri" panose="020F0502020204030204" pitchFamily="34" charset="0"/>
              </a:rPr>
              <a:t>PREVENCIÓN SELECTIVA.</a:t>
            </a:r>
            <a:r>
              <a:rPr lang="es-ES" sz="2400" dirty="0"/>
              <a:t> Actividades relacionadas con roles de género en los videojuegos, hábitos saludables y el uso responsable entre otros.</a:t>
            </a:r>
            <a:endParaRPr lang="es-ES"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4"/>
          <p:cNvSpPr/>
          <p:nvPr/>
        </p:nvSpPr>
        <p:spPr>
          <a:xfrm>
            <a:off x="1264733" y="3598540"/>
            <a:ext cx="11048741" cy="2391424"/>
          </a:xfrm>
          <a:prstGeom prst="rect">
            <a:avLst/>
          </a:prstGeom>
        </p:spPr>
        <p:txBody>
          <a:bodyPr wrap="square">
            <a:spAutoFit/>
          </a:bodyPr>
          <a:lstStyle/>
          <a:p>
            <a:pPr lvl="0" algn="just">
              <a:lnSpc>
                <a:spcPct val="107000"/>
              </a:lnSpc>
              <a:spcAft>
                <a:spcPts val="0"/>
              </a:spcAft>
            </a:pPr>
            <a:r>
              <a:rPr lang="es-ES" sz="2000" b="1" dirty="0">
                <a:latin typeface="Calibri" panose="020F0502020204030204" pitchFamily="34" charset="0"/>
                <a:ea typeface="Calibri" panose="020F0502020204030204" pitchFamily="34" charset="0"/>
                <a:cs typeface="Times New Roman" panose="02020603050405020304" pitchFamily="18" charset="0"/>
              </a:rPr>
              <a:t>CONTENIDOS A TRABAJAR</a:t>
            </a:r>
            <a:r>
              <a:rPr lang="es-ES" b="1" dirty="0">
                <a:latin typeface="Calibri" panose="020F0502020204030204" pitchFamily="34" charset="0"/>
                <a:ea typeface="Calibri" panose="020F0502020204030204" pitchFamily="34" charset="0"/>
                <a:cs typeface="Times New Roman" panose="02020603050405020304" pitchFamily="18" charset="0"/>
              </a:rPr>
              <a:t>. </a:t>
            </a:r>
          </a:p>
          <a:p>
            <a:pPr marL="342900" lvl="0" indent="-342900">
              <a:buFont typeface="Wingdings" panose="05000000000000000000" pitchFamily="2" charset="2"/>
              <a:buChar char="q"/>
            </a:pPr>
            <a:r>
              <a:rPr lang="es-ES" dirty="0"/>
              <a:t>Tipos de juegos que hay: temáticas y  los valores que transmiten.</a:t>
            </a:r>
          </a:p>
          <a:p>
            <a:pPr marL="342900" lvl="0" indent="-342900">
              <a:buFont typeface="Wingdings" panose="05000000000000000000" pitchFamily="2" charset="2"/>
              <a:buChar char="q"/>
            </a:pPr>
            <a:endParaRPr lang="es-ES" sz="1200" dirty="0"/>
          </a:p>
          <a:p>
            <a:pPr marL="342900" lvl="0" indent="-342900">
              <a:buFont typeface="Wingdings" panose="05000000000000000000" pitchFamily="2" charset="2"/>
              <a:buChar char="q"/>
            </a:pPr>
            <a:r>
              <a:rPr lang="es-ES" dirty="0"/>
              <a:t> Edades recomendadas de los juegos y los contenidos a través del código PEGI. </a:t>
            </a:r>
          </a:p>
          <a:p>
            <a:pPr marL="342900" lvl="0" indent="-342900">
              <a:buFont typeface="Wingdings" panose="05000000000000000000" pitchFamily="2" charset="2"/>
              <a:buChar char="q"/>
            </a:pPr>
            <a:endParaRPr lang="es-ES" sz="1200" dirty="0"/>
          </a:p>
          <a:p>
            <a:pPr marL="342900" lvl="0" indent="-342900">
              <a:buFont typeface="Wingdings" panose="05000000000000000000" pitchFamily="2" charset="2"/>
              <a:buChar char="q"/>
            </a:pPr>
            <a:r>
              <a:rPr lang="es-ES" dirty="0"/>
              <a:t>Conocer a qué juegan tus hijos/as.</a:t>
            </a:r>
          </a:p>
          <a:p>
            <a:pPr marL="342900" lvl="0" indent="-342900">
              <a:buFont typeface="Wingdings" panose="05000000000000000000" pitchFamily="2" charset="2"/>
              <a:buChar char="q"/>
            </a:pPr>
            <a:endParaRPr lang="es-ES" sz="1200" dirty="0"/>
          </a:p>
          <a:p>
            <a:pPr marL="342900" lvl="0" indent="-342900">
              <a:buFont typeface="Wingdings" panose="05000000000000000000" pitchFamily="2" charset="2"/>
              <a:buChar char="q"/>
            </a:pPr>
            <a:r>
              <a:rPr lang="es-ES" dirty="0"/>
              <a:t>Identificar cuál es la mejor forma de educar en el uso del videojuego y establecer unas pautas de uso adecuadas. </a:t>
            </a:r>
          </a:p>
        </p:txBody>
      </p:sp>
    </p:spTree>
    <p:extLst>
      <p:ext uri="{BB962C8B-B14F-4D97-AF65-F5344CB8AC3E}">
        <p14:creationId xmlns:p14="http://schemas.microsoft.com/office/powerpoint/2010/main" val="40795587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xit" presetSubtype="0" accel="100000" fill="hold" grpId="0" nodeType="clickEffect">
                                  <p:stCondLst>
                                    <p:cond delay="0"/>
                                  </p:stCondLst>
                                  <p:childTnLst>
                                    <p:anim calcmode="lin" valueType="num">
                                      <p:cBhvr>
                                        <p:cTn id="6" dur="1000"/>
                                        <p:tgtEl>
                                          <p:spTgt spid="217"/>
                                        </p:tgtEl>
                                        <p:attrNameLst>
                                          <p:attrName>ppt_w</p:attrName>
                                        </p:attrNameLst>
                                      </p:cBhvr>
                                      <p:tavLst>
                                        <p:tav tm="0">
                                          <p:val>
                                            <p:strVal val="ppt_w"/>
                                          </p:val>
                                        </p:tav>
                                        <p:tav tm="100000">
                                          <p:val>
                                            <p:strVal val="ppt_w+.3"/>
                                          </p:val>
                                        </p:tav>
                                      </p:tavLst>
                                    </p:anim>
                                    <p:anim calcmode="lin" valueType="num">
                                      <p:cBhvr>
                                        <p:cTn id="7" dur="1000"/>
                                        <p:tgtEl>
                                          <p:spTgt spid="217"/>
                                        </p:tgtEl>
                                        <p:attrNameLst>
                                          <p:attrName>ppt_h</p:attrName>
                                        </p:attrNameLst>
                                      </p:cBhvr>
                                      <p:tavLst>
                                        <p:tav tm="0">
                                          <p:val>
                                            <p:strVal val="ppt_h"/>
                                          </p:val>
                                        </p:tav>
                                        <p:tav tm="100000">
                                          <p:val>
                                            <p:strVal val="ppt_h"/>
                                          </p:val>
                                        </p:tav>
                                      </p:tavLst>
                                    </p:anim>
                                    <p:animEffect transition="out" filter="fade">
                                      <p:cBhvr>
                                        <p:cTn id="8" dur="1000"/>
                                        <p:tgtEl>
                                          <p:spTgt spid="217"/>
                                        </p:tgtEl>
                                      </p:cBhvr>
                                    </p:animEffect>
                                    <p:set>
                                      <p:cBhvr>
                                        <p:cTn id="9" dur="1" fill="hold">
                                          <p:stCondLst>
                                            <p:cond delay="999"/>
                                          </p:stCondLst>
                                        </p:cTn>
                                        <p:tgtEl>
                                          <p:spTgt spid="217"/>
                                        </p:tgtEl>
                                        <p:attrNameLst>
                                          <p:attrName>style.visibility</p:attrName>
                                        </p:attrNameLst>
                                      </p:cBhvr>
                                      <p:to>
                                        <p:strVal val="hidden"/>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8"/>
                                        </p:tgtEl>
                                        <p:attrNameLst>
                                          <p:attrName>style.visibility</p:attrName>
                                        </p:attrNameLst>
                                      </p:cBhvr>
                                      <p:to>
                                        <p:strVal val="visible"/>
                                      </p:to>
                                    </p:set>
                                    <p:animEffect transition="in" filter="fade">
                                      <p:cBhvr>
                                        <p:cTn id="14" dur="1000"/>
                                        <p:tgtEl>
                                          <p:spTgt spid="218"/>
                                        </p:tgtEl>
                                      </p:cBhvr>
                                    </p:animEffect>
                                    <p:anim calcmode="lin" valueType="num">
                                      <p:cBhvr>
                                        <p:cTn id="15" dur="1000" fill="hold"/>
                                        <p:tgtEl>
                                          <p:spTgt spid="218"/>
                                        </p:tgtEl>
                                        <p:attrNameLst>
                                          <p:attrName>ppt_x</p:attrName>
                                        </p:attrNameLst>
                                      </p:cBhvr>
                                      <p:tavLst>
                                        <p:tav tm="0">
                                          <p:val>
                                            <p:strVal val="#ppt_x"/>
                                          </p:val>
                                        </p:tav>
                                        <p:tav tm="100000">
                                          <p:val>
                                            <p:strVal val="#ppt_x"/>
                                          </p:val>
                                        </p:tav>
                                      </p:tavLst>
                                    </p:anim>
                                    <p:anim calcmode="lin" valueType="num">
                                      <p:cBhvr>
                                        <p:cTn id="16" dur="1000" fill="hold"/>
                                        <p:tgtEl>
                                          <p:spTgt spid="2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 grpId="0" animBg="1"/>
      <p:bldP spid="21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a:extLst>
              <a:ext uri="{FF2B5EF4-FFF2-40B4-BE49-F238E27FC236}">
                <a16:creationId xmlns:a16="http://schemas.microsoft.com/office/drawing/2014/main" id="{EF0ED632-90C0-48A2-93DA-8367F1F01D7A}"/>
              </a:ext>
            </a:extLst>
          </p:cNvPr>
          <p:cNvSpPr>
            <a:spLocks noGrp="1" noChangeArrowheads="1"/>
          </p:cNvSpPr>
          <p:nvPr>
            <p:ph idx="1"/>
          </p:nvPr>
        </p:nvSpPr>
        <p:spPr bwMode="auto">
          <a:xfrm>
            <a:off x="8888817" y="0"/>
            <a:ext cx="3303182" cy="6785264"/>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p>
            <a:pPr marL="0" indent="0" algn="ctr">
              <a:buNone/>
            </a:pPr>
            <a:endParaRPr lang="es-ES" sz="3600" b="1" dirty="0"/>
          </a:p>
          <a:p>
            <a:pPr marL="0" indent="0" algn="ctr">
              <a:buNone/>
            </a:pPr>
            <a:r>
              <a:rPr lang="es-ES" sz="4000" dirty="0">
                <a:solidFill>
                  <a:schemeClr val="bg1"/>
                </a:solidFill>
              </a:rPr>
              <a:t>Estrategias de prevención selectiva e indicada.</a:t>
            </a:r>
          </a:p>
          <a:p>
            <a:pPr marL="0" indent="0" algn="ctr">
              <a:buNone/>
            </a:pPr>
            <a:endParaRPr lang="es-ES" sz="4000" b="1" dirty="0">
              <a:solidFill>
                <a:schemeClr val="bg1"/>
              </a:solidFill>
            </a:endParaRPr>
          </a:p>
          <a:p>
            <a:pPr marL="0" indent="0" algn="ctr">
              <a:buNone/>
            </a:pPr>
            <a:endParaRPr lang="es-ES" b="1" dirty="0"/>
          </a:p>
          <a:p>
            <a:pPr marL="0" indent="0" algn="ctr">
              <a:buNone/>
            </a:pPr>
            <a:endParaRPr lang="es-ES" sz="2400" dirty="0"/>
          </a:p>
          <a:p>
            <a:pPr marL="0" indent="0" algn="ctr">
              <a:buNone/>
            </a:pPr>
            <a:endParaRPr lang="es-ES" sz="2400" dirty="0"/>
          </a:p>
        </p:txBody>
      </p:sp>
      <p:sp>
        <p:nvSpPr>
          <p:cNvPr id="2" name="CuadroTexto 1"/>
          <p:cNvSpPr txBox="1"/>
          <p:nvPr/>
        </p:nvSpPr>
        <p:spPr>
          <a:xfrm>
            <a:off x="688699" y="712576"/>
            <a:ext cx="6858000" cy="369332"/>
          </a:xfrm>
          <a:prstGeom prst="rect">
            <a:avLst/>
          </a:prstGeom>
          <a:noFill/>
        </p:spPr>
        <p:txBody>
          <a:bodyPr wrap="square" rtlCol="0">
            <a:spAutoFit/>
          </a:bodyPr>
          <a:lstStyle/>
          <a:p>
            <a:r>
              <a:rPr lang="es-ES" dirty="0"/>
              <a:t> </a:t>
            </a:r>
          </a:p>
        </p:txBody>
      </p:sp>
      <p:pic>
        <p:nvPicPr>
          <p:cNvPr id="7" name="Imagen 23" descr="logo.emf">
            <a:extLst>
              <a:ext uri="{FF2B5EF4-FFF2-40B4-BE49-F238E27FC236}">
                <a16:creationId xmlns:a16="http://schemas.microsoft.com/office/drawing/2014/main" id="{A551A0AC-F093-44D1-A9EF-67793C97E2B0}"/>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95472" y="5872313"/>
            <a:ext cx="664698" cy="679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Agrupar 19">
            <a:extLst>
              <a:ext uri="{FF2B5EF4-FFF2-40B4-BE49-F238E27FC236}">
                <a16:creationId xmlns:a16="http://schemas.microsoft.com/office/drawing/2014/main" id="{A515B960-2485-4D2C-919D-F905CC821065}"/>
              </a:ext>
            </a:extLst>
          </p:cNvPr>
          <p:cNvGrpSpPr>
            <a:grpSpLocks/>
          </p:cNvGrpSpPr>
          <p:nvPr/>
        </p:nvGrpSpPr>
        <p:grpSpPr bwMode="auto">
          <a:xfrm>
            <a:off x="4995735" y="6083132"/>
            <a:ext cx="5626100" cy="650875"/>
            <a:chOff x="4756792" y="3895482"/>
            <a:chExt cx="4219635" cy="488101"/>
          </a:xfrm>
        </p:grpSpPr>
        <p:cxnSp>
          <p:nvCxnSpPr>
            <p:cNvPr id="9" name="Conector recto 8">
              <a:extLst>
                <a:ext uri="{FF2B5EF4-FFF2-40B4-BE49-F238E27FC236}">
                  <a16:creationId xmlns:a16="http://schemas.microsoft.com/office/drawing/2014/main" id="{9D03B505-DAFE-4E24-814B-E865033F7187}"/>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10" name="CuadroTexto 9">
              <a:extLst>
                <a:ext uri="{FF2B5EF4-FFF2-40B4-BE49-F238E27FC236}">
                  <a16:creationId xmlns:a16="http://schemas.microsoft.com/office/drawing/2014/main" id="{A7AE71C6-2F26-4F60-8423-0C518B1F2EDF}"/>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dirty="0">
                  <a:latin typeface="Montserrat Bold"/>
                  <a:cs typeface="Montserrat Bold"/>
                </a:rPr>
                <a:t>www.f</a:t>
              </a:r>
              <a:r>
                <a:rPr lang="es-ES" sz="1600" b="1" dirty="0">
                  <a:latin typeface="Montserrat Bold"/>
                  <a:cs typeface="Montserrat Bold"/>
                  <a:sym typeface="Helvetica Neue"/>
                </a:rPr>
                <a:t>undacionadsis.org</a:t>
              </a:r>
            </a:p>
          </p:txBody>
        </p:sp>
        <p:pic>
          <p:nvPicPr>
            <p:cNvPr id="11" name="Imagen 22" descr="negro.emf">
              <a:extLst>
                <a:ext uri="{FF2B5EF4-FFF2-40B4-BE49-F238E27FC236}">
                  <a16:creationId xmlns:a16="http://schemas.microsoft.com/office/drawing/2014/main" id="{AC892AF2-A124-469D-839A-D31ED27BE789}"/>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Rectángulo 13"/>
          <p:cNvSpPr/>
          <p:nvPr/>
        </p:nvSpPr>
        <p:spPr>
          <a:xfrm>
            <a:off x="688699" y="1549889"/>
            <a:ext cx="7747949" cy="3970318"/>
          </a:xfrm>
          <a:prstGeom prst="rect">
            <a:avLst/>
          </a:prstGeom>
        </p:spPr>
        <p:txBody>
          <a:bodyPr wrap="square">
            <a:spAutoFit/>
          </a:bodyPr>
          <a:lstStyle/>
          <a:p>
            <a:pPr algn="just"/>
            <a:r>
              <a:rPr lang="es-ES" sz="2400" dirty="0">
                <a:solidFill>
                  <a:srgbClr val="808000"/>
                </a:solidFill>
                <a:effectLst>
                  <a:outerShdw blurRad="38100" dist="38100" dir="2700000" algn="tl">
                    <a:srgbClr val="000000">
                      <a:alpha val="43137"/>
                    </a:srgbClr>
                  </a:outerShdw>
                </a:effectLst>
              </a:rPr>
              <a:t>Usamos el entorno digital como medio para educar sobre el uso saludable de la tecnología, reducir los usos abusivos y prevenir las tecnoadicciones.</a:t>
            </a:r>
            <a:endParaRPr lang="es-ES" sz="2800" dirty="0">
              <a:solidFill>
                <a:srgbClr val="808000"/>
              </a:solidFill>
              <a:effectLst>
                <a:outerShdw blurRad="38100" dist="38100" dir="2700000" algn="tl">
                  <a:srgbClr val="000000">
                    <a:alpha val="43137"/>
                  </a:srgbClr>
                </a:outerShdw>
              </a:effectLst>
              <a:latin typeface="Open Sans"/>
            </a:endParaRPr>
          </a:p>
          <a:p>
            <a:pPr algn="just"/>
            <a:endParaRPr lang="es-ES" dirty="0">
              <a:solidFill>
                <a:srgbClr val="626262"/>
              </a:solidFill>
              <a:latin typeface="Open Sans"/>
            </a:endParaRPr>
          </a:p>
          <a:p>
            <a:pPr algn="just"/>
            <a:r>
              <a:rPr lang="es-ES" dirty="0">
                <a:latin typeface="Open Sans"/>
              </a:rPr>
              <a:t>Trabajamos con adolescentes de entre 11 y 18 años e implicamos a sus familias y centros educativos. Se trata de un modelo exitoso que ha demostrado reducir los indicadores de adicción a internet, móviles y videojuegos.</a:t>
            </a:r>
          </a:p>
          <a:p>
            <a:pPr algn="just"/>
            <a:endParaRPr lang="es-ES" dirty="0">
              <a:solidFill>
                <a:srgbClr val="626262"/>
              </a:solidFill>
              <a:latin typeface="Open Sans"/>
            </a:endParaRPr>
          </a:p>
          <a:p>
            <a:pPr algn="just"/>
            <a:r>
              <a:rPr lang="es-ES" dirty="0">
                <a:latin typeface="Open Sans"/>
              </a:rPr>
              <a:t>Ofrecemos a los/as jóvenes la oportunidad de ampliar el uso que hacen de sus dispositivos, la red y otras aplicaciones, dotándolas de un sentido más humano y social. Lo logramos a través de </a:t>
            </a:r>
            <a:r>
              <a:rPr lang="es-ES" b="1" dirty="0">
                <a:effectLst>
                  <a:outerShdw blurRad="38100" dist="38100" dir="2700000" algn="tl">
                    <a:srgbClr val="000000">
                      <a:alpha val="43137"/>
                    </a:srgbClr>
                  </a:outerShdw>
                </a:effectLst>
                <a:latin typeface="Open Sans"/>
              </a:rPr>
              <a:t>itinerarios formativos experienciales</a:t>
            </a:r>
            <a:r>
              <a:rPr lang="es-ES" dirty="0">
                <a:latin typeface="Open Sans"/>
              </a:rPr>
              <a:t> y de la creación de </a:t>
            </a:r>
            <a:r>
              <a:rPr lang="es-ES" b="1" dirty="0">
                <a:latin typeface="Open Sans"/>
              </a:rPr>
              <a:t>Aulas Virtuales Itinerantes</a:t>
            </a:r>
            <a:r>
              <a:rPr lang="es-ES" dirty="0">
                <a:latin typeface="Open Sans"/>
              </a:rPr>
              <a:t>.</a:t>
            </a:r>
            <a:endParaRPr lang="es-ES" b="0" i="0" dirty="0">
              <a:effectLst/>
              <a:latin typeface="Open Sans"/>
            </a:endParaRPr>
          </a:p>
        </p:txBody>
      </p:sp>
    </p:spTree>
    <p:extLst>
      <p:ext uri="{BB962C8B-B14F-4D97-AF65-F5344CB8AC3E}">
        <p14:creationId xmlns:p14="http://schemas.microsoft.com/office/powerpoint/2010/main" val="3034966590"/>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a:extLst>
              <a:ext uri="{FF2B5EF4-FFF2-40B4-BE49-F238E27FC236}">
                <a16:creationId xmlns:a16="http://schemas.microsoft.com/office/drawing/2014/main" id="{EF0ED632-90C0-48A2-93DA-8367F1F01D7A}"/>
              </a:ext>
            </a:extLst>
          </p:cNvPr>
          <p:cNvSpPr>
            <a:spLocks noGrp="1" noChangeArrowheads="1"/>
          </p:cNvSpPr>
          <p:nvPr>
            <p:ph idx="1"/>
          </p:nvPr>
        </p:nvSpPr>
        <p:spPr bwMode="auto">
          <a:xfrm>
            <a:off x="8888817" y="0"/>
            <a:ext cx="3303182" cy="6785264"/>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p>
            <a:pPr marL="0" indent="0" algn="ctr">
              <a:buNone/>
            </a:pPr>
            <a:endParaRPr lang="es-ES" sz="3600" b="1" dirty="0"/>
          </a:p>
          <a:p>
            <a:pPr marL="0" indent="0" algn="ctr">
              <a:buNone/>
            </a:pPr>
            <a:r>
              <a:rPr lang="es-ES" sz="4000" dirty="0">
                <a:solidFill>
                  <a:schemeClr val="bg1"/>
                </a:solidFill>
              </a:rPr>
              <a:t>Estrategias de prevención selectiva e indicada.</a:t>
            </a:r>
          </a:p>
          <a:p>
            <a:pPr marL="0" indent="0" algn="ctr">
              <a:buNone/>
            </a:pPr>
            <a:endParaRPr lang="es-ES" sz="4000" b="1" dirty="0">
              <a:solidFill>
                <a:schemeClr val="bg1"/>
              </a:solidFill>
            </a:endParaRPr>
          </a:p>
          <a:p>
            <a:pPr marL="0" indent="0" algn="ctr">
              <a:buNone/>
            </a:pPr>
            <a:endParaRPr lang="es-ES" b="1" dirty="0"/>
          </a:p>
          <a:p>
            <a:pPr marL="0" indent="0" algn="ctr">
              <a:buNone/>
            </a:pPr>
            <a:endParaRPr lang="es-ES" sz="2400" dirty="0"/>
          </a:p>
          <a:p>
            <a:pPr marL="0" indent="0" algn="ctr">
              <a:buNone/>
            </a:pPr>
            <a:endParaRPr lang="es-ES" sz="2400" dirty="0"/>
          </a:p>
        </p:txBody>
      </p:sp>
      <p:sp>
        <p:nvSpPr>
          <p:cNvPr id="2" name="CuadroTexto 1"/>
          <p:cNvSpPr txBox="1"/>
          <p:nvPr/>
        </p:nvSpPr>
        <p:spPr>
          <a:xfrm>
            <a:off x="688699" y="712576"/>
            <a:ext cx="6858000" cy="369332"/>
          </a:xfrm>
          <a:prstGeom prst="rect">
            <a:avLst/>
          </a:prstGeom>
          <a:noFill/>
        </p:spPr>
        <p:txBody>
          <a:bodyPr wrap="square" rtlCol="0">
            <a:spAutoFit/>
          </a:bodyPr>
          <a:lstStyle/>
          <a:p>
            <a:r>
              <a:rPr lang="es-ES" dirty="0"/>
              <a:t> </a:t>
            </a:r>
          </a:p>
        </p:txBody>
      </p:sp>
      <p:pic>
        <p:nvPicPr>
          <p:cNvPr id="7" name="Imagen 23" descr="logo.emf">
            <a:extLst>
              <a:ext uri="{FF2B5EF4-FFF2-40B4-BE49-F238E27FC236}">
                <a16:creationId xmlns:a16="http://schemas.microsoft.com/office/drawing/2014/main" id="{A551A0AC-F093-44D1-A9EF-67793C97E2B0}"/>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95472" y="5872313"/>
            <a:ext cx="664698" cy="679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Agrupar 19">
            <a:extLst>
              <a:ext uri="{FF2B5EF4-FFF2-40B4-BE49-F238E27FC236}">
                <a16:creationId xmlns:a16="http://schemas.microsoft.com/office/drawing/2014/main" id="{A515B960-2485-4D2C-919D-F905CC821065}"/>
              </a:ext>
            </a:extLst>
          </p:cNvPr>
          <p:cNvGrpSpPr>
            <a:grpSpLocks/>
          </p:cNvGrpSpPr>
          <p:nvPr/>
        </p:nvGrpSpPr>
        <p:grpSpPr bwMode="auto">
          <a:xfrm>
            <a:off x="4995735" y="6083132"/>
            <a:ext cx="5626100" cy="650875"/>
            <a:chOff x="4756792" y="3895482"/>
            <a:chExt cx="4219635" cy="488101"/>
          </a:xfrm>
        </p:grpSpPr>
        <p:cxnSp>
          <p:nvCxnSpPr>
            <p:cNvPr id="9" name="Conector recto 8">
              <a:extLst>
                <a:ext uri="{FF2B5EF4-FFF2-40B4-BE49-F238E27FC236}">
                  <a16:creationId xmlns:a16="http://schemas.microsoft.com/office/drawing/2014/main" id="{9D03B505-DAFE-4E24-814B-E865033F7187}"/>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10" name="CuadroTexto 9">
              <a:extLst>
                <a:ext uri="{FF2B5EF4-FFF2-40B4-BE49-F238E27FC236}">
                  <a16:creationId xmlns:a16="http://schemas.microsoft.com/office/drawing/2014/main" id="{A7AE71C6-2F26-4F60-8423-0C518B1F2EDF}"/>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dirty="0">
                  <a:latin typeface="Montserrat Bold"/>
                  <a:cs typeface="Montserrat Bold"/>
                </a:rPr>
                <a:t>www.f</a:t>
              </a:r>
              <a:r>
                <a:rPr lang="es-ES" sz="1600" b="1" dirty="0">
                  <a:latin typeface="Montserrat Bold"/>
                  <a:cs typeface="Montserrat Bold"/>
                  <a:sym typeface="Helvetica Neue"/>
                </a:rPr>
                <a:t>undacionadsis.org</a:t>
              </a:r>
            </a:p>
          </p:txBody>
        </p:sp>
        <p:pic>
          <p:nvPicPr>
            <p:cNvPr id="11" name="Imagen 22" descr="negro.emf">
              <a:extLst>
                <a:ext uri="{FF2B5EF4-FFF2-40B4-BE49-F238E27FC236}">
                  <a16:creationId xmlns:a16="http://schemas.microsoft.com/office/drawing/2014/main" id="{AC892AF2-A124-469D-839A-D31ED27BE789}"/>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Imagen 2"/>
          <p:cNvPicPr>
            <a:picLocks noChangeAspect="1"/>
          </p:cNvPicPr>
          <p:nvPr/>
        </p:nvPicPr>
        <p:blipFill rotWithShape="1">
          <a:blip r:embed="rId4" cstate="hqprint">
            <a:extLst>
              <a:ext uri="{28A0092B-C50C-407E-A947-70E740481C1C}">
                <a14:useLocalDpi xmlns:a14="http://schemas.microsoft.com/office/drawing/2010/main" val="0"/>
              </a:ext>
            </a:extLst>
          </a:blip>
          <a:srcRect l="1136" t="9292" r="12046" b="12929"/>
          <a:stretch/>
        </p:blipFill>
        <p:spPr>
          <a:xfrm>
            <a:off x="156297" y="1072072"/>
            <a:ext cx="8732520" cy="4400550"/>
          </a:xfrm>
          <a:prstGeom prst="rect">
            <a:avLst/>
          </a:prstGeom>
        </p:spPr>
      </p:pic>
    </p:spTree>
    <p:extLst>
      <p:ext uri="{BB962C8B-B14F-4D97-AF65-F5344CB8AC3E}">
        <p14:creationId xmlns:p14="http://schemas.microsoft.com/office/powerpoint/2010/main" val="101466112"/>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a:extLst>
              <a:ext uri="{FF2B5EF4-FFF2-40B4-BE49-F238E27FC236}">
                <a16:creationId xmlns:a16="http://schemas.microsoft.com/office/drawing/2014/main" id="{EF0ED632-90C0-48A2-93DA-8367F1F01D7A}"/>
              </a:ext>
            </a:extLst>
          </p:cNvPr>
          <p:cNvSpPr>
            <a:spLocks noGrp="1" noChangeArrowheads="1"/>
          </p:cNvSpPr>
          <p:nvPr>
            <p:ph idx="1"/>
          </p:nvPr>
        </p:nvSpPr>
        <p:spPr bwMode="auto">
          <a:xfrm>
            <a:off x="8888817" y="0"/>
            <a:ext cx="3303182" cy="6785264"/>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p>
            <a:pPr marL="0" indent="0" algn="ctr">
              <a:buNone/>
            </a:pPr>
            <a:endParaRPr lang="es-ES" sz="3600" b="1" dirty="0"/>
          </a:p>
          <a:p>
            <a:pPr marL="0" indent="0" algn="ctr">
              <a:buNone/>
            </a:pPr>
            <a:r>
              <a:rPr lang="es-ES" sz="4000" dirty="0">
                <a:solidFill>
                  <a:schemeClr val="bg1"/>
                </a:solidFill>
              </a:rPr>
              <a:t>Estrategias de prevención selectiva e indicada.</a:t>
            </a:r>
          </a:p>
          <a:p>
            <a:pPr marL="0" indent="0" algn="ctr">
              <a:buNone/>
            </a:pPr>
            <a:endParaRPr lang="es-ES" sz="4000" b="1" dirty="0">
              <a:solidFill>
                <a:schemeClr val="bg1"/>
              </a:solidFill>
            </a:endParaRPr>
          </a:p>
          <a:p>
            <a:pPr marL="0" indent="0" algn="ctr">
              <a:buNone/>
            </a:pPr>
            <a:endParaRPr lang="es-ES" b="1" dirty="0"/>
          </a:p>
          <a:p>
            <a:pPr marL="0" indent="0" algn="ctr">
              <a:buNone/>
            </a:pPr>
            <a:endParaRPr lang="es-ES" sz="2400" dirty="0"/>
          </a:p>
          <a:p>
            <a:pPr marL="0" indent="0" algn="ctr">
              <a:buNone/>
            </a:pPr>
            <a:endParaRPr lang="es-ES" sz="2400" dirty="0"/>
          </a:p>
        </p:txBody>
      </p:sp>
      <p:sp>
        <p:nvSpPr>
          <p:cNvPr id="2" name="CuadroTexto 1"/>
          <p:cNvSpPr txBox="1"/>
          <p:nvPr/>
        </p:nvSpPr>
        <p:spPr>
          <a:xfrm>
            <a:off x="688699" y="712576"/>
            <a:ext cx="6858000" cy="369332"/>
          </a:xfrm>
          <a:prstGeom prst="rect">
            <a:avLst/>
          </a:prstGeom>
          <a:noFill/>
        </p:spPr>
        <p:txBody>
          <a:bodyPr wrap="square" rtlCol="0">
            <a:spAutoFit/>
          </a:bodyPr>
          <a:lstStyle/>
          <a:p>
            <a:r>
              <a:rPr lang="es-ES" dirty="0"/>
              <a:t> </a:t>
            </a:r>
          </a:p>
        </p:txBody>
      </p:sp>
      <p:pic>
        <p:nvPicPr>
          <p:cNvPr id="7" name="Imagen 23" descr="logo.emf">
            <a:extLst>
              <a:ext uri="{FF2B5EF4-FFF2-40B4-BE49-F238E27FC236}">
                <a16:creationId xmlns:a16="http://schemas.microsoft.com/office/drawing/2014/main" id="{A551A0AC-F093-44D1-A9EF-67793C97E2B0}"/>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95472" y="5872313"/>
            <a:ext cx="664698" cy="679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Agrupar 19">
            <a:extLst>
              <a:ext uri="{FF2B5EF4-FFF2-40B4-BE49-F238E27FC236}">
                <a16:creationId xmlns:a16="http://schemas.microsoft.com/office/drawing/2014/main" id="{A515B960-2485-4D2C-919D-F905CC821065}"/>
              </a:ext>
            </a:extLst>
          </p:cNvPr>
          <p:cNvGrpSpPr>
            <a:grpSpLocks/>
          </p:cNvGrpSpPr>
          <p:nvPr/>
        </p:nvGrpSpPr>
        <p:grpSpPr bwMode="auto">
          <a:xfrm>
            <a:off x="4995735" y="6083132"/>
            <a:ext cx="5626100" cy="650875"/>
            <a:chOff x="4756792" y="3895482"/>
            <a:chExt cx="4219635" cy="488101"/>
          </a:xfrm>
        </p:grpSpPr>
        <p:cxnSp>
          <p:nvCxnSpPr>
            <p:cNvPr id="9" name="Conector recto 8">
              <a:extLst>
                <a:ext uri="{FF2B5EF4-FFF2-40B4-BE49-F238E27FC236}">
                  <a16:creationId xmlns:a16="http://schemas.microsoft.com/office/drawing/2014/main" id="{9D03B505-DAFE-4E24-814B-E865033F7187}"/>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10" name="CuadroTexto 9">
              <a:extLst>
                <a:ext uri="{FF2B5EF4-FFF2-40B4-BE49-F238E27FC236}">
                  <a16:creationId xmlns:a16="http://schemas.microsoft.com/office/drawing/2014/main" id="{A7AE71C6-2F26-4F60-8423-0C518B1F2EDF}"/>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dirty="0">
                  <a:latin typeface="Montserrat Bold"/>
                  <a:cs typeface="Montserrat Bold"/>
                </a:rPr>
                <a:t>www.f</a:t>
              </a:r>
              <a:r>
                <a:rPr lang="es-ES" sz="1600" b="1" dirty="0">
                  <a:latin typeface="Montserrat Bold"/>
                  <a:cs typeface="Montserrat Bold"/>
                  <a:sym typeface="Helvetica Neue"/>
                </a:rPr>
                <a:t>undacionadsis.org</a:t>
              </a:r>
            </a:p>
          </p:txBody>
        </p:sp>
        <p:pic>
          <p:nvPicPr>
            <p:cNvPr id="11" name="Imagen 22" descr="negro.emf">
              <a:extLst>
                <a:ext uri="{FF2B5EF4-FFF2-40B4-BE49-F238E27FC236}">
                  <a16:creationId xmlns:a16="http://schemas.microsoft.com/office/drawing/2014/main" id="{AC892AF2-A124-469D-839A-D31ED27BE789}"/>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Imagen 2"/>
          <p:cNvPicPr>
            <a:picLocks noChangeAspect="1"/>
          </p:cNvPicPr>
          <p:nvPr/>
        </p:nvPicPr>
        <p:blipFill rotWithShape="1">
          <a:blip r:embed="rId4" cstate="hqprint">
            <a:extLst>
              <a:ext uri="{28A0092B-C50C-407E-A947-70E740481C1C}">
                <a14:useLocalDpi xmlns:a14="http://schemas.microsoft.com/office/drawing/2010/main" val="0"/>
              </a:ext>
            </a:extLst>
          </a:blip>
          <a:srcRect l="1136" t="9292" r="12046" b="12929"/>
          <a:stretch/>
        </p:blipFill>
        <p:spPr>
          <a:xfrm>
            <a:off x="156297" y="1072072"/>
            <a:ext cx="8732520" cy="4400550"/>
          </a:xfrm>
          <a:prstGeom prst="rect">
            <a:avLst/>
          </a:prstGeom>
        </p:spPr>
      </p:pic>
      <p:sp>
        <p:nvSpPr>
          <p:cNvPr id="4" name="Rectángulo 3"/>
          <p:cNvSpPr/>
          <p:nvPr/>
        </p:nvSpPr>
        <p:spPr>
          <a:xfrm>
            <a:off x="1476204" y="5518352"/>
            <a:ext cx="3403496" cy="369332"/>
          </a:xfrm>
          <a:prstGeom prst="rect">
            <a:avLst/>
          </a:prstGeom>
        </p:spPr>
        <p:txBody>
          <a:bodyPr wrap="none">
            <a:spAutoFit/>
          </a:bodyPr>
          <a:lstStyle/>
          <a:p>
            <a:r>
              <a:rPr lang="es-ES" dirty="0">
                <a:hlinkClick r:id="rId5"/>
              </a:rPr>
              <a:t>https://youtu.be/cqSd8u39O8U</a:t>
            </a:r>
            <a:r>
              <a:rPr lang="es-ES" dirty="0"/>
              <a:t> </a:t>
            </a:r>
          </a:p>
        </p:txBody>
      </p:sp>
      <p:sp>
        <p:nvSpPr>
          <p:cNvPr id="5" name="Rectángulo 4"/>
          <p:cNvSpPr/>
          <p:nvPr/>
        </p:nvSpPr>
        <p:spPr>
          <a:xfrm>
            <a:off x="5168222" y="5491168"/>
            <a:ext cx="3493264" cy="369332"/>
          </a:xfrm>
          <a:prstGeom prst="rect">
            <a:avLst/>
          </a:prstGeom>
        </p:spPr>
        <p:txBody>
          <a:bodyPr wrap="none">
            <a:spAutoFit/>
          </a:bodyPr>
          <a:lstStyle/>
          <a:p>
            <a:r>
              <a:rPr lang="es-ES" dirty="0">
                <a:hlinkClick r:id="rId6"/>
              </a:rPr>
              <a:t>https://youtu.be/dfSWO3MAiHU</a:t>
            </a:r>
            <a:r>
              <a:rPr lang="es-ES" dirty="0"/>
              <a:t> </a:t>
            </a:r>
          </a:p>
        </p:txBody>
      </p:sp>
    </p:spTree>
    <p:extLst>
      <p:ext uri="{BB962C8B-B14F-4D97-AF65-F5344CB8AC3E}">
        <p14:creationId xmlns:p14="http://schemas.microsoft.com/office/powerpoint/2010/main" val="1897694926"/>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a:extLst>
              <a:ext uri="{FF2B5EF4-FFF2-40B4-BE49-F238E27FC236}">
                <a16:creationId xmlns:a16="http://schemas.microsoft.com/office/drawing/2014/main" id="{EF0ED632-90C0-48A2-93DA-8367F1F01D7A}"/>
              </a:ext>
            </a:extLst>
          </p:cNvPr>
          <p:cNvSpPr>
            <a:spLocks noGrp="1" noChangeArrowheads="1"/>
          </p:cNvSpPr>
          <p:nvPr>
            <p:ph idx="1"/>
          </p:nvPr>
        </p:nvSpPr>
        <p:spPr bwMode="auto">
          <a:xfrm>
            <a:off x="9055119" y="0"/>
            <a:ext cx="3136880" cy="6785264"/>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p>
            <a:pPr marL="0" indent="0" algn="ctr">
              <a:buNone/>
            </a:pPr>
            <a:r>
              <a:rPr lang="es-ES" sz="4000" dirty="0">
                <a:solidFill>
                  <a:schemeClr val="bg1"/>
                </a:solidFill>
              </a:rPr>
              <a:t> Estrategias de prevención selectiva e indicada.</a:t>
            </a:r>
          </a:p>
          <a:p>
            <a:pPr marL="0" indent="0" algn="ctr">
              <a:buNone/>
            </a:pPr>
            <a:endParaRPr lang="es-ES" sz="4000" b="1" dirty="0">
              <a:solidFill>
                <a:schemeClr val="bg1"/>
              </a:solidFill>
            </a:endParaRPr>
          </a:p>
          <a:p>
            <a:pPr marL="0" indent="0" algn="ctr">
              <a:buNone/>
            </a:pPr>
            <a:endParaRPr lang="es-ES" b="1" dirty="0"/>
          </a:p>
          <a:p>
            <a:pPr marL="0" indent="0" algn="ctr">
              <a:buNone/>
            </a:pPr>
            <a:endParaRPr lang="es-ES" sz="2400" dirty="0"/>
          </a:p>
          <a:p>
            <a:pPr marL="0" indent="0" algn="ctr">
              <a:buNone/>
            </a:pPr>
            <a:endParaRPr lang="es-ES" sz="2400" dirty="0"/>
          </a:p>
        </p:txBody>
      </p:sp>
      <p:sp>
        <p:nvSpPr>
          <p:cNvPr id="2" name="CuadroTexto 1"/>
          <p:cNvSpPr txBox="1"/>
          <p:nvPr/>
        </p:nvSpPr>
        <p:spPr>
          <a:xfrm>
            <a:off x="688699" y="712576"/>
            <a:ext cx="6858000" cy="369332"/>
          </a:xfrm>
          <a:prstGeom prst="rect">
            <a:avLst/>
          </a:prstGeom>
          <a:noFill/>
        </p:spPr>
        <p:txBody>
          <a:bodyPr wrap="square" rtlCol="0">
            <a:spAutoFit/>
          </a:bodyPr>
          <a:lstStyle/>
          <a:p>
            <a:r>
              <a:rPr lang="es-ES" dirty="0"/>
              <a:t> </a:t>
            </a:r>
          </a:p>
        </p:txBody>
      </p:sp>
      <p:pic>
        <p:nvPicPr>
          <p:cNvPr id="7" name="Imagen 23" descr="logo.emf">
            <a:extLst>
              <a:ext uri="{FF2B5EF4-FFF2-40B4-BE49-F238E27FC236}">
                <a16:creationId xmlns:a16="http://schemas.microsoft.com/office/drawing/2014/main" id="{A551A0AC-F093-44D1-A9EF-67793C97E2B0}"/>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228291" y="6020457"/>
            <a:ext cx="664698" cy="679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Agrupar 19">
            <a:extLst>
              <a:ext uri="{FF2B5EF4-FFF2-40B4-BE49-F238E27FC236}">
                <a16:creationId xmlns:a16="http://schemas.microsoft.com/office/drawing/2014/main" id="{A515B960-2485-4D2C-919D-F905CC821065}"/>
              </a:ext>
            </a:extLst>
          </p:cNvPr>
          <p:cNvGrpSpPr>
            <a:grpSpLocks/>
          </p:cNvGrpSpPr>
          <p:nvPr/>
        </p:nvGrpSpPr>
        <p:grpSpPr bwMode="auto">
          <a:xfrm>
            <a:off x="6447345" y="6128852"/>
            <a:ext cx="5626100" cy="650875"/>
            <a:chOff x="4756792" y="3895482"/>
            <a:chExt cx="4219635" cy="488101"/>
          </a:xfrm>
        </p:grpSpPr>
        <p:cxnSp>
          <p:nvCxnSpPr>
            <p:cNvPr id="9" name="Conector recto 8">
              <a:extLst>
                <a:ext uri="{FF2B5EF4-FFF2-40B4-BE49-F238E27FC236}">
                  <a16:creationId xmlns:a16="http://schemas.microsoft.com/office/drawing/2014/main" id="{9D03B505-DAFE-4E24-814B-E865033F7187}"/>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10" name="CuadroTexto 9">
              <a:extLst>
                <a:ext uri="{FF2B5EF4-FFF2-40B4-BE49-F238E27FC236}">
                  <a16:creationId xmlns:a16="http://schemas.microsoft.com/office/drawing/2014/main" id="{A7AE71C6-2F26-4F60-8423-0C518B1F2EDF}"/>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dirty="0">
                  <a:latin typeface="Montserrat Bold"/>
                  <a:cs typeface="Montserrat Bold"/>
                </a:rPr>
                <a:t>www.f</a:t>
              </a:r>
              <a:r>
                <a:rPr lang="es-ES" sz="1600" b="1" dirty="0">
                  <a:latin typeface="Montserrat Bold"/>
                  <a:cs typeface="Montserrat Bold"/>
                  <a:sym typeface="Helvetica Neue"/>
                </a:rPr>
                <a:t>undacionadsis.org</a:t>
              </a:r>
            </a:p>
          </p:txBody>
        </p:sp>
        <p:pic>
          <p:nvPicPr>
            <p:cNvPr id="11" name="Imagen 22" descr="negro.emf">
              <a:extLst>
                <a:ext uri="{FF2B5EF4-FFF2-40B4-BE49-F238E27FC236}">
                  <a16:creationId xmlns:a16="http://schemas.microsoft.com/office/drawing/2014/main" id="{AC892AF2-A124-469D-839A-D31ED27BE789}"/>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n 15"/>
          <p:cNvPicPr>
            <a:picLocks noChangeAspect="1"/>
          </p:cNvPicPr>
          <p:nvPr/>
        </p:nvPicPr>
        <p:blipFill rotWithShape="1">
          <a:blip r:embed="rId4" cstate="hqprint">
            <a:extLst>
              <a:ext uri="{BEBA8EAE-BF5A-486C-A8C5-ECC9F3942E4B}">
                <a14:imgProps xmlns:a14="http://schemas.microsoft.com/office/drawing/2010/main">
                  <a14:imgLayer r:embed="rId5">
                    <a14:imgEffect>
                      <a14:sharpenSoften amount="50000"/>
                    </a14:imgEffect>
                    <a14:imgEffect>
                      <a14:colorTemperature colorTemp="5900"/>
                    </a14:imgEffect>
                    <a14:imgEffect>
                      <a14:brightnessContrast contrast="20000"/>
                    </a14:imgEffect>
                  </a14:imgLayer>
                </a14:imgProps>
              </a:ext>
              <a:ext uri="{28A0092B-C50C-407E-A947-70E740481C1C}">
                <a14:useLocalDpi xmlns:a14="http://schemas.microsoft.com/office/drawing/2010/main" val="0"/>
              </a:ext>
            </a:extLst>
          </a:blip>
          <a:srcRect/>
          <a:stretch/>
        </p:blipFill>
        <p:spPr>
          <a:xfrm>
            <a:off x="855001" y="416717"/>
            <a:ext cx="8200118" cy="5892643"/>
          </a:xfrm>
          <a:prstGeom prst="rect">
            <a:avLst/>
          </a:prstGeom>
          <a:ln>
            <a:noFill/>
          </a:ln>
          <a:effectLst>
            <a:softEdge rad="112500"/>
          </a:effectLst>
        </p:spPr>
      </p:pic>
    </p:spTree>
    <p:extLst>
      <p:ext uri="{BB962C8B-B14F-4D97-AF65-F5344CB8AC3E}">
        <p14:creationId xmlns:p14="http://schemas.microsoft.com/office/powerpoint/2010/main" val="3170083421"/>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a:extLst>
              <a:ext uri="{FF2B5EF4-FFF2-40B4-BE49-F238E27FC236}">
                <a16:creationId xmlns:a16="http://schemas.microsoft.com/office/drawing/2014/main" id="{EF0ED632-90C0-48A2-93DA-8367F1F01D7A}"/>
              </a:ext>
            </a:extLst>
          </p:cNvPr>
          <p:cNvSpPr>
            <a:spLocks noGrp="1" noChangeArrowheads="1"/>
          </p:cNvSpPr>
          <p:nvPr>
            <p:ph idx="1"/>
          </p:nvPr>
        </p:nvSpPr>
        <p:spPr bwMode="auto">
          <a:xfrm>
            <a:off x="9055119" y="0"/>
            <a:ext cx="3136880" cy="6785264"/>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p>
            <a:pPr marL="0" indent="0" algn="ctr">
              <a:buNone/>
            </a:pPr>
            <a:endParaRPr lang="es-ES" sz="3600" b="1" dirty="0"/>
          </a:p>
          <a:p>
            <a:pPr marL="0" indent="0" algn="ctr">
              <a:buNone/>
            </a:pPr>
            <a:r>
              <a:rPr lang="es-ES" sz="4000" dirty="0">
                <a:solidFill>
                  <a:schemeClr val="bg1"/>
                </a:solidFill>
              </a:rPr>
              <a:t>Estrategias de prevención selectiva e indicada.</a:t>
            </a:r>
          </a:p>
          <a:p>
            <a:pPr marL="0" indent="0" algn="ctr">
              <a:buNone/>
            </a:pPr>
            <a:endParaRPr lang="es-ES" sz="4000" b="1" dirty="0">
              <a:solidFill>
                <a:schemeClr val="bg1"/>
              </a:solidFill>
            </a:endParaRPr>
          </a:p>
          <a:p>
            <a:pPr marL="0" indent="0" algn="ctr">
              <a:buNone/>
            </a:pPr>
            <a:endParaRPr lang="es-ES" b="1" dirty="0"/>
          </a:p>
          <a:p>
            <a:pPr marL="0" indent="0" algn="ctr">
              <a:buNone/>
            </a:pPr>
            <a:endParaRPr lang="es-ES" sz="2400" dirty="0"/>
          </a:p>
          <a:p>
            <a:pPr marL="0" indent="0" algn="ctr">
              <a:buNone/>
            </a:pPr>
            <a:endParaRPr lang="es-ES" sz="2400" dirty="0"/>
          </a:p>
        </p:txBody>
      </p:sp>
      <p:sp>
        <p:nvSpPr>
          <p:cNvPr id="2" name="CuadroTexto 1"/>
          <p:cNvSpPr txBox="1"/>
          <p:nvPr/>
        </p:nvSpPr>
        <p:spPr>
          <a:xfrm>
            <a:off x="688699" y="712576"/>
            <a:ext cx="6858000" cy="369332"/>
          </a:xfrm>
          <a:prstGeom prst="rect">
            <a:avLst/>
          </a:prstGeom>
          <a:noFill/>
        </p:spPr>
        <p:txBody>
          <a:bodyPr wrap="square" rtlCol="0">
            <a:spAutoFit/>
          </a:bodyPr>
          <a:lstStyle/>
          <a:p>
            <a:r>
              <a:rPr lang="es-ES" dirty="0"/>
              <a:t> </a:t>
            </a:r>
          </a:p>
        </p:txBody>
      </p:sp>
      <p:pic>
        <p:nvPicPr>
          <p:cNvPr id="7" name="Imagen 23" descr="logo.emf">
            <a:extLst>
              <a:ext uri="{FF2B5EF4-FFF2-40B4-BE49-F238E27FC236}">
                <a16:creationId xmlns:a16="http://schemas.microsoft.com/office/drawing/2014/main" id="{A551A0AC-F093-44D1-A9EF-67793C97E2B0}"/>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228291" y="6020457"/>
            <a:ext cx="664698" cy="679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Agrupar 19">
            <a:extLst>
              <a:ext uri="{FF2B5EF4-FFF2-40B4-BE49-F238E27FC236}">
                <a16:creationId xmlns:a16="http://schemas.microsoft.com/office/drawing/2014/main" id="{A515B960-2485-4D2C-919D-F905CC821065}"/>
              </a:ext>
            </a:extLst>
          </p:cNvPr>
          <p:cNvGrpSpPr>
            <a:grpSpLocks/>
          </p:cNvGrpSpPr>
          <p:nvPr/>
        </p:nvGrpSpPr>
        <p:grpSpPr bwMode="auto">
          <a:xfrm>
            <a:off x="6447345" y="6128852"/>
            <a:ext cx="5626100" cy="650875"/>
            <a:chOff x="4756792" y="3895482"/>
            <a:chExt cx="4219635" cy="488101"/>
          </a:xfrm>
        </p:grpSpPr>
        <p:cxnSp>
          <p:nvCxnSpPr>
            <p:cNvPr id="9" name="Conector recto 8">
              <a:extLst>
                <a:ext uri="{FF2B5EF4-FFF2-40B4-BE49-F238E27FC236}">
                  <a16:creationId xmlns:a16="http://schemas.microsoft.com/office/drawing/2014/main" id="{9D03B505-DAFE-4E24-814B-E865033F7187}"/>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10" name="CuadroTexto 9">
              <a:extLst>
                <a:ext uri="{FF2B5EF4-FFF2-40B4-BE49-F238E27FC236}">
                  <a16:creationId xmlns:a16="http://schemas.microsoft.com/office/drawing/2014/main" id="{A7AE71C6-2F26-4F60-8423-0C518B1F2EDF}"/>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dirty="0">
                  <a:latin typeface="Montserrat Bold"/>
                  <a:cs typeface="Montserrat Bold"/>
                </a:rPr>
                <a:t>www.f</a:t>
              </a:r>
              <a:r>
                <a:rPr lang="es-ES" sz="1600" b="1" dirty="0">
                  <a:latin typeface="Montserrat Bold"/>
                  <a:cs typeface="Montserrat Bold"/>
                  <a:sym typeface="Helvetica Neue"/>
                </a:rPr>
                <a:t>undacionadsis.org</a:t>
              </a:r>
            </a:p>
          </p:txBody>
        </p:sp>
        <p:pic>
          <p:nvPicPr>
            <p:cNvPr id="11" name="Imagen 22" descr="negro.emf">
              <a:extLst>
                <a:ext uri="{FF2B5EF4-FFF2-40B4-BE49-F238E27FC236}">
                  <a16:creationId xmlns:a16="http://schemas.microsoft.com/office/drawing/2014/main" id="{AC892AF2-A124-469D-839A-D31ED27BE789}"/>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Rectángulo 2"/>
          <p:cNvSpPr/>
          <p:nvPr/>
        </p:nvSpPr>
        <p:spPr>
          <a:xfrm>
            <a:off x="892988" y="1196981"/>
            <a:ext cx="7805241" cy="5139869"/>
          </a:xfrm>
          <a:prstGeom prst="rect">
            <a:avLst/>
          </a:prstGeom>
        </p:spPr>
        <p:txBody>
          <a:bodyPr wrap="square">
            <a:spAutoFit/>
          </a:bodyPr>
          <a:lstStyle/>
          <a:p>
            <a:pPr marL="285750" indent="-285750" algn="just">
              <a:buFont typeface="Wingdings" panose="05000000000000000000" pitchFamily="2" charset="2"/>
              <a:buChar char="v"/>
            </a:pPr>
            <a:r>
              <a:rPr lang="es-ES" sz="2800" b="1" dirty="0">
                <a:solidFill>
                  <a:srgbClr val="CC9900"/>
                </a:solidFill>
                <a:effectLst>
                  <a:outerShdw blurRad="38100" dist="38100" dir="2700000" algn="tl">
                    <a:srgbClr val="000000">
                      <a:alpha val="43137"/>
                    </a:srgbClr>
                  </a:outerShdw>
                </a:effectLst>
                <a:latin typeface="ff2"/>
              </a:rPr>
              <a:t>Fomentar Factores Personalidad</a:t>
            </a:r>
            <a:r>
              <a:rPr lang="es-ES" sz="2400" dirty="0">
                <a:solidFill>
                  <a:srgbClr val="000000"/>
                </a:solidFill>
                <a:latin typeface="ff2"/>
              </a:rPr>
              <a:t>: tales como extraversión, autocontrol y vulnerabilidad emocional.</a:t>
            </a:r>
          </a:p>
          <a:p>
            <a:pPr marL="285750" indent="-285750" algn="just">
              <a:buFont typeface="Wingdings" panose="05000000000000000000" pitchFamily="2" charset="2"/>
              <a:buChar char="v"/>
            </a:pPr>
            <a:r>
              <a:rPr lang="es-ES" sz="2800" b="1" dirty="0">
                <a:solidFill>
                  <a:srgbClr val="C00000"/>
                </a:solidFill>
                <a:effectLst>
                  <a:outerShdw blurRad="38100" dist="38100" dir="2700000" algn="tl">
                    <a:srgbClr val="000000">
                      <a:alpha val="43137"/>
                    </a:srgbClr>
                  </a:outerShdw>
                </a:effectLst>
                <a:latin typeface="ff2"/>
              </a:rPr>
              <a:t>Fomentar los Factores familiares </a:t>
            </a:r>
            <a:r>
              <a:rPr lang="es-ES" sz="2400" dirty="0">
                <a:solidFill>
                  <a:srgbClr val="000000"/>
                </a:solidFill>
                <a:latin typeface="ff2"/>
              </a:rPr>
              <a:t>de protección como evitar los estilos autoritario y permisivo/evitativo.</a:t>
            </a:r>
          </a:p>
          <a:p>
            <a:pPr marL="285750" indent="-285750" algn="just">
              <a:buFont typeface="Wingdings" panose="05000000000000000000" pitchFamily="2" charset="2"/>
              <a:buChar char="v"/>
            </a:pPr>
            <a:r>
              <a:rPr lang="es-ES" sz="2800" b="1" dirty="0">
                <a:solidFill>
                  <a:schemeClr val="accent2">
                    <a:lumMod val="75000"/>
                  </a:schemeClr>
                </a:solidFill>
                <a:effectLst>
                  <a:outerShdw blurRad="38100" dist="38100" dir="2700000" algn="tl">
                    <a:srgbClr val="000000">
                      <a:alpha val="43137"/>
                    </a:srgbClr>
                  </a:outerShdw>
                </a:effectLst>
                <a:latin typeface="ff2"/>
              </a:rPr>
              <a:t>Fomentar Factores Sociales</a:t>
            </a:r>
            <a:r>
              <a:rPr lang="es-ES" sz="2400" dirty="0">
                <a:solidFill>
                  <a:srgbClr val="000000"/>
                </a:solidFill>
                <a:latin typeface="ff2"/>
              </a:rPr>
              <a:t>: detectar y eliminar aislamiento y fomentar las habilidades sociales. </a:t>
            </a:r>
          </a:p>
          <a:p>
            <a:pPr marL="285750" indent="-285750">
              <a:buFont typeface="Wingdings" panose="05000000000000000000" pitchFamily="2" charset="2"/>
              <a:buChar char="v"/>
            </a:pPr>
            <a:r>
              <a:rPr lang="es-ES" sz="2800" b="1" dirty="0">
                <a:solidFill>
                  <a:schemeClr val="accent4">
                    <a:lumMod val="75000"/>
                  </a:schemeClr>
                </a:solidFill>
                <a:effectLst>
                  <a:outerShdw blurRad="38100" dist="38100" dir="2700000" algn="tl">
                    <a:srgbClr val="000000">
                      <a:alpha val="43137"/>
                    </a:srgbClr>
                  </a:outerShdw>
                </a:effectLst>
                <a:latin typeface="ff2"/>
              </a:rPr>
              <a:t>Otros Factores de protección</a:t>
            </a:r>
            <a:r>
              <a:rPr lang="es-ES" sz="2400" dirty="0">
                <a:solidFill>
                  <a:srgbClr val="000000"/>
                </a:solidFill>
                <a:latin typeface="ff2"/>
              </a:rPr>
              <a:t>:</a:t>
            </a:r>
          </a:p>
          <a:p>
            <a:pPr marL="742950" lvl="1" indent="-285750" algn="just">
              <a:buFont typeface="Wingdings" panose="05000000000000000000" pitchFamily="2" charset="2"/>
              <a:buChar char="v"/>
            </a:pPr>
            <a:r>
              <a:rPr lang="es-ES" sz="2400" b="1" dirty="0">
                <a:solidFill>
                  <a:srgbClr val="000000"/>
                </a:solidFill>
                <a:latin typeface="ff2"/>
              </a:rPr>
              <a:t>Factores personales</a:t>
            </a:r>
            <a:r>
              <a:rPr lang="es-ES" sz="2400" dirty="0">
                <a:solidFill>
                  <a:srgbClr val="000000"/>
                </a:solidFill>
                <a:latin typeface="ff2"/>
              </a:rPr>
              <a:t>: Buen manejo de emociones y reconducción del estrés.</a:t>
            </a:r>
          </a:p>
          <a:p>
            <a:pPr marL="742950" lvl="1" indent="-285750" algn="just">
              <a:buFont typeface="Wingdings" panose="05000000000000000000" pitchFamily="2" charset="2"/>
              <a:buChar char="v"/>
            </a:pPr>
            <a:r>
              <a:rPr lang="es-ES" sz="2400" b="1" dirty="0">
                <a:solidFill>
                  <a:srgbClr val="000000"/>
                </a:solidFill>
                <a:latin typeface="ff2"/>
              </a:rPr>
              <a:t>Factores escolares</a:t>
            </a:r>
            <a:r>
              <a:rPr lang="es-ES" sz="2400" dirty="0">
                <a:solidFill>
                  <a:srgbClr val="000000"/>
                </a:solidFill>
                <a:latin typeface="ff2"/>
              </a:rPr>
              <a:t>: fomentar la capacidad de decisión, autoestima y autoconcepto positivo.</a:t>
            </a:r>
            <a:endParaRPr lang="es-ES" sz="2400" dirty="0">
              <a:solidFill>
                <a:srgbClr val="000000"/>
              </a:solidFill>
              <a:latin typeface="Source Sans Pro"/>
            </a:endParaRPr>
          </a:p>
        </p:txBody>
      </p:sp>
    </p:spTree>
    <p:extLst>
      <p:ext uri="{BB962C8B-B14F-4D97-AF65-F5344CB8AC3E}">
        <p14:creationId xmlns:p14="http://schemas.microsoft.com/office/powerpoint/2010/main" val="1677702809"/>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a:extLst>
              <a:ext uri="{FF2B5EF4-FFF2-40B4-BE49-F238E27FC236}">
                <a16:creationId xmlns:a16="http://schemas.microsoft.com/office/drawing/2014/main" id="{EF0ED632-90C0-48A2-93DA-8367F1F01D7A}"/>
              </a:ext>
            </a:extLst>
          </p:cNvPr>
          <p:cNvSpPr>
            <a:spLocks noGrp="1" noChangeArrowheads="1"/>
          </p:cNvSpPr>
          <p:nvPr>
            <p:ph idx="1"/>
          </p:nvPr>
        </p:nvSpPr>
        <p:spPr bwMode="auto">
          <a:xfrm>
            <a:off x="0" y="-1"/>
            <a:ext cx="12192000" cy="868097"/>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p>
            <a:pPr marL="0" indent="0" algn="ctr">
              <a:buNone/>
            </a:pPr>
            <a:endParaRPr lang="es-ES" sz="3600" b="1" dirty="0"/>
          </a:p>
          <a:p>
            <a:pPr marL="0" indent="0" algn="ctr">
              <a:buNone/>
            </a:pPr>
            <a:endParaRPr lang="es-ES" sz="4000" b="1" dirty="0">
              <a:solidFill>
                <a:schemeClr val="bg1"/>
              </a:solidFill>
            </a:endParaRPr>
          </a:p>
          <a:p>
            <a:pPr marL="0" indent="0" algn="ctr">
              <a:buNone/>
            </a:pPr>
            <a:endParaRPr lang="es-ES" sz="2400" b="1" dirty="0">
              <a:solidFill>
                <a:schemeClr val="bg1"/>
              </a:solidFill>
            </a:endParaRPr>
          </a:p>
          <a:p>
            <a:pPr marL="0" indent="0" algn="ctr">
              <a:buNone/>
            </a:pPr>
            <a:endParaRPr lang="es-ES" b="1" dirty="0"/>
          </a:p>
          <a:p>
            <a:pPr marL="0" indent="0" algn="ctr">
              <a:buNone/>
            </a:pPr>
            <a:endParaRPr lang="es-ES" sz="2400" dirty="0"/>
          </a:p>
          <a:p>
            <a:pPr marL="0" indent="0" algn="ctr">
              <a:buNone/>
            </a:pPr>
            <a:endParaRPr lang="es-ES" sz="2400" dirty="0"/>
          </a:p>
        </p:txBody>
      </p:sp>
      <p:sp>
        <p:nvSpPr>
          <p:cNvPr id="2" name="CuadroTexto 1"/>
          <p:cNvSpPr txBox="1"/>
          <p:nvPr/>
        </p:nvSpPr>
        <p:spPr>
          <a:xfrm>
            <a:off x="561109" y="498764"/>
            <a:ext cx="6858000" cy="369332"/>
          </a:xfrm>
          <a:prstGeom prst="rect">
            <a:avLst/>
          </a:prstGeom>
          <a:noFill/>
        </p:spPr>
        <p:txBody>
          <a:bodyPr wrap="square" rtlCol="0">
            <a:spAutoFit/>
          </a:bodyPr>
          <a:lstStyle/>
          <a:p>
            <a:r>
              <a:rPr lang="es-ES" dirty="0"/>
              <a:t>. </a:t>
            </a:r>
          </a:p>
        </p:txBody>
      </p:sp>
      <p:grpSp>
        <p:nvGrpSpPr>
          <p:cNvPr id="6" name="Agrupar 19">
            <a:extLst>
              <a:ext uri="{FF2B5EF4-FFF2-40B4-BE49-F238E27FC236}">
                <a16:creationId xmlns:a16="http://schemas.microsoft.com/office/drawing/2014/main" id="{A515B960-2485-4D2C-919D-F905CC821065}"/>
              </a:ext>
            </a:extLst>
          </p:cNvPr>
          <p:cNvGrpSpPr>
            <a:grpSpLocks/>
          </p:cNvGrpSpPr>
          <p:nvPr/>
        </p:nvGrpSpPr>
        <p:grpSpPr bwMode="auto">
          <a:xfrm>
            <a:off x="6013005" y="6140282"/>
            <a:ext cx="5626100" cy="650875"/>
            <a:chOff x="4756792" y="3895482"/>
            <a:chExt cx="4219635" cy="488101"/>
          </a:xfrm>
        </p:grpSpPr>
        <p:cxnSp>
          <p:nvCxnSpPr>
            <p:cNvPr id="7" name="Conector recto 6">
              <a:extLst>
                <a:ext uri="{FF2B5EF4-FFF2-40B4-BE49-F238E27FC236}">
                  <a16:creationId xmlns:a16="http://schemas.microsoft.com/office/drawing/2014/main" id="{9D03B505-DAFE-4E24-814B-E865033F7187}"/>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8" name="CuadroTexto 7">
              <a:extLst>
                <a:ext uri="{FF2B5EF4-FFF2-40B4-BE49-F238E27FC236}">
                  <a16:creationId xmlns:a16="http://schemas.microsoft.com/office/drawing/2014/main" id="{A7AE71C6-2F26-4F60-8423-0C518B1F2EDF}"/>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9" name="Imagen 22" descr="negro.emf">
              <a:extLst>
                <a:ext uri="{FF2B5EF4-FFF2-40B4-BE49-F238E27FC236}">
                  <a16:creationId xmlns:a16="http://schemas.microsoft.com/office/drawing/2014/main" id="{AC892AF2-A124-469D-839A-D31ED27BE789}"/>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n 23" descr="logo.emf">
            <a:extLst>
              <a:ext uri="{FF2B5EF4-FFF2-40B4-BE49-F238E27FC236}">
                <a16:creationId xmlns:a16="http://schemas.microsoft.com/office/drawing/2014/main" id="{A551A0AC-F093-44D1-A9EF-67793C97E2B0}"/>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995044" y="6024285"/>
            <a:ext cx="594318" cy="60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ángulo 11"/>
          <p:cNvSpPr/>
          <p:nvPr/>
        </p:nvSpPr>
        <p:spPr>
          <a:xfrm>
            <a:off x="387373" y="1504610"/>
            <a:ext cx="11251732" cy="5016758"/>
          </a:xfrm>
          <a:prstGeom prst="rect">
            <a:avLst/>
          </a:prstGeom>
        </p:spPr>
        <p:txBody>
          <a:bodyPr wrap="square">
            <a:spAutoFit/>
          </a:bodyPr>
          <a:lstStyle/>
          <a:p>
            <a:pPr algn="just"/>
            <a:r>
              <a:rPr lang="es-ES" sz="2400" b="1" dirty="0">
                <a:solidFill>
                  <a:srgbClr val="383838"/>
                </a:solidFill>
                <a:effectLst/>
                <a:latin typeface="Lato"/>
              </a:rPr>
              <a:t>Sexo, pornografía y compras.</a:t>
            </a:r>
          </a:p>
          <a:p>
            <a:pPr algn="just"/>
            <a:endParaRPr lang="es-ES" sz="800" b="1" i="1" dirty="0">
              <a:solidFill>
                <a:srgbClr val="383838"/>
              </a:solidFill>
              <a:latin typeface="Lato"/>
            </a:endParaRPr>
          </a:p>
          <a:p>
            <a:pPr marL="285750" indent="-285750" algn="just">
              <a:buFont typeface="Wingdings" panose="05000000000000000000" pitchFamily="2" charset="2"/>
              <a:buChar char="q"/>
            </a:pPr>
            <a:r>
              <a:rPr lang="es-ES" sz="2000" b="1" dirty="0">
                <a:solidFill>
                  <a:srgbClr val="FF3399"/>
                </a:solidFill>
                <a:effectLst>
                  <a:outerShdw blurRad="38100" dist="38100" dir="2700000" algn="tl">
                    <a:srgbClr val="000000">
                      <a:alpha val="43137"/>
                    </a:srgbClr>
                  </a:outerShdw>
                </a:effectLst>
              </a:rPr>
              <a:t>TIC y acceso a contenidos inadecuados</a:t>
            </a:r>
            <a:r>
              <a:rPr lang="es-ES" b="1" dirty="0"/>
              <a:t>.</a:t>
            </a:r>
            <a:r>
              <a:rPr lang="es-ES" dirty="0"/>
              <a:t> Determinada información que circula por Internet puede resultar nociva, sobre todo para jóvenes en proceso de maduración, que no tienen aún las herramientas para enfrentar determinados contenidos.</a:t>
            </a:r>
          </a:p>
          <a:p>
            <a:pPr marL="285750" indent="-285750" algn="just">
              <a:buFont typeface="Wingdings" panose="05000000000000000000" pitchFamily="2" charset="2"/>
              <a:buChar char="q"/>
            </a:pPr>
            <a:r>
              <a:rPr lang="es-ES" sz="2000" b="1" dirty="0">
                <a:solidFill>
                  <a:srgbClr val="7030A0"/>
                </a:solidFill>
              </a:rPr>
              <a:t>TIC y acoso escolar: </a:t>
            </a:r>
            <a:r>
              <a:rPr lang="es-ES" sz="2000" b="1" dirty="0" err="1">
                <a:solidFill>
                  <a:srgbClr val="7030A0"/>
                </a:solidFill>
              </a:rPr>
              <a:t>Cyberbullying</a:t>
            </a:r>
            <a:r>
              <a:rPr lang="es-ES" dirty="0"/>
              <a:t>. Las redes sociales y los móviles pueden emplearse de forma negativa, siendo utilizadas para nuevas formas de violencia escolar. El término </a:t>
            </a:r>
            <a:r>
              <a:rPr lang="es-ES" dirty="0" err="1"/>
              <a:t>cyberbullying</a:t>
            </a:r>
            <a:r>
              <a:rPr lang="es-ES" dirty="0"/>
              <a:t> describe una forma de intimidación y acoso en la que las personas que agreden utilizan cualquier nueva tecnología de forma intencional para causar daño a otro/a igual. Además las TIC permiten la grabación de esas agresiones y la toma de fotografías.</a:t>
            </a:r>
          </a:p>
          <a:p>
            <a:pPr marL="285750" indent="-285750" algn="just">
              <a:buFont typeface="Wingdings" panose="05000000000000000000" pitchFamily="2" charset="2"/>
              <a:buChar char="q"/>
            </a:pPr>
            <a:r>
              <a:rPr lang="es-ES" sz="2000" b="1" dirty="0">
                <a:solidFill>
                  <a:schemeClr val="accent1">
                    <a:lumMod val="75000"/>
                  </a:schemeClr>
                </a:solidFill>
                <a:effectLst>
                  <a:outerShdw blurRad="38100" dist="38100" dir="2700000" algn="tl">
                    <a:srgbClr val="000000">
                      <a:alpha val="43137"/>
                    </a:srgbClr>
                  </a:outerShdw>
                </a:effectLst>
              </a:rPr>
              <a:t>TIC y Sexo</a:t>
            </a:r>
            <a:r>
              <a:rPr lang="es-ES" dirty="0"/>
              <a:t>. El término </a:t>
            </a:r>
            <a:r>
              <a:rPr lang="es-ES" sz="2000" b="1" dirty="0">
                <a:solidFill>
                  <a:schemeClr val="accent1">
                    <a:lumMod val="75000"/>
                  </a:schemeClr>
                </a:solidFill>
                <a:effectLst>
                  <a:outerShdw blurRad="38100" dist="38100" dir="2700000" algn="tl">
                    <a:srgbClr val="000000">
                      <a:alpha val="43137"/>
                    </a:srgbClr>
                  </a:outerShdw>
                </a:effectLst>
              </a:rPr>
              <a:t>Grooming</a:t>
            </a:r>
            <a:r>
              <a:rPr lang="es-ES" dirty="0"/>
              <a:t> hace referencia a aquellas conductas realizadas por personas adultas para aproximarse a través de redes sociales u otro entornos virtuales a adolescentes, a veces fingiendo ser también menores, con el fin de conseguir material de carácter sexual o incluso quedar personalmente. También el acceso que los y las adolescentes tienen a través de Internet a información general sobre </a:t>
            </a:r>
            <a:r>
              <a:rPr lang="es-ES" sz="2000" b="1" dirty="0">
                <a:solidFill>
                  <a:schemeClr val="accent1">
                    <a:lumMod val="75000"/>
                  </a:schemeClr>
                </a:solidFill>
              </a:rPr>
              <a:t>sexo y contenidos pornográficos</a:t>
            </a:r>
            <a:r>
              <a:rPr lang="es-ES" dirty="0"/>
              <a:t>, sin otros referentes, pueden llevar a una conceptualización de las relaciones sexuales distorsionadas y basadas en prejuicios.</a:t>
            </a:r>
          </a:p>
          <a:p>
            <a:pPr algn="just"/>
            <a:endParaRPr lang="es-ES" b="1" i="1" dirty="0">
              <a:solidFill>
                <a:srgbClr val="383838"/>
              </a:solidFill>
              <a:effectLst/>
              <a:latin typeface="Lato"/>
            </a:endParaRPr>
          </a:p>
        </p:txBody>
      </p:sp>
    </p:spTree>
    <p:extLst>
      <p:ext uri="{BB962C8B-B14F-4D97-AF65-F5344CB8AC3E}">
        <p14:creationId xmlns:p14="http://schemas.microsoft.com/office/powerpoint/2010/main" val="3536146508"/>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a:extLst>
              <a:ext uri="{FF2B5EF4-FFF2-40B4-BE49-F238E27FC236}">
                <a16:creationId xmlns:a16="http://schemas.microsoft.com/office/drawing/2014/main" id="{EF0ED632-90C0-48A2-93DA-8367F1F01D7A}"/>
              </a:ext>
            </a:extLst>
          </p:cNvPr>
          <p:cNvSpPr>
            <a:spLocks noGrp="1" noChangeArrowheads="1"/>
          </p:cNvSpPr>
          <p:nvPr>
            <p:ph idx="1"/>
          </p:nvPr>
        </p:nvSpPr>
        <p:spPr bwMode="auto">
          <a:xfrm>
            <a:off x="0" y="-1"/>
            <a:ext cx="12192000" cy="868097"/>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p>
            <a:pPr marL="0" indent="0" algn="ctr">
              <a:buNone/>
            </a:pPr>
            <a:endParaRPr lang="es-ES" sz="3600" b="1" dirty="0"/>
          </a:p>
          <a:p>
            <a:pPr marL="0" indent="0" algn="ctr">
              <a:buNone/>
            </a:pPr>
            <a:endParaRPr lang="es-ES" sz="4000" b="1" dirty="0">
              <a:solidFill>
                <a:schemeClr val="bg1"/>
              </a:solidFill>
            </a:endParaRPr>
          </a:p>
          <a:p>
            <a:pPr marL="0" indent="0" algn="ctr">
              <a:buNone/>
            </a:pPr>
            <a:endParaRPr lang="es-ES" sz="2400" b="1" dirty="0">
              <a:solidFill>
                <a:schemeClr val="bg1"/>
              </a:solidFill>
            </a:endParaRPr>
          </a:p>
          <a:p>
            <a:pPr marL="0" indent="0" algn="ctr">
              <a:buNone/>
            </a:pPr>
            <a:endParaRPr lang="es-ES" b="1" dirty="0"/>
          </a:p>
          <a:p>
            <a:pPr marL="0" indent="0" algn="ctr">
              <a:buNone/>
            </a:pPr>
            <a:endParaRPr lang="es-ES" sz="2400" dirty="0"/>
          </a:p>
          <a:p>
            <a:pPr marL="0" indent="0" algn="ctr">
              <a:buNone/>
            </a:pPr>
            <a:endParaRPr lang="es-ES" sz="2400" dirty="0"/>
          </a:p>
        </p:txBody>
      </p:sp>
      <p:sp>
        <p:nvSpPr>
          <p:cNvPr id="2" name="CuadroTexto 1"/>
          <p:cNvSpPr txBox="1"/>
          <p:nvPr/>
        </p:nvSpPr>
        <p:spPr>
          <a:xfrm>
            <a:off x="561109" y="498764"/>
            <a:ext cx="6858000" cy="369332"/>
          </a:xfrm>
          <a:prstGeom prst="rect">
            <a:avLst/>
          </a:prstGeom>
          <a:noFill/>
        </p:spPr>
        <p:txBody>
          <a:bodyPr wrap="square" rtlCol="0">
            <a:spAutoFit/>
          </a:bodyPr>
          <a:lstStyle/>
          <a:p>
            <a:r>
              <a:rPr lang="es-ES" dirty="0"/>
              <a:t>. </a:t>
            </a:r>
          </a:p>
        </p:txBody>
      </p:sp>
      <p:grpSp>
        <p:nvGrpSpPr>
          <p:cNvPr id="6" name="Agrupar 19">
            <a:extLst>
              <a:ext uri="{FF2B5EF4-FFF2-40B4-BE49-F238E27FC236}">
                <a16:creationId xmlns:a16="http://schemas.microsoft.com/office/drawing/2014/main" id="{A515B960-2485-4D2C-919D-F905CC821065}"/>
              </a:ext>
            </a:extLst>
          </p:cNvPr>
          <p:cNvGrpSpPr>
            <a:grpSpLocks/>
          </p:cNvGrpSpPr>
          <p:nvPr/>
        </p:nvGrpSpPr>
        <p:grpSpPr bwMode="auto">
          <a:xfrm>
            <a:off x="6013005" y="6140282"/>
            <a:ext cx="5626100" cy="650875"/>
            <a:chOff x="4756792" y="3895482"/>
            <a:chExt cx="4219635" cy="488101"/>
          </a:xfrm>
        </p:grpSpPr>
        <p:cxnSp>
          <p:nvCxnSpPr>
            <p:cNvPr id="7" name="Conector recto 6">
              <a:extLst>
                <a:ext uri="{FF2B5EF4-FFF2-40B4-BE49-F238E27FC236}">
                  <a16:creationId xmlns:a16="http://schemas.microsoft.com/office/drawing/2014/main" id="{9D03B505-DAFE-4E24-814B-E865033F7187}"/>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8" name="CuadroTexto 7">
              <a:extLst>
                <a:ext uri="{FF2B5EF4-FFF2-40B4-BE49-F238E27FC236}">
                  <a16:creationId xmlns:a16="http://schemas.microsoft.com/office/drawing/2014/main" id="{A7AE71C6-2F26-4F60-8423-0C518B1F2EDF}"/>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9" name="Imagen 22" descr="negro.emf">
              <a:extLst>
                <a:ext uri="{FF2B5EF4-FFF2-40B4-BE49-F238E27FC236}">
                  <a16:creationId xmlns:a16="http://schemas.microsoft.com/office/drawing/2014/main" id="{AC892AF2-A124-469D-839A-D31ED27BE789}"/>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n 23" descr="logo.emf">
            <a:extLst>
              <a:ext uri="{FF2B5EF4-FFF2-40B4-BE49-F238E27FC236}">
                <a16:creationId xmlns:a16="http://schemas.microsoft.com/office/drawing/2014/main" id="{A551A0AC-F093-44D1-A9EF-67793C97E2B0}"/>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995044" y="6024285"/>
            <a:ext cx="594318" cy="60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ángulo 11"/>
          <p:cNvSpPr/>
          <p:nvPr/>
        </p:nvSpPr>
        <p:spPr>
          <a:xfrm>
            <a:off x="1292203" y="2134482"/>
            <a:ext cx="9720073" cy="2523768"/>
          </a:xfrm>
          <a:prstGeom prst="rect">
            <a:avLst/>
          </a:prstGeom>
        </p:spPr>
        <p:txBody>
          <a:bodyPr wrap="square">
            <a:spAutoFit/>
          </a:bodyPr>
          <a:lstStyle/>
          <a:p>
            <a:pPr algn="just"/>
            <a:r>
              <a:rPr lang="es-ES" sz="2400" b="1" dirty="0">
                <a:solidFill>
                  <a:srgbClr val="383838"/>
                </a:solidFill>
                <a:effectLst/>
                <a:latin typeface="Lato"/>
              </a:rPr>
              <a:t>Prevención de Abusos.</a:t>
            </a:r>
          </a:p>
          <a:p>
            <a:pPr algn="just"/>
            <a:endParaRPr lang="es-ES" sz="800" b="1" dirty="0">
              <a:solidFill>
                <a:srgbClr val="383838"/>
              </a:solidFill>
              <a:latin typeface="Lato"/>
            </a:endParaRPr>
          </a:p>
          <a:p>
            <a:pPr marL="285750" indent="-285750" algn="just">
              <a:buFont typeface="Arial" panose="020B0604020202020204" pitchFamily="34" charset="0"/>
              <a:buChar char="•"/>
            </a:pPr>
            <a:r>
              <a:rPr lang="es-ES" b="1" dirty="0">
                <a:solidFill>
                  <a:srgbClr val="383838"/>
                </a:solidFill>
                <a:latin typeface="Lato"/>
              </a:rPr>
              <a:t>Brecha digital entre Nativos e Inmigrantes: </a:t>
            </a:r>
            <a:r>
              <a:rPr lang="es-ES" b="1" i="1" dirty="0">
                <a:solidFill>
                  <a:srgbClr val="383838"/>
                </a:solidFill>
                <a:latin typeface="Lato"/>
                <a:hlinkClick r:id="rId4"/>
              </a:rPr>
              <a:t>https://www.youtube.com/watch?v=Gw2aKHOA_sc</a:t>
            </a:r>
            <a:endParaRPr lang="es-ES" b="1" i="1" dirty="0">
              <a:solidFill>
                <a:srgbClr val="383838"/>
              </a:solidFill>
              <a:latin typeface="Lato"/>
            </a:endParaRPr>
          </a:p>
          <a:p>
            <a:pPr marL="285750" indent="-285750" algn="just">
              <a:buFont typeface="Arial" panose="020B0604020202020204" pitchFamily="34" charset="0"/>
              <a:buChar char="•"/>
            </a:pPr>
            <a:r>
              <a:rPr lang="es-ES" b="1" i="1" dirty="0">
                <a:solidFill>
                  <a:srgbClr val="383838"/>
                </a:solidFill>
                <a:latin typeface="Lato"/>
              </a:rPr>
              <a:t>Equilibrar el uso de las comunicaciones digitales con el contacto físico y emocional. Ventajas y desventajas de las TICs Elsa </a:t>
            </a:r>
            <a:r>
              <a:rPr lang="es-ES" b="1" i="1" dirty="0" err="1">
                <a:solidFill>
                  <a:srgbClr val="383838"/>
                </a:solidFill>
                <a:latin typeface="Lato"/>
              </a:rPr>
              <a:t>Punset</a:t>
            </a:r>
            <a:r>
              <a:rPr lang="es-ES" b="1" i="1" dirty="0">
                <a:solidFill>
                  <a:srgbClr val="383838"/>
                </a:solidFill>
                <a:latin typeface="Lato"/>
              </a:rPr>
              <a:t>: </a:t>
            </a:r>
            <a:r>
              <a:rPr lang="es-ES" b="1" i="1" dirty="0">
                <a:solidFill>
                  <a:srgbClr val="383838"/>
                </a:solidFill>
                <a:latin typeface="Lato"/>
                <a:hlinkClick r:id="rId5"/>
              </a:rPr>
              <a:t>https://www.youtube.com/watch?v=3AeS_hqaAKw</a:t>
            </a:r>
            <a:endParaRPr lang="es-ES" b="1" i="1" dirty="0">
              <a:solidFill>
                <a:srgbClr val="383838"/>
              </a:solidFill>
              <a:latin typeface="Lato"/>
            </a:endParaRPr>
          </a:p>
          <a:p>
            <a:pPr marL="285750" indent="-285750" algn="just">
              <a:buFont typeface="Arial" panose="020B0604020202020204" pitchFamily="34" charset="0"/>
              <a:buChar char="•"/>
            </a:pPr>
            <a:r>
              <a:rPr lang="es-ES" b="1" i="1" dirty="0" err="1">
                <a:solidFill>
                  <a:srgbClr val="383838"/>
                </a:solidFill>
                <a:latin typeface="Lato"/>
              </a:rPr>
              <a:t>Webinar</a:t>
            </a:r>
            <a:r>
              <a:rPr lang="es-ES" b="1" i="1" dirty="0">
                <a:solidFill>
                  <a:srgbClr val="383838"/>
                </a:solidFill>
                <a:latin typeface="Lato"/>
              </a:rPr>
              <a:t> sobre TIC usar sin abusar:  </a:t>
            </a:r>
            <a:r>
              <a:rPr lang="es-ES" b="1" i="1" dirty="0">
                <a:solidFill>
                  <a:srgbClr val="383838"/>
                </a:solidFill>
                <a:latin typeface="Lato"/>
                <a:hlinkClick r:id="rId6"/>
              </a:rPr>
              <a:t>https://www.youtube.com/watch?v=MDtDT45sDfY</a:t>
            </a:r>
            <a:r>
              <a:rPr lang="es-ES" b="1" i="1" dirty="0">
                <a:solidFill>
                  <a:srgbClr val="383838"/>
                </a:solidFill>
                <a:latin typeface="Lato"/>
              </a:rPr>
              <a:t>   </a:t>
            </a:r>
            <a:endParaRPr lang="es-ES" b="1" i="1" dirty="0">
              <a:solidFill>
                <a:srgbClr val="383838"/>
              </a:solidFill>
              <a:effectLst/>
              <a:latin typeface="Lato"/>
            </a:endParaRPr>
          </a:p>
        </p:txBody>
      </p:sp>
    </p:spTree>
    <p:extLst>
      <p:ext uri="{BB962C8B-B14F-4D97-AF65-F5344CB8AC3E}">
        <p14:creationId xmlns:p14="http://schemas.microsoft.com/office/powerpoint/2010/main" val="3899727547"/>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a:extLst>
              <a:ext uri="{FF2B5EF4-FFF2-40B4-BE49-F238E27FC236}">
                <a16:creationId xmlns:a16="http://schemas.microsoft.com/office/drawing/2014/main" id="{EF0ED632-90C0-48A2-93DA-8367F1F01D7A}"/>
              </a:ext>
            </a:extLst>
          </p:cNvPr>
          <p:cNvSpPr>
            <a:spLocks noGrp="1" noChangeArrowheads="1"/>
          </p:cNvSpPr>
          <p:nvPr>
            <p:ph idx="1"/>
          </p:nvPr>
        </p:nvSpPr>
        <p:spPr bwMode="auto">
          <a:xfrm>
            <a:off x="0" y="-1"/>
            <a:ext cx="12192000" cy="868097"/>
          </a:xfrm>
          <a:prstGeom prst="rect">
            <a:avLst/>
          </a:prstGeom>
          <a:solidFill>
            <a:srgbClr val="81981B"/>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60959" rIns="60959" anchor="ctr"/>
          <a:lstStyle/>
          <a:p>
            <a:pPr marL="0" indent="0" algn="ctr">
              <a:buNone/>
            </a:pPr>
            <a:endParaRPr lang="es-ES" sz="3600" b="1" dirty="0"/>
          </a:p>
          <a:p>
            <a:pPr marL="0" indent="0" algn="ctr">
              <a:buNone/>
            </a:pPr>
            <a:endParaRPr lang="es-ES" sz="4000" b="1" dirty="0">
              <a:solidFill>
                <a:schemeClr val="bg1"/>
              </a:solidFill>
            </a:endParaRPr>
          </a:p>
          <a:p>
            <a:pPr marL="0" indent="0" algn="ctr">
              <a:buNone/>
            </a:pPr>
            <a:endParaRPr lang="es-ES" sz="2400" b="1" dirty="0">
              <a:solidFill>
                <a:schemeClr val="bg1"/>
              </a:solidFill>
            </a:endParaRPr>
          </a:p>
          <a:p>
            <a:pPr marL="0" indent="0" algn="ctr">
              <a:buNone/>
            </a:pPr>
            <a:endParaRPr lang="es-ES" b="1" dirty="0"/>
          </a:p>
          <a:p>
            <a:pPr marL="0" indent="0" algn="ctr">
              <a:buNone/>
            </a:pPr>
            <a:endParaRPr lang="es-ES" sz="2400" dirty="0"/>
          </a:p>
          <a:p>
            <a:pPr marL="0" indent="0" algn="ctr">
              <a:buNone/>
            </a:pPr>
            <a:endParaRPr lang="es-ES" sz="2400" dirty="0"/>
          </a:p>
        </p:txBody>
      </p:sp>
      <p:sp>
        <p:nvSpPr>
          <p:cNvPr id="2" name="CuadroTexto 1"/>
          <p:cNvSpPr txBox="1"/>
          <p:nvPr/>
        </p:nvSpPr>
        <p:spPr>
          <a:xfrm>
            <a:off x="561109" y="498764"/>
            <a:ext cx="6858000" cy="369332"/>
          </a:xfrm>
          <a:prstGeom prst="rect">
            <a:avLst/>
          </a:prstGeom>
          <a:noFill/>
        </p:spPr>
        <p:txBody>
          <a:bodyPr wrap="square" rtlCol="0">
            <a:spAutoFit/>
          </a:bodyPr>
          <a:lstStyle/>
          <a:p>
            <a:r>
              <a:rPr lang="es-ES" dirty="0"/>
              <a:t>. </a:t>
            </a:r>
          </a:p>
        </p:txBody>
      </p:sp>
      <p:grpSp>
        <p:nvGrpSpPr>
          <p:cNvPr id="6" name="Agrupar 19">
            <a:extLst>
              <a:ext uri="{FF2B5EF4-FFF2-40B4-BE49-F238E27FC236}">
                <a16:creationId xmlns:a16="http://schemas.microsoft.com/office/drawing/2014/main" id="{A515B960-2485-4D2C-919D-F905CC821065}"/>
              </a:ext>
            </a:extLst>
          </p:cNvPr>
          <p:cNvGrpSpPr>
            <a:grpSpLocks/>
          </p:cNvGrpSpPr>
          <p:nvPr/>
        </p:nvGrpSpPr>
        <p:grpSpPr bwMode="auto">
          <a:xfrm>
            <a:off x="6013005" y="6140282"/>
            <a:ext cx="5626100" cy="650875"/>
            <a:chOff x="4756792" y="3895482"/>
            <a:chExt cx="4219635" cy="488101"/>
          </a:xfrm>
        </p:grpSpPr>
        <p:cxnSp>
          <p:nvCxnSpPr>
            <p:cNvPr id="7" name="Conector recto 6">
              <a:extLst>
                <a:ext uri="{FF2B5EF4-FFF2-40B4-BE49-F238E27FC236}">
                  <a16:creationId xmlns:a16="http://schemas.microsoft.com/office/drawing/2014/main" id="{9D03B505-DAFE-4E24-814B-E865033F7187}"/>
                </a:ext>
              </a:extLst>
            </p:cNvPr>
            <p:cNvCxnSpPr/>
            <p:nvPr/>
          </p:nvCxnSpPr>
          <p:spPr>
            <a:xfrm>
              <a:off x="7649242" y="3895482"/>
              <a:ext cx="0" cy="488101"/>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8" name="CuadroTexto 7">
              <a:extLst>
                <a:ext uri="{FF2B5EF4-FFF2-40B4-BE49-F238E27FC236}">
                  <a16:creationId xmlns:a16="http://schemas.microsoft.com/office/drawing/2014/main" id="{A7AE71C6-2F26-4F60-8423-0C518B1F2EDF}"/>
                </a:ext>
              </a:extLst>
            </p:cNvPr>
            <p:cNvSpPr txBox="1"/>
            <p:nvPr/>
          </p:nvSpPr>
          <p:spPr>
            <a:xfrm>
              <a:off x="4756792" y="3959577"/>
              <a:ext cx="2830629"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67733" tIns="67733" rIns="67733" bIns="67733" spcCol="38100" anchor="ctr">
              <a:spAutoFit/>
            </a:bodyPr>
            <a:lstStyle>
              <a:lvl1pPr>
                <a:defRPr/>
              </a:lvl1pPr>
              <a:lvl2pPr>
                <a:defRPr/>
              </a:lvl2pPr>
              <a:lvl3pPr>
                <a:defRPr/>
              </a:lvl3pPr>
              <a:lvl4pPr>
                <a:defRPr/>
              </a:lvl4pPr>
              <a:lvl5pPr>
                <a:defRPr/>
              </a:lvl5pPr>
              <a:lvl6pPr>
                <a:defRPr/>
              </a:lvl6pPr>
              <a:lvl7pPr>
                <a:defRPr/>
              </a:lvl7pPr>
              <a:lvl8pPr>
                <a:defRPr/>
              </a:lvl8pPr>
              <a:lvl9pPr>
                <a:defRPr/>
              </a:lvl9pPr>
            </a:lstStyle>
            <a:p>
              <a:pPr algn="r" defTabSz="1100639" eaLnBrk="1" fontAlgn="auto">
                <a:spcBef>
                  <a:spcPts val="0"/>
                </a:spcBef>
                <a:spcAft>
                  <a:spcPts val="0"/>
                </a:spcAft>
                <a:defRPr/>
              </a:pPr>
              <a:r>
                <a:rPr lang="es-ES" sz="1600" b="1" err="1">
                  <a:latin typeface="Montserrat Bold"/>
                  <a:cs typeface="Montserrat Bold"/>
                </a:rPr>
                <a:t>www.f</a:t>
              </a:r>
              <a:r>
                <a:rPr lang="es-ES" sz="1600" b="1" err="1">
                  <a:latin typeface="Montserrat Bold"/>
                  <a:cs typeface="Montserrat Bold"/>
                  <a:sym typeface="Helvetica Neue"/>
                </a:rPr>
                <a:t>undacionadsis.org</a:t>
              </a:r>
              <a:endParaRPr lang="es-ES" sz="1600" b="1">
                <a:latin typeface="Montserrat Bold"/>
                <a:cs typeface="Montserrat Bold"/>
                <a:sym typeface="Helvetica Neue"/>
              </a:endParaRPr>
            </a:p>
          </p:txBody>
        </p:sp>
        <p:pic>
          <p:nvPicPr>
            <p:cNvPr id="9" name="Imagen 22" descr="negro.emf">
              <a:extLst>
                <a:ext uri="{FF2B5EF4-FFF2-40B4-BE49-F238E27FC236}">
                  <a16:creationId xmlns:a16="http://schemas.microsoft.com/office/drawing/2014/main" id="{AC892AF2-A124-469D-839A-D31ED27BE789}"/>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847379" y="3999354"/>
              <a:ext cx="1129048" cy="2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n 23" descr="logo.emf">
            <a:extLst>
              <a:ext uri="{FF2B5EF4-FFF2-40B4-BE49-F238E27FC236}">
                <a16:creationId xmlns:a16="http://schemas.microsoft.com/office/drawing/2014/main" id="{A551A0AC-F093-44D1-A9EF-67793C97E2B0}"/>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995044" y="6024285"/>
            <a:ext cx="594318" cy="60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ángulo 11"/>
          <p:cNvSpPr/>
          <p:nvPr/>
        </p:nvSpPr>
        <p:spPr>
          <a:xfrm>
            <a:off x="1292203" y="2134482"/>
            <a:ext cx="9720073" cy="2769989"/>
          </a:xfrm>
          <a:prstGeom prst="rect">
            <a:avLst/>
          </a:prstGeom>
        </p:spPr>
        <p:txBody>
          <a:bodyPr wrap="square">
            <a:spAutoFit/>
          </a:bodyPr>
          <a:lstStyle/>
          <a:p>
            <a:pPr algn="just"/>
            <a:r>
              <a:rPr lang="es-ES" sz="2400" b="1" dirty="0">
                <a:solidFill>
                  <a:srgbClr val="383838"/>
                </a:solidFill>
                <a:effectLst/>
                <a:latin typeface="Lato"/>
              </a:rPr>
              <a:t>Claves para la prevención selectiva.</a:t>
            </a:r>
          </a:p>
          <a:p>
            <a:pPr marL="342900" indent="-342900" algn="just">
              <a:buFont typeface="Wingdings" panose="05000000000000000000" pitchFamily="2" charset="2"/>
              <a:buChar char="q"/>
            </a:pPr>
            <a:r>
              <a:rPr lang="es-ES" sz="2400" b="1" dirty="0">
                <a:solidFill>
                  <a:srgbClr val="383838"/>
                </a:solidFill>
                <a:latin typeface="Lato"/>
              </a:rPr>
              <a:t>Adicción a las nuevas tecnologías: ¿se puede prevenir? </a:t>
            </a:r>
            <a:r>
              <a:rPr lang="es-ES" sz="2400" b="1" dirty="0">
                <a:solidFill>
                  <a:srgbClr val="383838"/>
                </a:solidFill>
                <a:latin typeface="Lato"/>
                <a:hlinkClick r:id="rId4"/>
              </a:rPr>
              <a:t>https://www.youtube.com/watch?v=6g_9e3zyx8I</a:t>
            </a:r>
            <a:r>
              <a:rPr lang="es-ES" sz="2400" b="1" dirty="0">
                <a:solidFill>
                  <a:srgbClr val="383838"/>
                </a:solidFill>
                <a:latin typeface="Lato"/>
              </a:rPr>
              <a:t> </a:t>
            </a:r>
          </a:p>
          <a:p>
            <a:pPr marL="342900" indent="-342900" algn="just">
              <a:buFont typeface="Wingdings" panose="05000000000000000000" pitchFamily="2" charset="2"/>
              <a:buChar char="q"/>
            </a:pPr>
            <a:r>
              <a:rPr lang="es-ES" sz="2400" b="1" dirty="0">
                <a:solidFill>
                  <a:srgbClr val="383838"/>
                </a:solidFill>
                <a:latin typeface="Lato"/>
              </a:rPr>
              <a:t>Adictos a la tecnología: </a:t>
            </a:r>
            <a:r>
              <a:rPr lang="es-ES" sz="2400" b="1" dirty="0">
                <a:solidFill>
                  <a:srgbClr val="383838"/>
                </a:solidFill>
                <a:latin typeface="Lato"/>
                <a:hlinkClick r:id="rId5"/>
              </a:rPr>
              <a:t>https://www.youtube.com/watch?v=uyTs0nFPNUQ</a:t>
            </a:r>
            <a:r>
              <a:rPr lang="es-ES" sz="2400" b="1" dirty="0">
                <a:solidFill>
                  <a:srgbClr val="383838"/>
                </a:solidFill>
                <a:latin typeface="Lato"/>
              </a:rPr>
              <a:t> </a:t>
            </a:r>
          </a:p>
          <a:p>
            <a:pPr marL="342900" indent="-342900" algn="just">
              <a:buFont typeface="Wingdings" panose="05000000000000000000" pitchFamily="2" charset="2"/>
              <a:buChar char="q"/>
            </a:pPr>
            <a:endParaRPr lang="es-ES" sz="2400" b="1" dirty="0">
              <a:solidFill>
                <a:srgbClr val="383838"/>
              </a:solidFill>
              <a:effectLst/>
              <a:latin typeface="Lato"/>
            </a:endParaRPr>
          </a:p>
          <a:p>
            <a:pPr algn="just"/>
            <a:endParaRPr lang="es-ES" sz="800" b="1" dirty="0">
              <a:solidFill>
                <a:srgbClr val="383838"/>
              </a:solidFill>
              <a:latin typeface="Lato"/>
            </a:endParaRPr>
          </a:p>
          <a:p>
            <a:pPr algn="just"/>
            <a:endParaRPr lang="es-ES" sz="1100" b="1" dirty="0">
              <a:solidFill>
                <a:srgbClr val="383838"/>
              </a:solidFill>
              <a:latin typeface="Lato"/>
            </a:endParaRPr>
          </a:p>
          <a:p>
            <a:pPr algn="just"/>
            <a:endParaRPr lang="es-ES" sz="1100" b="1" dirty="0">
              <a:solidFill>
                <a:srgbClr val="383838"/>
              </a:solidFill>
              <a:latin typeface="Lato"/>
            </a:endParaRPr>
          </a:p>
        </p:txBody>
      </p:sp>
    </p:spTree>
    <p:extLst>
      <p:ext uri="{BB962C8B-B14F-4D97-AF65-F5344CB8AC3E}">
        <p14:creationId xmlns:p14="http://schemas.microsoft.com/office/powerpoint/2010/main" val="3456829285"/>
      </p:ext>
    </p:extLst>
  </p:cSld>
  <p:clrMapOvr>
    <a:masterClrMapping/>
  </p:clrMapOvr>
  <p:transition spd="slow">
    <p:fad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4720E629F856F9468468EA527F259362" ma:contentTypeVersion="13" ma:contentTypeDescription="Crear nuevo documento." ma:contentTypeScope="" ma:versionID="7d1440c033d0525f08ade175aa0c34f4">
  <xsd:schema xmlns:xsd="http://www.w3.org/2001/XMLSchema" xmlns:xs="http://www.w3.org/2001/XMLSchema" xmlns:p="http://schemas.microsoft.com/office/2006/metadata/properties" xmlns:ns2="be4bb513-ff73-4c08-9984-160e21411416" xmlns:ns3="7e083186-0321-4d8d-803c-45cdc24a735d" targetNamespace="http://schemas.microsoft.com/office/2006/metadata/properties" ma:root="true" ma:fieldsID="678b5c3781ad0a280f1fce8535fc847c" ns2:_="" ns3:_="">
    <xsd:import namespace="be4bb513-ff73-4c08-9984-160e21411416"/>
    <xsd:import namespace="7e083186-0321-4d8d-803c-45cdc24a735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EventHashCode" minOccurs="0"/>
                <xsd:element ref="ns2:MediaServiceGenerationTime" minOccurs="0"/>
                <xsd:element ref="ns2:MediaServiceDateTaken" minOccurs="0"/>
                <xsd:element ref="ns2:MediaServiceAutoTags" minOccurs="0"/>
                <xsd:element ref="ns2:MediaServiceOCR" minOccurs="0"/>
                <xsd:element ref="ns2:MediaServiceLocatio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4bb513-ff73-4c08-9984-160e2141141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e083186-0321-4d8d-803c-45cdc24a735d"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2105560-F969-479C-9B93-94571570B477}">
  <ds:schemaRefs>
    <ds:schemaRef ds:uri="http://schemas.microsoft.com/sharepoint/v3/contenttype/forms"/>
  </ds:schemaRefs>
</ds:datastoreItem>
</file>

<file path=customXml/itemProps2.xml><?xml version="1.0" encoding="utf-8"?>
<ds:datastoreItem xmlns:ds="http://schemas.openxmlformats.org/officeDocument/2006/customXml" ds:itemID="{A24A8622-436E-4EC2-B5D9-E91E3834F96A}">
  <ds:schemaRefs>
    <ds:schemaRef ds:uri="http://schemas.openxmlformats.org/package/2006/metadata/core-properties"/>
    <ds:schemaRef ds:uri="http://www.w3.org/XML/1998/namespace"/>
    <ds:schemaRef ds:uri="7e083186-0321-4d8d-803c-45cdc24a735d"/>
    <ds:schemaRef ds:uri="http://purl.org/dc/terms/"/>
    <ds:schemaRef ds:uri="http://purl.org/dc/dcmitype/"/>
    <ds:schemaRef ds:uri="http://schemas.microsoft.com/office/2006/documentManagement/types"/>
    <ds:schemaRef ds:uri="http://schemas.microsoft.com/office/2006/metadata/properties"/>
    <ds:schemaRef ds:uri="http://schemas.microsoft.com/office/infopath/2007/PartnerControls"/>
    <ds:schemaRef ds:uri="be4bb513-ff73-4c08-9984-160e21411416"/>
    <ds:schemaRef ds:uri="http://purl.org/dc/elements/1.1/"/>
  </ds:schemaRefs>
</ds:datastoreItem>
</file>

<file path=customXml/itemProps3.xml><?xml version="1.0" encoding="utf-8"?>
<ds:datastoreItem xmlns:ds="http://schemas.openxmlformats.org/officeDocument/2006/customXml" ds:itemID="{8D22F13D-5C2D-41A4-AB8D-F376C18707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4bb513-ff73-4c08-9984-160e21411416"/>
    <ds:schemaRef ds:uri="7e083186-0321-4d8d-803c-45cdc24a73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3272</TotalTime>
  <Words>4657</Words>
  <Application>Microsoft Office PowerPoint</Application>
  <PresentationFormat>Panorámica</PresentationFormat>
  <Paragraphs>555</Paragraphs>
  <Slides>67</Slides>
  <Notes>12</Notes>
  <HiddenSlides>0</HiddenSlides>
  <MMClips>0</MMClips>
  <ScaleCrop>false</ScaleCrop>
  <HeadingPairs>
    <vt:vector size="6" baseType="variant">
      <vt:variant>
        <vt:lpstr>Fuentes usadas</vt:lpstr>
      </vt:variant>
      <vt:variant>
        <vt:i4>21</vt:i4>
      </vt:variant>
      <vt:variant>
        <vt:lpstr>Tema</vt:lpstr>
      </vt:variant>
      <vt:variant>
        <vt:i4>1</vt:i4>
      </vt:variant>
      <vt:variant>
        <vt:lpstr>Títulos de diapositiva</vt:lpstr>
      </vt:variant>
      <vt:variant>
        <vt:i4>67</vt:i4>
      </vt:variant>
    </vt:vector>
  </HeadingPairs>
  <TitlesOfParts>
    <vt:vector size="89" baseType="lpstr">
      <vt:lpstr>Microsoft YaHei UI</vt:lpstr>
      <vt:lpstr>Arial</vt:lpstr>
      <vt:lpstr>Bahnschrift Light</vt:lpstr>
      <vt:lpstr>Calibri</vt:lpstr>
      <vt:lpstr>Calibri Light</vt:lpstr>
      <vt:lpstr>ff2</vt:lpstr>
      <vt:lpstr>Gill Sans</vt:lpstr>
      <vt:lpstr>Gill Sans MT</vt:lpstr>
      <vt:lpstr>inherit</vt:lpstr>
      <vt:lpstr>Lato</vt:lpstr>
      <vt:lpstr>Lucida Sans Unicode</vt:lpstr>
      <vt:lpstr>Montserrat Bold</vt:lpstr>
      <vt:lpstr>Montserrat Light</vt:lpstr>
      <vt:lpstr>Montserrat Regular</vt:lpstr>
      <vt:lpstr>Open Sans</vt:lpstr>
      <vt:lpstr>Roboto</vt:lpstr>
      <vt:lpstr>Rockwell</vt:lpstr>
      <vt:lpstr>Source Sans Pro</vt:lpstr>
      <vt:lpstr>Times New Roman</vt:lpstr>
      <vt:lpstr>Trebuchet MS</vt:lpstr>
      <vt:lpstr>Wingdings</vt:lpstr>
      <vt:lpstr>Tema de Office</vt:lpstr>
      <vt:lpstr>Presentación de PowerPoint</vt:lpstr>
      <vt:lpstr>Presentación de PowerPoint</vt:lpstr>
      <vt:lpstr>Presentación de PowerPoint</vt:lpstr>
      <vt:lpstr>Presentación de PowerPoint</vt:lpstr>
      <vt:lpstr> Definición, Tipologías y Diagnosis. </vt:lpstr>
      <vt:lpstr>Adicción Comportamental.</vt:lpstr>
      <vt:lpstr>Adicción Comportamental.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YURENA TEJERA</dc:creator>
  <cp:lastModifiedBy>elanasanmeida</cp:lastModifiedBy>
  <cp:revision>421</cp:revision>
  <dcterms:created xsi:type="dcterms:W3CDTF">2018-11-19T13:24:08Z</dcterms:created>
  <dcterms:modified xsi:type="dcterms:W3CDTF">2021-02-27T17:04:43Z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0x0101004720E629F856F9468468EA527F259362</vt:lpwstr>
  </property>
  <property fmtid="{D5CDD505-2E9C-101B-9397-08002B2CF9AE}" pid="3" name="AuthorIds_UIVersion_40448">
    <vt:lpwstr>159</vt:lpwstr>
  </property>
</Properties>
</file>